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61"/>
  </p:notesMasterIdLst>
  <p:handoutMasterIdLst>
    <p:handoutMasterId r:id="rId62"/>
  </p:handoutMasterIdLst>
  <p:sldIdLst>
    <p:sldId id="782" r:id="rId2"/>
    <p:sldId id="853" r:id="rId3"/>
    <p:sldId id="843" r:id="rId4"/>
    <p:sldId id="807" r:id="rId5"/>
    <p:sldId id="875" r:id="rId6"/>
    <p:sldId id="845" r:id="rId7"/>
    <p:sldId id="878" r:id="rId8"/>
    <p:sldId id="879" r:id="rId9"/>
    <p:sldId id="881" r:id="rId10"/>
    <p:sldId id="883" r:id="rId11"/>
    <p:sldId id="884" r:id="rId12"/>
    <p:sldId id="885" r:id="rId13"/>
    <p:sldId id="952" r:id="rId14"/>
    <p:sldId id="888" r:id="rId15"/>
    <p:sldId id="889" r:id="rId16"/>
    <p:sldId id="891" r:id="rId17"/>
    <p:sldId id="797" r:id="rId18"/>
    <p:sldId id="892" r:id="rId19"/>
    <p:sldId id="893" r:id="rId20"/>
    <p:sldId id="902" r:id="rId21"/>
    <p:sldId id="903" r:id="rId22"/>
    <p:sldId id="964" r:id="rId23"/>
    <p:sldId id="953" r:id="rId24"/>
    <p:sldId id="954" r:id="rId25"/>
    <p:sldId id="955" r:id="rId26"/>
    <p:sldId id="906" r:id="rId27"/>
    <p:sldId id="908" r:id="rId28"/>
    <p:sldId id="956" r:id="rId29"/>
    <p:sldId id="909" r:id="rId30"/>
    <p:sldId id="907" r:id="rId31"/>
    <p:sldId id="957" r:id="rId32"/>
    <p:sldId id="958" r:id="rId33"/>
    <p:sldId id="959" r:id="rId34"/>
    <p:sldId id="960" r:id="rId35"/>
    <p:sldId id="961" r:id="rId36"/>
    <p:sldId id="871" r:id="rId37"/>
    <p:sldId id="963" r:id="rId38"/>
    <p:sldId id="803" r:id="rId39"/>
    <p:sldId id="815" r:id="rId40"/>
    <p:sldId id="816" r:id="rId41"/>
    <p:sldId id="817" r:id="rId42"/>
    <p:sldId id="966" r:id="rId43"/>
    <p:sldId id="806" r:id="rId44"/>
    <p:sldId id="850" r:id="rId45"/>
    <p:sldId id="928" r:id="rId46"/>
    <p:sldId id="946" r:id="rId47"/>
    <p:sldId id="929" r:id="rId48"/>
    <p:sldId id="930" r:id="rId49"/>
    <p:sldId id="931" r:id="rId50"/>
    <p:sldId id="932" r:id="rId51"/>
    <p:sldId id="933" r:id="rId52"/>
    <p:sldId id="934" r:id="rId53"/>
    <p:sldId id="962" r:id="rId54"/>
    <p:sldId id="938" r:id="rId55"/>
    <p:sldId id="939" r:id="rId56"/>
    <p:sldId id="940" r:id="rId57"/>
    <p:sldId id="941" r:id="rId58"/>
    <p:sldId id="942" r:id="rId59"/>
    <p:sldId id="78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4266"/>
    <a:srgbClr val="712C6B"/>
    <a:srgbClr val="95B3D7"/>
    <a:srgbClr val="C7CBD1"/>
    <a:srgbClr val="638365"/>
    <a:srgbClr val="EFF1F2"/>
    <a:srgbClr val="4C565A"/>
    <a:srgbClr val="712B6B"/>
    <a:srgbClr val="9DA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5" autoAdjust="0"/>
    <p:restoredTop sz="90290" autoAdjust="0"/>
  </p:normalViewPr>
  <p:slideViewPr>
    <p:cSldViewPr snapToGrid="0" snapToObjects="1">
      <p:cViewPr varScale="1">
        <p:scale>
          <a:sx n="79" d="100"/>
          <a:sy n="79" d="100"/>
        </p:scale>
        <p:origin x="1068" y="84"/>
      </p:cViewPr>
      <p:guideLst>
        <p:guide orient="horz" pos="686"/>
        <p:guide pos="3831"/>
      </p:guideLst>
    </p:cSldViewPr>
  </p:slideViewPr>
  <p:outlineViewPr>
    <p:cViewPr>
      <p:scale>
        <a:sx n="33" d="100"/>
        <a:sy n="33" d="100"/>
      </p:scale>
      <p:origin x="84808" y="7200"/>
    </p:cViewPr>
  </p:outlin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9893DC-3747-AB4B-832C-85EACECEE0DD}" type="datetimeFigureOut">
              <a:rPr lang="en-US" smtClean="0"/>
              <a:pPr/>
              <a:t>2017-01-10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062288-917A-7F49-A0F8-39D2D81307EA}" type="slidenum">
              <a:rPr lang="en-US" smtClean="0"/>
              <a:pPr/>
              <a:t>‹#›</a:t>
            </a:fld>
            <a:endParaRPr lang="en-US" dirty="0"/>
          </a:p>
        </p:txBody>
      </p:sp>
    </p:spTree>
    <p:extLst>
      <p:ext uri="{BB962C8B-B14F-4D97-AF65-F5344CB8AC3E}">
        <p14:creationId xmlns:p14="http://schemas.microsoft.com/office/powerpoint/2010/main" val="1565285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5A3E0-5FE4-1345-B8E3-C6ECAF74B916}" type="datetimeFigureOut">
              <a:rPr lang="en-US" smtClean="0"/>
              <a:pPr/>
              <a:t>2017-01-10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DB2F5-8D5F-1346-AA07-E2CE44641FAC}" type="slidenum">
              <a:rPr lang="en-US" smtClean="0"/>
              <a:pPr/>
              <a:t>‹#›</a:t>
            </a:fld>
            <a:endParaRPr lang="en-US" dirty="0"/>
          </a:p>
        </p:txBody>
      </p:sp>
    </p:spTree>
    <p:extLst>
      <p:ext uri="{BB962C8B-B14F-4D97-AF65-F5344CB8AC3E}">
        <p14:creationId xmlns:p14="http://schemas.microsoft.com/office/powerpoint/2010/main" val="39481673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DB2F5-8D5F-1346-AA07-E2CE44641FAC}" type="slidenum">
              <a:rPr lang="en-US" smtClean="0"/>
              <a:pPr/>
              <a:t>1</a:t>
            </a:fld>
            <a:endParaRPr lang="en-US" dirty="0"/>
          </a:p>
        </p:txBody>
      </p:sp>
    </p:spTree>
    <p:extLst>
      <p:ext uri="{BB962C8B-B14F-4D97-AF65-F5344CB8AC3E}">
        <p14:creationId xmlns:p14="http://schemas.microsoft.com/office/powerpoint/2010/main" val="412444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96743DB-CE28-495C-B708-09EFCBF852E5}" type="slidenum">
              <a:rPr lang="en-US" altLang="en-US"/>
              <a:pPr>
                <a:spcBef>
                  <a:spcPct val="0"/>
                </a:spcBef>
              </a:pPr>
              <a:t>16</a:t>
            </a:fld>
            <a:endParaRPr lang="en-US" altLang="en-US"/>
          </a:p>
        </p:txBody>
      </p:sp>
    </p:spTree>
    <p:extLst>
      <p:ext uri="{BB962C8B-B14F-4D97-AF65-F5344CB8AC3E}">
        <p14:creationId xmlns:p14="http://schemas.microsoft.com/office/powerpoint/2010/main" val="375220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0EFA8A8-DE3C-4F98-AC10-F7D82213F27F}" type="slidenum">
              <a:rPr lang="en-US" altLang="en-US"/>
              <a:pPr>
                <a:spcBef>
                  <a:spcPct val="0"/>
                </a:spcBef>
              </a:pPr>
              <a:t>18</a:t>
            </a:fld>
            <a:endParaRPr lang="en-US" altLang="en-US"/>
          </a:p>
        </p:txBody>
      </p:sp>
    </p:spTree>
    <p:extLst>
      <p:ext uri="{BB962C8B-B14F-4D97-AF65-F5344CB8AC3E}">
        <p14:creationId xmlns:p14="http://schemas.microsoft.com/office/powerpoint/2010/main" val="285550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30F7E84-916A-4F2E-9634-DFC368078A33}" type="slidenum">
              <a:rPr lang="en-US" altLang="en-US"/>
              <a:pPr>
                <a:spcBef>
                  <a:spcPct val="0"/>
                </a:spcBef>
              </a:pPr>
              <a:t>22</a:t>
            </a:fld>
            <a:endParaRPr lang="en-US" alt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An ethical usability test should have the following:</a:t>
            </a:r>
          </a:p>
          <a:p>
            <a:pPr eaLnBrk="1" hangingPunct="1">
              <a:spcBef>
                <a:spcPct val="0"/>
              </a:spcBef>
              <a:buFont typeface="Wingdings" panose="05000000000000000000" pitchFamily="2" charset="2"/>
              <a:buChar char="à"/>
            </a:pPr>
            <a:r>
              <a:rPr lang="en-US" altLang="en-US" dirty="0">
                <a:sym typeface="Wingdings" panose="05000000000000000000" pitchFamily="2" charset="2"/>
              </a:rPr>
              <a:t>Minimal risk</a:t>
            </a:r>
          </a:p>
          <a:p>
            <a:pPr eaLnBrk="1" hangingPunct="1">
              <a:spcBef>
                <a:spcPct val="0"/>
              </a:spcBef>
              <a:buFont typeface="Wingdings" panose="05000000000000000000" pitchFamily="2" charset="2"/>
              <a:buChar char="à"/>
            </a:pPr>
            <a:r>
              <a:rPr lang="en-US" altLang="en-US" dirty="0"/>
              <a:t>Informed consent</a:t>
            </a:r>
          </a:p>
          <a:p>
            <a:pPr eaLnBrk="1" hangingPunct="1">
              <a:spcBef>
                <a:spcPct val="0"/>
              </a:spcBef>
              <a:buFont typeface="Wingdings" panose="05000000000000000000" pitchFamily="2" charset="2"/>
              <a:buChar char="à"/>
            </a:pPr>
            <a:r>
              <a:rPr lang="en-US" altLang="en-US" dirty="0"/>
              <a:t>Minimize deception</a:t>
            </a:r>
          </a:p>
          <a:p>
            <a:pPr eaLnBrk="1" hangingPunct="1">
              <a:spcBef>
                <a:spcPct val="0"/>
              </a:spcBef>
              <a:buFont typeface="Wingdings" panose="05000000000000000000" pitchFamily="2" charset="2"/>
              <a:buChar char="à"/>
            </a:pPr>
            <a:r>
              <a:rPr lang="en-US" altLang="en-US" dirty="0"/>
              <a:t>Participant may withdraw at any time</a:t>
            </a:r>
          </a:p>
          <a:p>
            <a:pPr eaLnBrk="1" hangingPunct="1">
              <a:spcBef>
                <a:spcPct val="0"/>
              </a:spcBef>
              <a:buFont typeface="Wingdings" panose="05000000000000000000" pitchFamily="2" charset="2"/>
              <a:buChar char="à"/>
            </a:pPr>
            <a:r>
              <a:rPr lang="en-US" altLang="en-US" dirty="0"/>
              <a:t>Participant’s data should be kept confidential</a:t>
            </a:r>
          </a:p>
          <a:p>
            <a:pPr eaLnBrk="1" hangingPunct="1">
              <a:spcBef>
                <a:spcPct val="0"/>
              </a:spcBef>
              <a:buFont typeface="Wingdings" panose="05000000000000000000" pitchFamily="2" charset="2"/>
              <a:buChar char="à"/>
            </a:pPr>
            <a:r>
              <a:rPr lang="en-US" altLang="en-US" dirty="0"/>
              <a:t>Participant my withdraw data from the test.</a:t>
            </a:r>
          </a:p>
        </p:txBody>
      </p:sp>
    </p:spTree>
    <p:extLst>
      <p:ext uri="{BB962C8B-B14F-4D97-AF65-F5344CB8AC3E}">
        <p14:creationId xmlns:p14="http://schemas.microsoft.com/office/powerpoint/2010/main" val="132209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5E3877-7660-4C90-8A0F-434D72858B2F}" type="slidenum">
              <a:rPr lang="en-US" altLang="en-US"/>
              <a:pPr>
                <a:spcBef>
                  <a:spcPct val="0"/>
                </a:spcBef>
              </a:pPr>
              <a:t>23</a:t>
            </a:fld>
            <a:endParaRPr lang="en-US" alt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script is a very important tool for ensuring a well run usability testing.  It serves to keep things consistent, so you collect data consistently and don’t introduce bias.  It also reminds you to welcome and thank people and to do any kind of resetting or reconfiguring necessary between sessions, like clearing the cache or history of a browser for example.</a:t>
            </a:r>
          </a:p>
          <a:p>
            <a:pPr eaLnBrk="1" hangingPunct="1">
              <a:spcBef>
                <a:spcPct val="0"/>
              </a:spcBef>
            </a:pPr>
            <a:endParaRPr lang="en-US" altLang="en-US"/>
          </a:p>
          <a:p>
            <a:pPr eaLnBrk="1" hangingPunct="1">
              <a:spcBef>
                <a:spcPct val="0"/>
              </a:spcBef>
            </a:pPr>
            <a:r>
              <a:rPr lang="en-US" altLang="en-US"/>
              <a:t>The main parts of a script include:</a:t>
            </a:r>
          </a:p>
          <a:p>
            <a:pPr eaLnBrk="1" hangingPunct="1">
              <a:spcBef>
                <a:spcPct val="0"/>
              </a:spcBef>
            </a:pPr>
            <a:endParaRPr lang="en-US" altLang="en-US"/>
          </a:p>
          <a:p>
            <a:pPr eaLnBrk="1" hangingPunct="1">
              <a:spcBef>
                <a:spcPct val="0"/>
              </a:spcBef>
            </a:pPr>
            <a:r>
              <a:rPr lang="en-US" altLang="en-US"/>
              <a:t>Here is a sample of script.</a:t>
            </a:r>
          </a:p>
          <a:p>
            <a:pPr eaLnBrk="1" hangingPunct="1">
              <a:spcBef>
                <a:spcPct val="0"/>
              </a:spcBef>
            </a:pPr>
            <a:endParaRPr lang="en-US" altLang="en-US"/>
          </a:p>
          <a:p>
            <a:pPr eaLnBrk="1" hangingPunct="1">
              <a:spcBef>
                <a:spcPct val="0"/>
              </a:spcBef>
            </a:pPr>
            <a:r>
              <a:rPr lang="en-US" altLang="en-US"/>
              <a:t>I often point out that I will be reading them some instructions in order to make sure that I cover everything with them.  </a:t>
            </a:r>
          </a:p>
          <a:p>
            <a:pPr eaLnBrk="1" hangingPunct="1">
              <a:spcBef>
                <a:spcPct val="0"/>
              </a:spcBef>
            </a:pPr>
            <a:endParaRPr lang="en-US" altLang="en-US"/>
          </a:p>
          <a:p>
            <a:pPr eaLnBrk="1" hangingPunct="1">
              <a:spcBef>
                <a:spcPct val="0"/>
              </a:spcBef>
            </a:pPr>
            <a:r>
              <a:rPr lang="en-US" altLang="en-US"/>
              <a:t>Sometimes you will need to rephrase or clarify things for the participants.</a:t>
            </a:r>
          </a:p>
          <a:p>
            <a:pPr eaLnBrk="1" hangingPunct="1">
              <a:spcBef>
                <a:spcPct val="0"/>
              </a:spcBef>
            </a:pPr>
            <a:endParaRPr lang="en-US" altLang="en-US"/>
          </a:p>
          <a:p>
            <a:pPr eaLnBrk="1" hangingPunct="1">
              <a:spcBef>
                <a:spcPct val="0"/>
              </a:spcBef>
            </a:pPr>
            <a:r>
              <a:rPr lang="en-US" altLang="en-US"/>
              <a:t>Having some printed instructions and having the participants read them out loud and then summarize them for me is often useful because it gets them used to talking aloud and it makes sure that they understand what they are being asked to do.</a:t>
            </a:r>
          </a:p>
          <a:p>
            <a:pPr eaLnBrk="1" hangingPunct="1">
              <a:spcBef>
                <a:spcPct val="0"/>
              </a:spcBef>
            </a:pPr>
            <a:endParaRPr lang="en-US" altLang="en-US"/>
          </a:p>
        </p:txBody>
      </p:sp>
    </p:spTree>
    <p:extLst>
      <p:ext uri="{BB962C8B-B14F-4D97-AF65-F5344CB8AC3E}">
        <p14:creationId xmlns:p14="http://schemas.microsoft.com/office/powerpoint/2010/main" val="329990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2211B0-A5E5-4973-906E-F8B30CF66C8F}" type="slidenum">
              <a:rPr lang="en-US" altLang="en-US"/>
              <a:pPr>
                <a:spcBef>
                  <a:spcPct val="0"/>
                </a:spcBef>
              </a:pPr>
              <a:t>24</a:t>
            </a:fld>
            <a:endParaRPr lang="en-US" alt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script is a very important tool for ensuring a well run usability testing.  It serves to keep things consistent, so you collect data consistently and don’t introduce bias.  It also reminds you to welcome and thank people and to do any kind of resetting or reconfiguring necessary between sessions, like clearing the cache or history of a browser for example.</a:t>
            </a:r>
          </a:p>
          <a:p>
            <a:pPr eaLnBrk="1" hangingPunct="1">
              <a:spcBef>
                <a:spcPct val="0"/>
              </a:spcBef>
            </a:pPr>
            <a:endParaRPr lang="en-US" altLang="en-US"/>
          </a:p>
          <a:p>
            <a:pPr eaLnBrk="1" hangingPunct="1">
              <a:spcBef>
                <a:spcPct val="0"/>
              </a:spcBef>
            </a:pPr>
            <a:r>
              <a:rPr lang="en-US" altLang="en-US"/>
              <a:t>The main parts of a script include:</a:t>
            </a:r>
          </a:p>
          <a:p>
            <a:pPr eaLnBrk="1" hangingPunct="1">
              <a:spcBef>
                <a:spcPct val="0"/>
              </a:spcBef>
            </a:pPr>
            <a:endParaRPr lang="en-US" altLang="en-US"/>
          </a:p>
          <a:p>
            <a:pPr eaLnBrk="1" hangingPunct="1">
              <a:spcBef>
                <a:spcPct val="0"/>
              </a:spcBef>
            </a:pPr>
            <a:r>
              <a:rPr lang="en-US" altLang="en-US"/>
              <a:t>Here is a sample of script.</a:t>
            </a:r>
          </a:p>
          <a:p>
            <a:pPr eaLnBrk="1" hangingPunct="1">
              <a:spcBef>
                <a:spcPct val="0"/>
              </a:spcBef>
            </a:pPr>
            <a:endParaRPr lang="en-US" altLang="en-US"/>
          </a:p>
          <a:p>
            <a:pPr eaLnBrk="1" hangingPunct="1">
              <a:spcBef>
                <a:spcPct val="0"/>
              </a:spcBef>
            </a:pPr>
            <a:r>
              <a:rPr lang="en-US" altLang="en-US"/>
              <a:t>I often point out that I will be reading them some instructions in order to make sure that I cover everything with them.  </a:t>
            </a:r>
          </a:p>
          <a:p>
            <a:pPr eaLnBrk="1" hangingPunct="1">
              <a:spcBef>
                <a:spcPct val="0"/>
              </a:spcBef>
            </a:pPr>
            <a:endParaRPr lang="en-US" altLang="en-US"/>
          </a:p>
          <a:p>
            <a:pPr eaLnBrk="1" hangingPunct="1">
              <a:spcBef>
                <a:spcPct val="0"/>
              </a:spcBef>
            </a:pPr>
            <a:r>
              <a:rPr lang="en-US" altLang="en-US"/>
              <a:t>Sometimes you will need to rephrase or clarify things for the participants.</a:t>
            </a:r>
          </a:p>
          <a:p>
            <a:pPr eaLnBrk="1" hangingPunct="1">
              <a:spcBef>
                <a:spcPct val="0"/>
              </a:spcBef>
            </a:pPr>
            <a:endParaRPr lang="en-US" altLang="en-US"/>
          </a:p>
          <a:p>
            <a:pPr eaLnBrk="1" hangingPunct="1">
              <a:spcBef>
                <a:spcPct val="0"/>
              </a:spcBef>
            </a:pPr>
            <a:r>
              <a:rPr lang="en-US" altLang="en-US"/>
              <a:t>Having some printed instructions and having the participants read them out loud and then summarize them for me is often useful because it gets them used to talking aloud and it makes sure that they understand what they are being asked to do.</a:t>
            </a:r>
          </a:p>
          <a:p>
            <a:pPr eaLnBrk="1" hangingPunct="1">
              <a:spcBef>
                <a:spcPct val="0"/>
              </a:spcBef>
            </a:pPr>
            <a:endParaRPr lang="en-US" altLang="en-US"/>
          </a:p>
        </p:txBody>
      </p:sp>
    </p:spTree>
    <p:extLst>
      <p:ext uri="{BB962C8B-B14F-4D97-AF65-F5344CB8AC3E}">
        <p14:creationId xmlns:p14="http://schemas.microsoft.com/office/powerpoint/2010/main" val="3051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9BCC9E07-C20E-4E29-9D6D-3C76428623DC}"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4180150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 explore the problem a bit at a time, you will ferret out the root cause of the problem.  </a:t>
            </a:r>
          </a:p>
          <a:p>
            <a:pPr eaLnBrk="1" hangingPunct="1">
              <a:spcBef>
                <a:spcPct val="0"/>
              </a:spcBef>
              <a:buFont typeface="Wingdings" panose="05000000000000000000" pitchFamily="2" charset="2"/>
              <a:buChar char="à"/>
            </a:pPr>
            <a:r>
              <a:rPr lang="en-US" altLang="en-US">
                <a:sym typeface="Wingdings" panose="05000000000000000000" pitchFamily="2" charset="2"/>
              </a:rPr>
              <a:t>Verify that the user is trying to do what you thought.</a:t>
            </a:r>
          </a:p>
          <a:p>
            <a:pPr eaLnBrk="1" hangingPunct="1">
              <a:spcBef>
                <a:spcPct val="0"/>
              </a:spcBef>
              <a:buFont typeface="Wingdings" panose="05000000000000000000" pitchFamily="2" charset="2"/>
              <a:buChar char="à"/>
            </a:pPr>
            <a:r>
              <a:rPr lang="en-US" altLang="en-US">
                <a:sym typeface="Wingdings" panose="05000000000000000000" pitchFamily="2" charset="2"/>
              </a:rPr>
              <a:t> Does the user share your understanding of how to go about it?</a:t>
            </a:r>
          </a:p>
          <a:p>
            <a:pPr eaLnBrk="1" hangingPunct="1">
              <a:spcBef>
                <a:spcPct val="0"/>
              </a:spcBef>
              <a:buFont typeface="Wingdings" panose="05000000000000000000" pitchFamily="2" charset="2"/>
              <a:buChar char="à"/>
            </a:pPr>
            <a:r>
              <a:rPr lang="en-US" altLang="en-US">
                <a:sym typeface="Wingdings" panose="05000000000000000000" pitchFamily="2" charset="2"/>
              </a:rPr>
              <a:t> Can the user find and use the specific control or function needed to proceed with the task?  (If not, then perhaps you have a clue what needs to be improved, e.g., if the user was unsure what the button would do, is there hover help now?  And, if not, would that help?  Would a brief “guide me” be helpful?</a:t>
            </a:r>
          </a:p>
          <a:p>
            <a:pPr eaLnBrk="1" hangingPunct="1">
              <a:spcBef>
                <a:spcPct val="0"/>
              </a:spcBef>
              <a:buFont typeface="Wingdings" panose="05000000000000000000" pitchFamily="2" charset="2"/>
              <a:buChar char="à"/>
            </a:pPr>
            <a:r>
              <a:rPr lang="en-US" altLang="en-US"/>
              <a:t>Remember:  if you do have to help them complete a task, that counts as a Task Failure.</a:t>
            </a:r>
          </a:p>
          <a:p>
            <a:pPr eaLnBrk="1" hangingPunct="1">
              <a:spcBef>
                <a:spcPct val="0"/>
              </a:spcBef>
              <a:buFont typeface="Wingdings" panose="05000000000000000000" pitchFamily="2" charset="2"/>
              <a:buChar char="à"/>
            </a:pPr>
            <a:endParaRPr lang="en-US" altLang="en-US"/>
          </a:p>
        </p:txBody>
      </p:sp>
    </p:spTree>
    <p:extLst>
      <p:ext uri="{BB962C8B-B14F-4D97-AF65-F5344CB8AC3E}">
        <p14:creationId xmlns:p14="http://schemas.microsoft.com/office/powerpoint/2010/main" val="2587711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 explore the problem a bit at a time, you will ferret out the root cause of the problem.  </a:t>
            </a:r>
          </a:p>
          <a:p>
            <a:pPr eaLnBrk="1" hangingPunct="1">
              <a:spcBef>
                <a:spcPct val="0"/>
              </a:spcBef>
              <a:buFont typeface="Wingdings" panose="05000000000000000000" pitchFamily="2" charset="2"/>
              <a:buChar char="à"/>
            </a:pPr>
            <a:r>
              <a:rPr lang="en-US" altLang="en-US">
                <a:sym typeface="Wingdings" panose="05000000000000000000" pitchFamily="2" charset="2"/>
              </a:rPr>
              <a:t>Verify that the user is trying to do what you thought.</a:t>
            </a:r>
          </a:p>
          <a:p>
            <a:pPr eaLnBrk="1" hangingPunct="1">
              <a:spcBef>
                <a:spcPct val="0"/>
              </a:spcBef>
              <a:buFont typeface="Wingdings" panose="05000000000000000000" pitchFamily="2" charset="2"/>
              <a:buChar char="à"/>
            </a:pPr>
            <a:r>
              <a:rPr lang="en-US" altLang="en-US">
                <a:sym typeface="Wingdings" panose="05000000000000000000" pitchFamily="2" charset="2"/>
              </a:rPr>
              <a:t> Does the user share your understanding of how to go about it?</a:t>
            </a:r>
          </a:p>
          <a:p>
            <a:pPr eaLnBrk="1" hangingPunct="1">
              <a:spcBef>
                <a:spcPct val="0"/>
              </a:spcBef>
              <a:buFont typeface="Wingdings" panose="05000000000000000000" pitchFamily="2" charset="2"/>
              <a:buChar char="à"/>
            </a:pPr>
            <a:r>
              <a:rPr lang="en-US" altLang="en-US">
                <a:sym typeface="Wingdings" panose="05000000000000000000" pitchFamily="2" charset="2"/>
              </a:rPr>
              <a:t> Can the user find and use the specific control or function needed to proceed with the task?  (If not, then perhaps you have a clue what needs to be improved, e.g., if the user was unsure what the button would do, is there hover help now?  And, if not, would that help?  Would a brief “guide me” be helpful?</a:t>
            </a:r>
            <a:endParaRPr lang="en-US" altLang="en-US"/>
          </a:p>
        </p:txBody>
      </p:sp>
    </p:spTree>
    <p:extLst>
      <p:ext uri="{BB962C8B-B14F-4D97-AF65-F5344CB8AC3E}">
        <p14:creationId xmlns:p14="http://schemas.microsoft.com/office/powerpoint/2010/main" val="289906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 explore the problem a bit at a time, you will ferret out the root cause of the problem.  </a:t>
            </a:r>
          </a:p>
          <a:p>
            <a:pPr eaLnBrk="1" hangingPunct="1">
              <a:spcBef>
                <a:spcPct val="0"/>
              </a:spcBef>
              <a:buFont typeface="Wingdings" panose="05000000000000000000" pitchFamily="2" charset="2"/>
              <a:buChar char="à"/>
            </a:pPr>
            <a:r>
              <a:rPr lang="en-US" altLang="en-US">
                <a:sym typeface="Wingdings" panose="05000000000000000000" pitchFamily="2" charset="2"/>
              </a:rPr>
              <a:t>Verify that the user is trying to do what you thought.</a:t>
            </a:r>
          </a:p>
          <a:p>
            <a:pPr eaLnBrk="1" hangingPunct="1">
              <a:spcBef>
                <a:spcPct val="0"/>
              </a:spcBef>
              <a:buFont typeface="Wingdings" panose="05000000000000000000" pitchFamily="2" charset="2"/>
              <a:buChar char="à"/>
            </a:pPr>
            <a:r>
              <a:rPr lang="en-US" altLang="en-US">
                <a:sym typeface="Wingdings" panose="05000000000000000000" pitchFamily="2" charset="2"/>
              </a:rPr>
              <a:t> Does the user share your understanding of how to go about it?</a:t>
            </a:r>
          </a:p>
          <a:p>
            <a:pPr eaLnBrk="1" hangingPunct="1">
              <a:spcBef>
                <a:spcPct val="0"/>
              </a:spcBef>
              <a:buFont typeface="Wingdings" panose="05000000000000000000" pitchFamily="2" charset="2"/>
              <a:buChar char="à"/>
            </a:pPr>
            <a:r>
              <a:rPr lang="en-US" altLang="en-US">
                <a:sym typeface="Wingdings" panose="05000000000000000000" pitchFamily="2" charset="2"/>
              </a:rPr>
              <a:t> Can the user find and use the specific control or function needed to proceed with the task?  (If not, then perhaps you have a clue what needs to be improved, e.g., if the user was unsure what the button would do, is there hover help now?  And, if not, would that help?  Would a brief “guide me” be helpful?</a:t>
            </a:r>
            <a:endParaRPr lang="en-US" altLang="en-US"/>
          </a:p>
        </p:txBody>
      </p:sp>
    </p:spTree>
    <p:extLst>
      <p:ext uri="{BB962C8B-B14F-4D97-AF65-F5344CB8AC3E}">
        <p14:creationId xmlns:p14="http://schemas.microsoft.com/office/powerpoint/2010/main" val="2394430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74755" name="Rectangle 2"/>
          <p:cNvSpPr>
            <a:spLocks noGrp="1" noChangeArrowheads="1"/>
          </p:cNvSpPr>
          <p:nvPr>
            <p:ph type="body" idx="1"/>
          </p:nvPr>
        </p:nvSpPr>
        <p:spPr>
          <a:noFill/>
          <a:ln/>
        </p:spPr>
        <p:txBody>
          <a:bodyPr/>
          <a:lstStyle/>
          <a:p>
            <a:pPr eaLnBrk="1" hangingPunct="1"/>
            <a:r>
              <a:rPr lang="en-US" dirty="0">
                <a:latin typeface="Lucida Grande" charset="0"/>
                <a:ea typeface="Lucida Grande" charset="0"/>
                <a:cs typeface="Lucida Grande" charset="0"/>
                <a:sym typeface="Lucida Grande" charset="0"/>
              </a:rPr>
              <a:t>Rocket Surgery Made Easy: The Do-It-Yourself Guide to Finding and Fixing Usability Problems</a:t>
            </a:r>
          </a:p>
          <a:p>
            <a:pPr eaLnBrk="1" hangingPunct="1"/>
            <a:r>
              <a:rPr lang="en-US" dirty="0">
                <a:latin typeface="Lucida Grande" charset="0"/>
                <a:ea typeface="Lucida Grande" charset="0"/>
                <a:cs typeface="Lucida Grande" charset="0"/>
                <a:sym typeface="Lucida Grande" charset="0"/>
              </a:rPr>
              <a:t>Book by Steve Krug</a:t>
            </a:r>
          </a:p>
          <a:p>
            <a:pPr eaLnBrk="1" hangingPunct="1"/>
            <a:r>
              <a:rPr lang="en-US" dirty="0">
                <a:latin typeface="Lucida Grande" charset="0"/>
                <a:ea typeface="Lucida Grande" charset="0"/>
                <a:cs typeface="Lucida Grande" charset="0"/>
                <a:sym typeface="Lucida Grande" charset="0"/>
              </a:rPr>
              <a:t>Letting Go of the Words: Writing Web Content that Works </a:t>
            </a:r>
            <a:br>
              <a:rPr lang="en-US" dirty="0">
                <a:latin typeface="Lucida Grande" charset="0"/>
                <a:ea typeface="Lucida Grande" charset="0"/>
                <a:cs typeface="Lucida Grande" charset="0"/>
                <a:sym typeface="Lucida Grande" charset="0"/>
              </a:rPr>
            </a:br>
            <a:r>
              <a:rPr lang="en-US" dirty="0">
                <a:latin typeface="Lucida Grande" charset="0"/>
                <a:ea typeface="Lucida Grande" charset="0"/>
                <a:cs typeface="Lucida Grande" charset="0"/>
                <a:sym typeface="Lucida Grande" charset="0"/>
              </a:rPr>
              <a:t>by Janice (Ginny) Redish</a:t>
            </a:r>
          </a:p>
          <a:p>
            <a:pPr eaLnBrk="1" hangingPunct="1"/>
            <a:r>
              <a:rPr lang="en-US" dirty="0">
                <a:latin typeface="Lucida Grande" charset="0"/>
                <a:ea typeface="Lucida Grande" charset="0"/>
                <a:cs typeface="Lucida Grande" charset="0"/>
                <a:sym typeface="Lucida Grande" charset="0"/>
              </a:rPr>
              <a:t>Handbook of Usability Testing: How to Plan, Design, and Conduct Effective Tests </a:t>
            </a:r>
            <a:br>
              <a:rPr lang="en-US" dirty="0">
                <a:latin typeface="Lucida Grande" charset="0"/>
                <a:ea typeface="Lucida Grande" charset="0"/>
                <a:cs typeface="Lucida Grande" charset="0"/>
                <a:sym typeface="Lucida Grande" charset="0"/>
              </a:rPr>
            </a:br>
            <a:r>
              <a:rPr lang="en-US" dirty="0">
                <a:latin typeface="Lucida Grande" charset="0"/>
                <a:ea typeface="Lucida Grande" charset="0"/>
                <a:cs typeface="Lucida Grande" charset="0"/>
                <a:sym typeface="Lucida Grande" charset="0"/>
              </a:rPr>
              <a:t>by Jeffrey Rubin and  Dana Chisnell</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solidFill>
                  <a:schemeClr val="tx1"/>
                </a:solidFill>
                <a:ea typeface="Gill Sans" charset="0"/>
                <a:cs typeface="Gill Sans" charset="0"/>
              </a:rPr>
              <a:t>Observing the User Experience: A Practitioner's Guide to User Research by Mike Kuniavsky Observing the User Experience: A Practitioner's Guide to User Research by Mike Kuniavsky</a:t>
            </a:r>
          </a:p>
        </p:txBody>
      </p:sp>
    </p:spTree>
    <p:extLst>
      <p:ext uri="{BB962C8B-B14F-4D97-AF65-F5344CB8AC3E}">
        <p14:creationId xmlns:p14="http://schemas.microsoft.com/office/powerpoint/2010/main" val="324898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6AF43A1-4DA9-4D3F-BF2D-E11FE7AE32D7}" type="slidenum">
              <a:rPr lang="en-US" altLang="en-US"/>
              <a:pPr>
                <a:spcBef>
                  <a:spcPct val="0"/>
                </a:spcBef>
              </a:pPr>
              <a:t>5</a:t>
            </a:fld>
            <a:endParaRPr lang="en-US" altLang="en-US"/>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Tell story about SSA prototype of button being located at top level because of things recorded during contextual inquiry, but then discovering during testing that when they actually used the system to do something, that step was not a top level step, it only occurred IF some other event had occurred – so presenting it at the top level was confusing.  It was in the wrong place.</a:t>
            </a:r>
          </a:p>
        </p:txBody>
      </p:sp>
    </p:spTree>
    <p:extLst>
      <p:ext uri="{BB962C8B-B14F-4D97-AF65-F5344CB8AC3E}">
        <p14:creationId xmlns:p14="http://schemas.microsoft.com/office/powerpoint/2010/main" val="268907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C219188-BD56-41C9-AE19-9822A80DBD70}" type="slidenum">
              <a:rPr lang="en-US" altLang="en-US"/>
              <a:pPr>
                <a:spcBef>
                  <a:spcPct val="0"/>
                </a:spcBef>
              </a:pPr>
              <a:t>46</a:t>
            </a:fld>
            <a:endParaRPr lang="en-US" altLang="en-US"/>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Let’s start with a few myths of usability testing.</a:t>
            </a:r>
          </a:p>
        </p:txBody>
      </p:sp>
    </p:spTree>
    <p:extLst>
      <p:ext uri="{BB962C8B-B14F-4D97-AF65-F5344CB8AC3E}">
        <p14:creationId xmlns:p14="http://schemas.microsoft.com/office/powerpoint/2010/main" val="280255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AD9F564-1390-4A97-B031-FBD85336A252}" type="slidenum">
              <a:rPr lang="en-US" altLang="en-US"/>
              <a:pPr>
                <a:spcBef>
                  <a:spcPct val="0"/>
                </a:spcBef>
              </a:pPr>
              <a:t>47</a:t>
            </a:fld>
            <a:endParaRPr lang="en-US" altLang="en-US"/>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First bullet is from early 90’s I believe and comes originally from Claire Marie Karat and can be found in Mayhew and Bias’ Cost Justifying Usability.</a:t>
            </a:r>
          </a:p>
          <a:p>
            <a:pPr eaLnBrk="1" hangingPunct="1">
              <a:spcBef>
                <a:spcPct val="0"/>
              </a:spcBef>
            </a:pPr>
            <a:endParaRPr lang="en-US" altLang="en-US"/>
          </a:p>
          <a:p>
            <a:pPr eaLnBrk="1" hangingPunct="1">
              <a:spcBef>
                <a:spcPct val="0"/>
              </a:spcBef>
            </a:pPr>
            <a:r>
              <a:rPr lang="en-US" altLang="en-US"/>
              <a:t>2</a:t>
            </a:r>
            <a:r>
              <a:rPr lang="en-US" altLang="en-US" baseline="30000"/>
              <a:t>nd</a:t>
            </a:r>
            <a:r>
              <a:rPr lang="en-US" altLang="en-US"/>
              <a:t> bullet is from Tom Landauer’s book of 1995/1996, The Trouble with Computers, and the last is from a 1998 Ernst &amp; Young survey of CIO’s.</a:t>
            </a:r>
          </a:p>
          <a:p>
            <a:pPr eaLnBrk="1" hangingPunct="1">
              <a:spcBef>
                <a:spcPct val="0"/>
              </a:spcBef>
            </a:pPr>
            <a:endParaRPr lang="en-US" altLang="en-US"/>
          </a:p>
        </p:txBody>
      </p:sp>
    </p:spTree>
    <p:extLst>
      <p:ext uri="{BB962C8B-B14F-4D97-AF65-F5344CB8AC3E}">
        <p14:creationId xmlns:p14="http://schemas.microsoft.com/office/powerpoint/2010/main" val="1857399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formative testing, most everyone has heard the 5-7 users is enough speech.  But just to be clear the research that Nielsen did on this was that 5-7 users will uncover about 80% of the major usability problems IF you have representative users doing representative tasks.  And that testing more users after that is a significant diminishing return so not worth testing more.  This still gets debated in our field.  But other researchers such as Virzi and Carol Barnum have also concluded similarly from their research, that a small number of users is sufficient.</a:t>
            </a:r>
          </a:p>
          <a:p>
            <a:endParaRPr lang="en-US" altLang="en-US"/>
          </a:p>
          <a:p>
            <a:r>
              <a:rPr lang="en-US" altLang="en-US"/>
              <a:t>One caveat is that if you are designing for a broader range of people, you will need a broader range of participants.  And if you are designing for ADA standards, you will want to include people with the different disabilities that are being addressed in the design.</a:t>
            </a:r>
          </a:p>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A40E0A8-5645-424C-8CE9-1FDDECFD5C96}" type="slidenum">
              <a:rPr lang="en-US" altLang="en-US"/>
              <a:pPr>
                <a:spcBef>
                  <a:spcPct val="0"/>
                </a:spcBef>
              </a:pPr>
              <a:t>48</a:t>
            </a:fld>
            <a:endParaRPr lang="en-US" altLang="en-US"/>
          </a:p>
        </p:txBody>
      </p:sp>
    </p:spTree>
    <p:extLst>
      <p:ext uri="{BB962C8B-B14F-4D97-AF65-F5344CB8AC3E}">
        <p14:creationId xmlns:p14="http://schemas.microsoft.com/office/powerpoint/2010/main" val="65555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A699537-AB9E-4FC9-BFF4-1F4B0B23A77F}" type="slidenum">
              <a:rPr lang="en-US" altLang="en-US"/>
              <a:pPr>
                <a:spcBef>
                  <a:spcPct val="0"/>
                </a:spcBef>
              </a:pPr>
              <a:t>49</a:t>
            </a:fld>
            <a:endParaRPr lang="en-US" altLang="en-US"/>
          </a:p>
        </p:txBody>
      </p:sp>
    </p:spTree>
    <p:extLst>
      <p:ext uri="{BB962C8B-B14F-4D97-AF65-F5344CB8AC3E}">
        <p14:creationId xmlns:p14="http://schemas.microsoft.com/office/powerpoint/2010/main" val="1271858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0A5A53C-123D-4A61-BD99-C7E5DFB7E526}" type="slidenum">
              <a:rPr lang="en-US" altLang="en-US"/>
              <a:pPr>
                <a:spcBef>
                  <a:spcPct val="0"/>
                </a:spcBef>
              </a:pPr>
              <a:t>52</a:t>
            </a:fld>
            <a:endParaRPr lang="en-US" altLang="en-US"/>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Finally we do want to mention that there are all kinds of tools out there to support usability testing that can really make things easier.  None of these are necessary to do usability testing, but they can certainly make data collection and analysis much easier and less time consuming and also free up facilitators to concentrate much more on interacting with the user..</a:t>
            </a:r>
          </a:p>
          <a:p>
            <a:pPr eaLnBrk="1" hangingPunct="1">
              <a:spcBef>
                <a:spcPct val="0"/>
              </a:spcBef>
            </a:pPr>
            <a:endParaRPr lang="en-US" altLang="en-US"/>
          </a:p>
          <a:p>
            <a:pPr eaLnBrk="1" hangingPunct="1">
              <a:spcBef>
                <a:spcPct val="0"/>
              </a:spcBef>
            </a:pPr>
            <a:r>
              <a:rPr lang="en-US" altLang="en-US"/>
              <a:t>This is only a small sample of available tools and we are not endorsing any one tool over another.</a:t>
            </a:r>
          </a:p>
        </p:txBody>
      </p:sp>
    </p:spTree>
    <p:extLst>
      <p:ext uri="{BB962C8B-B14F-4D97-AF65-F5344CB8AC3E}">
        <p14:creationId xmlns:p14="http://schemas.microsoft.com/office/powerpoint/2010/main" val="67142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3D3FEF5-C0B3-41B8-BFD7-E627822A7C82}" type="slidenum">
              <a:rPr lang="en-US" altLang="en-US"/>
              <a:pPr>
                <a:spcBef>
                  <a:spcPct val="0"/>
                </a:spcBef>
              </a:pPr>
              <a:t>53</a:t>
            </a:fld>
            <a:endParaRPr lang="en-US" alt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many kinds of measurements you can take and different protocols you can use.  The chosen protocol will affect your interaction with test participants and your note taking and the observations you record.</a:t>
            </a:r>
          </a:p>
          <a:p>
            <a:pPr eaLnBrk="1" hangingPunct="1">
              <a:spcBef>
                <a:spcPct val="0"/>
              </a:spcBef>
            </a:pPr>
            <a:r>
              <a:rPr lang="en-US" altLang="en-US"/>
              <a:t>The kinds of measurements you take will drive some of the note taking/observations.</a:t>
            </a:r>
          </a:p>
        </p:txBody>
      </p:sp>
    </p:spTree>
    <p:extLst>
      <p:ext uri="{BB962C8B-B14F-4D97-AF65-F5344CB8AC3E}">
        <p14:creationId xmlns:p14="http://schemas.microsoft.com/office/powerpoint/2010/main" val="1412265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8AFD61B-2507-4A85-BC7B-93AB8864B177}" type="slidenum">
              <a:rPr lang="en-US" altLang="en-US"/>
              <a:pPr>
                <a:spcBef>
                  <a:spcPct val="0"/>
                </a:spcBef>
              </a:pPr>
              <a:t>55</a:t>
            </a:fld>
            <a:endParaRPr lang="en-US" altLang="en-US"/>
          </a:p>
        </p:txBody>
      </p:sp>
    </p:spTree>
    <p:extLst>
      <p:ext uri="{BB962C8B-B14F-4D97-AF65-F5344CB8AC3E}">
        <p14:creationId xmlns:p14="http://schemas.microsoft.com/office/powerpoint/2010/main" val="1308597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C55D76E-A2BC-42B8-9F3B-F49079F711AF}" type="slidenum">
              <a:rPr lang="en-US" altLang="en-US"/>
              <a:pPr>
                <a:spcBef>
                  <a:spcPct val="0"/>
                </a:spcBef>
              </a:pPr>
              <a:t>57</a:t>
            </a:fld>
            <a:endParaRPr lang="en-US" altLang="en-US"/>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are some resources regarding ethics.  When I worked for a university I was required to take a course similar to the one listed in the first bullet.  Additionally I had to apply to the Internal Review Board – an oversight body – and describe the test in detail and get approval before conducting the usability testing.  I had to do something similar while a researcher at the National Institute of Standards and Technology.</a:t>
            </a:r>
          </a:p>
          <a:p>
            <a:pPr eaLnBrk="1" hangingPunct="1">
              <a:spcBef>
                <a:spcPct val="0"/>
              </a:spcBef>
            </a:pPr>
            <a:endParaRPr lang="en-US" altLang="en-US"/>
          </a:p>
          <a:p>
            <a:pPr eaLnBrk="1" hangingPunct="1">
              <a:spcBef>
                <a:spcPct val="0"/>
              </a:spcBef>
            </a:pPr>
            <a:r>
              <a:rPr lang="en-US" altLang="en-US"/>
              <a:t>We’ve given you some samples of informed consent forms but the second bullet on this slide will give you some guidelines for writing your own.</a:t>
            </a:r>
          </a:p>
          <a:p>
            <a:pPr eaLnBrk="1" hangingPunct="1">
              <a:spcBef>
                <a:spcPct val="0"/>
              </a:spcBef>
            </a:pPr>
            <a:endParaRPr lang="en-US" altLang="en-US"/>
          </a:p>
          <a:p>
            <a:pPr eaLnBrk="1" hangingPunct="1">
              <a:spcBef>
                <a:spcPct val="0"/>
              </a:spcBef>
            </a:pPr>
            <a:r>
              <a:rPr lang="en-US" altLang="en-US"/>
              <a:t>And finally, it is a good idea to be familiar with the UPA Code of Conduct as a usability professional.</a:t>
            </a:r>
          </a:p>
        </p:txBody>
      </p:sp>
    </p:spTree>
    <p:extLst>
      <p:ext uri="{BB962C8B-B14F-4D97-AF65-F5344CB8AC3E}">
        <p14:creationId xmlns:p14="http://schemas.microsoft.com/office/powerpoint/2010/main" val="855951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95458F5-3B4C-4D39-BE68-5891AB29D840}" type="slidenum">
              <a:rPr lang="en-US" altLang="en-US"/>
              <a:pPr>
                <a:spcBef>
                  <a:spcPct val="0"/>
                </a:spcBef>
              </a:pPr>
              <a:t>58</a:t>
            </a:fld>
            <a:endParaRPr lang="en-US" altLang="en-US"/>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Can someone tell me what an NDA is?</a:t>
            </a:r>
          </a:p>
          <a:p>
            <a:pPr eaLnBrk="1" hangingPunct="1">
              <a:spcBef>
                <a:spcPct val="0"/>
              </a:spcBef>
            </a:pPr>
            <a:endParaRPr lang="en-US" altLang="en-US" sz="1000"/>
          </a:p>
          <a:p>
            <a:pPr eaLnBrk="1" hangingPunct="1">
              <a:spcBef>
                <a:spcPct val="0"/>
              </a:spcBef>
            </a:pPr>
            <a:r>
              <a:rPr lang="en-US" altLang="en-US" sz="1000"/>
              <a:t>A non-disclosure agreement, or NDA, is a legal document that prohibits participants from discussion what they saw in the usability test unless, or until, your company makes that information publically available.  They are typically used on products still under development that have not yet been announced.</a:t>
            </a:r>
          </a:p>
          <a:p>
            <a:pPr eaLnBrk="1" hangingPunct="1">
              <a:spcBef>
                <a:spcPct val="0"/>
              </a:spcBef>
            </a:pPr>
            <a:endParaRPr lang="en-US" altLang="en-US" sz="1000"/>
          </a:p>
          <a:p>
            <a:pPr eaLnBrk="1" hangingPunct="1">
              <a:spcBef>
                <a:spcPct val="0"/>
              </a:spcBef>
            </a:pPr>
            <a:endParaRPr lang="en-US" altLang="en-US" sz="1000"/>
          </a:p>
          <a:p>
            <a:pPr eaLnBrk="1" hangingPunct="1">
              <a:spcBef>
                <a:spcPct val="0"/>
              </a:spcBef>
            </a:pPr>
            <a:r>
              <a:rPr lang="en-US" altLang="en-US" sz="1000"/>
              <a:t>NDA are used to protect intellectual property – either a corporation’s alone or both the corporation’s and participants designs, ideas etc.  Often, companies will test out their early prototypes of a product that hasn’t be released to the market yet and they don’t want their designs and ideas talked about, released etc because of competition.</a:t>
            </a:r>
          </a:p>
          <a:p>
            <a:pPr eaLnBrk="1" hangingPunct="1">
              <a:spcBef>
                <a:spcPct val="0"/>
              </a:spcBef>
            </a:pPr>
            <a:endParaRPr lang="en-US" altLang="en-US" sz="1000"/>
          </a:p>
          <a:p>
            <a:pPr eaLnBrk="1" hangingPunct="1">
              <a:spcBef>
                <a:spcPct val="0"/>
              </a:spcBef>
            </a:pPr>
            <a:r>
              <a:rPr lang="en-US" altLang="en-US" sz="1000"/>
              <a:t>Consent forms are used to protect participants – the primary directive of involving people in testing products, services etc is to do no harm.  This came out of incidents where people participated in medical or physical testing activities where they either weren’t aware of the risks and/or were actually harmed as a result of their participating in some study or activity.  As a result, there are now strict guidelines when humans are involved in drug trials, new treatments, testing products etc.  Some people don’t think this is needed for non-invasive things like usability testing designs or software, but depending on where you work, you may be required to include consent forms.  That was the case with me as both a government employee and in academia where there are strict guidelines for involving humans.  And I chose to carry that over into the corporate world also because I believe strongly in the ethics behind consent forms even if they are required.</a:t>
            </a:r>
          </a:p>
        </p:txBody>
      </p:sp>
    </p:spTree>
    <p:extLst>
      <p:ext uri="{BB962C8B-B14F-4D97-AF65-F5344CB8AC3E}">
        <p14:creationId xmlns:p14="http://schemas.microsoft.com/office/powerpoint/2010/main" val="94037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9710FE82-3547-4447-9DB5-3701009F6D81}" type="slidenum">
              <a:rPr lang="en-US" altLang="en-US"/>
              <a:pPr algn="r" eaLnBrk="1" hangingPunct="1">
                <a:spcBef>
                  <a:spcPct val="0"/>
                </a:spcBef>
              </a:pPr>
              <a:t>8</a:t>
            </a:fld>
            <a:endParaRPr lang="en-US" alt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this slide we are listing the end to end set of high level steps once a decision has been made to do usability testing, up to conducting the test.</a:t>
            </a:r>
          </a:p>
          <a:p>
            <a:pPr eaLnBrk="1" hangingPunct="1">
              <a:spcBef>
                <a:spcPct val="0"/>
              </a:spcBef>
            </a:pPr>
            <a:r>
              <a:rPr lang="en-US" altLang="en-US"/>
              <a:t>These items need a full 1-2 day tutorial unto themselves.</a:t>
            </a:r>
          </a:p>
        </p:txBody>
      </p:sp>
    </p:spTree>
    <p:extLst>
      <p:ext uri="{BB962C8B-B14F-4D97-AF65-F5344CB8AC3E}">
        <p14:creationId xmlns:p14="http://schemas.microsoft.com/office/powerpoint/2010/main" val="398148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C31B76-4FA6-4D21-852D-8EF05AEF2CCE}" type="slidenum">
              <a:rPr lang="en-US" altLang="en-US"/>
              <a:pPr>
                <a:spcBef>
                  <a:spcPct val="0"/>
                </a:spcBef>
              </a:pPr>
              <a:t>9</a:t>
            </a:fld>
            <a:endParaRPr lang="en-US" alt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Even though creating test scenarios is part of designing the usability test, the reason we have highlighted this step is because this is very similar to some of the facilitating techniques we’ll be talking about later.  There is a commonality of good guidelines in interacting with users, that is applicable to both written and verbal interaction.</a:t>
            </a:r>
          </a:p>
          <a:p>
            <a:pPr eaLnBrk="1" hangingPunct="1">
              <a:spcBef>
                <a:spcPct val="0"/>
              </a:spcBef>
            </a:pPr>
            <a:endParaRPr lang="en-US" altLang="en-US" dirty="0"/>
          </a:p>
          <a:p>
            <a:pPr eaLnBrk="1" hangingPunct="1">
              <a:spcBef>
                <a:spcPct val="0"/>
              </a:spcBef>
            </a:pPr>
            <a:r>
              <a:rPr lang="en-US" altLang="en-US" dirty="0"/>
              <a:t>(show example of end user prototype)</a:t>
            </a:r>
          </a:p>
          <a:p>
            <a:pPr eaLnBrk="1" hangingPunct="1">
              <a:spcBef>
                <a:spcPct val="0"/>
              </a:spcBef>
            </a:pPr>
            <a:r>
              <a:rPr lang="en-US" altLang="en-US" dirty="0"/>
              <a:t>(show one I did for Yahoo! Edition)</a:t>
            </a:r>
          </a:p>
          <a:p>
            <a:pPr eaLnBrk="1" hangingPunct="1">
              <a:spcBef>
                <a:spcPct val="0"/>
              </a:spcBef>
            </a:pPr>
            <a:endParaRPr lang="en-US" altLang="en-US" dirty="0"/>
          </a:p>
          <a:p>
            <a:pPr eaLnBrk="1" hangingPunct="1">
              <a:spcBef>
                <a:spcPct val="0"/>
              </a:spcBef>
            </a:pPr>
            <a:r>
              <a:rPr lang="en-US" altLang="en-US" dirty="0"/>
              <a:t>I tend to work with fairly explicit task scenarios early on, or with mockups, and then, as things get more resolved, I move to very open-ended scenarios that allow users to approach the task in their own way.  </a:t>
            </a:r>
          </a:p>
          <a:p>
            <a:pPr eaLnBrk="1" hangingPunct="1">
              <a:spcBef>
                <a:spcPct val="0"/>
              </a:spcBef>
            </a:pPr>
            <a:endParaRPr lang="en-US" altLang="en-US" dirty="0"/>
          </a:p>
          <a:p>
            <a:pPr eaLnBrk="1" hangingPunct="1">
              <a:spcBef>
                <a:spcPct val="0"/>
              </a:spcBef>
            </a:pPr>
            <a:r>
              <a:rPr lang="en-US" altLang="en-US" dirty="0"/>
              <a:t>It’s also important to ask your users if the task is something they’d actually do – a reality check.  I usually have to revise my scenarios somewhat after the initial pilot test.</a:t>
            </a:r>
          </a:p>
          <a:p>
            <a:pPr eaLnBrk="1" hangingPunct="1">
              <a:spcBef>
                <a:spcPct val="0"/>
              </a:spcBef>
            </a:pPr>
            <a:endParaRPr lang="en-US" altLang="en-US" dirty="0"/>
          </a:p>
          <a:p>
            <a:pPr eaLnBrk="1" hangingPunct="1">
              <a:spcBef>
                <a:spcPct val="0"/>
              </a:spcBef>
            </a:pPr>
            <a:r>
              <a:rPr lang="en-US" altLang="en-US" dirty="0"/>
              <a:t>Bad examples:  “Use the markup tool to mark up your document”.   “Can you find the Notification Wizard?”.  </a:t>
            </a:r>
          </a:p>
          <a:p>
            <a:pPr eaLnBrk="1" hangingPunct="1">
              <a:spcBef>
                <a:spcPct val="0"/>
              </a:spcBef>
            </a:pPr>
            <a:endParaRPr lang="en-US" altLang="en-US" dirty="0"/>
          </a:p>
        </p:txBody>
      </p:sp>
    </p:spTree>
    <p:extLst>
      <p:ext uri="{BB962C8B-B14F-4D97-AF65-F5344CB8AC3E}">
        <p14:creationId xmlns:p14="http://schemas.microsoft.com/office/powerpoint/2010/main" val="103874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3032AB8-DDC7-42CA-A0B0-855A4122047A}" type="slidenum">
              <a:rPr lang="en-US" altLang="en-US"/>
              <a:pPr>
                <a:spcBef>
                  <a:spcPct val="0"/>
                </a:spcBef>
              </a:pPr>
              <a:t>10</a:t>
            </a:fld>
            <a:endParaRPr lang="en-US" alt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various roles involved in usability testing.  Sometimes you have the option to assign different people to these roles and sometimes one person wears all the hats.</a:t>
            </a:r>
          </a:p>
          <a:p>
            <a:pPr eaLnBrk="1" hangingPunct="1">
              <a:spcBef>
                <a:spcPct val="0"/>
              </a:spcBef>
            </a:pPr>
            <a:endParaRPr lang="en-US" altLang="en-US"/>
          </a:p>
          <a:p>
            <a:pPr eaLnBrk="1" hangingPunct="1">
              <a:spcBef>
                <a:spcPct val="0"/>
              </a:spcBef>
            </a:pPr>
            <a:r>
              <a:rPr lang="en-US" altLang="en-US"/>
              <a:t>Let’s discuss the roles……..</a:t>
            </a:r>
          </a:p>
          <a:p>
            <a:pPr eaLnBrk="1" hangingPunct="1">
              <a:spcBef>
                <a:spcPct val="0"/>
              </a:spcBef>
            </a:pPr>
            <a:endParaRPr lang="en-US" altLang="en-US"/>
          </a:p>
          <a:p>
            <a:pPr eaLnBrk="1" hangingPunct="1">
              <a:spcBef>
                <a:spcPct val="0"/>
              </a:spcBef>
            </a:pPr>
            <a:r>
              <a:rPr lang="en-US" altLang="en-US"/>
              <a:t>They are all important but we are going to particularly focus on facilitation in just a little bit.  We will be doing some exercises to demonstrate proper facilitation techniques.</a:t>
            </a:r>
          </a:p>
        </p:txBody>
      </p:sp>
    </p:spTree>
    <p:extLst>
      <p:ext uri="{BB962C8B-B14F-4D97-AF65-F5344CB8AC3E}">
        <p14:creationId xmlns:p14="http://schemas.microsoft.com/office/powerpoint/2010/main" val="171212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B3B57C6-0818-41AD-9F0B-7D785257CE61}" type="slidenum">
              <a:rPr lang="en-US" altLang="en-US"/>
              <a:pPr>
                <a:spcBef>
                  <a:spcPct val="0"/>
                </a:spcBef>
              </a:pPr>
              <a:t>11</a:t>
            </a:fld>
            <a:endParaRPr lang="en-US"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various roles involved in usability testing.  Sometimes you have the option to assign different people to these roles and sometimes one person wears all the hats.</a:t>
            </a:r>
          </a:p>
          <a:p>
            <a:pPr eaLnBrk="1" hangingPunct="1">
              <a:spcBef>
                <a:spcPct val="0"/>
              </a:spcBef>
            </a:pPr>
            <a:endParaRPr lang="en-US" altLang="en-US"/>
          </a:p>
          <a:p>
            <a:pPr eaLnBrk="1" hangingPunct="1">
              <a:spcBef>
                <a:spcPct val="0"/>
              </a:spcBef>
            </a:pPr>
            <a:r>
              <a:rPr lang="en-US" altLang="en-US"/>
              <a:t>Let’s discuss the roles……..</a:t>
            </a:r>
          </a:p>
          <a:p>
            <a:pPr eaLnBrk="1" hangingPunct="1">
              <a:spcBef>
                <a:spcPct val="0"/>
              </a:spcBef>
            </a:pPr>
            <a:endParaRPr lang="en-US" altLang="en-US"/>
          </a:p>
          <a:p>
            <a:pPr eaLnBrk="1" hangingPunct="1">
              <a:spcBef>
                <a:spcPct val="0"/>
              </a:spcBef>
            </a:pPr>
            <a:r>
              <a:rPr lang="en-US" altLang="en-US"/>
              <a:t>They are all important but we are going to particularly focus on facilitation in just a little bit.  We will be doing some exercises to demonstrate proper facilitation techniques.</a:t>
            </a:r>
          </a:p>
        </p:txBody>
      </p:sp>
    </p:spTree>
    <p:extLst>
      <p:ext uri="{BB962C8B-B14F-4D97-AF65-F5344CB8AC3E}">
        <p14:creationId xmlns:p14="http://schemas.microsoft.com/office/powerpoint/2010/main" val="302145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 use the think-aloud method or the active intervention method – you won’t take time on task measurements.    If you use the retrospective method, you will be interacting with the test participant AFTER the test is done and not during.</a:t>
            </a:r>
          </a:p>
        </p:txBody>
      </p:sp>
    </p:spTree>
    <p:extLst>
      <p:ext uri="{BB962C8B-B14F-4D97-AF65-F5344CB8AC3E}">
        <p14:creationId xmlns:p14="http://schemas.microsoft.com/office/powerpoint/2010/main" val="3755753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BC9B028C-30FF-4A76-80F8-9C18C53A80B1}" type="slidenum">
              <a:rPr lang="en-US" altLang="en-US"/>
              <a:pPr algn="r" eaLnBrk="1" hangingPunct="1">
                <a:spcBef>
                  <a:spcPct val="0"/>
                </a:spcBef>
              </a:pPr>
              <a:t>13</a:t>
            </a:fld>
            <a:endParaRPr lang="en-US" alt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Running a pilot study is the last critical step before you begin actual testing.</a:t>
            </a:r>
          </a:p>
          <a:p>
            <a:pPr eaLnBrk="1" hangingPunct="1">
              <a:spcBef>
                <a:spcPct val="0"/>
              </a:spcBef>
            </a:pPr>
            <a:endParaRPr lang="en-US" altLang="en-US"/>
          </a:p>
          <a:p>
            <a:pPr eaLnBrk="1" hangingPunct="1">
              <a:spcBef>
                <a:spcPct val="0"/>
              </a:spcBef>
            </a:pPr>
            <a:r>
              <a:rPr lang="en-US" altLang="en-US"/>
              <a:t>A pilot study lets you:</a:t>
            </a:r>
          </a:p>
        </p:txBody>
      </p:sp>
    </p:spTree>
    <p:extLst>
      <p:ext uri="{BB962C8B-B14F-4D97-AF65-F5344CB8AC3E}">
        <p14:creationId xmlns:p14="http://schemas.microsoft.com/office/powerpoint/2010/main" val="343369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92C2AC0-9506-4EFE-AE59-BD16ABF2D030}" type="slidenum">
              <a:rPr lang="en-US" altLang="en-US"/>
              <a:pPr>
                <a:spcBef>
                  <a:spcPct val="0"/>
                </a:spcBef>
              </a:pPr>
              <a:t>15</a:t>
            </a:fld>
            <a:endParaRPr lang="en-US" alt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most important thing we can say about recruiting is to make sure that your participants are representative of your target user group.  </a:t>
            </a:r>
          </a:p>
          <a:p>
            <a:pPr eaLnBrk="1" hangingPunct="1">
              <a:spcBef>
                <a:spcPct val="0"/>
              </a:spcBef>
            </a:pPr>
            <a:endParaRPr lang="en-US" altLang="en-US"/>
          </a:p>
          <a:p>
            <a:pPr eaLnBrk="1" hangingPunct="1">
              <a:spcBef>
                <a:spcPct val="0"/>
              </a:spcBef>
            </a:pPr>
            <a:r>
              <a:rPr lang="en-US" altLang="en-US"/>
              <a:t>Using a profile that is based on your target user group will help whoever recruits participants to obtain the right people.</a:t>
            </a:r>
          </a:p>
          <a:p>
            <a:pPr eaLnBrk="1" hangingPunct="1">
              <a:spcBef>
                <a:spcPct val="0"/>
              </a:spcBef>
            </a:pPr>
            <a:endParaRPr lang="en-US" altLang="en-US"/>
          </a:p>
          <a:p>
            <a:pPr eaLnBrk="1" hangingPunct="1">
              <a:spcBef>
                <a:spcPct val="0"/>
              </a:spcBef>
            </a:pPr>
            <a:r>
              <a:rPr lang="en-US" altLang="en-US"/>
              <a:t>If the application is targeted towards senior citizens, testing it with 20 somethings won’t give you the right data.</a:t>
            </a:r>
          </a:p>
          <a:p>
            <a:pPr eaLnBrk="1" hangingPunct="1">
              <a:spcBef>
                <a:spcPct val="0"/>
              </a:spcBef>
            </a:pPr>
            <a:endParaRPr lang="en-US" altLang="en-US"/>
          </a:p>
          <a:p>
            <a:pPr eaLnBrk="1" hangingPunct="1">
              <a:spcBef>
                <a:spcPct val="0"/>
              </a:spcBef>
            </a:pPr>
            <a:r>
              <a:rPr lang="en-US" altLang="en-US"/>
              <a:t>Consider building a pool of regular testers that you can call on (for iterative formative testing)</a:t>
            </a:r>
          </a:p>
        </p:txBody>
      </p:sp>
    </p:spTree>
    <p:extLst>
      <p:ext uri="{BB962C8B-B14F-4D97-AF65-F5344CB8AC3E}">
        <p14:creationId xmlns:p14="http://schemas.microsoft.com/office/powerpoint/2010/main" val="17321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795" y="1769540"/>
            <a:ext cx="9440034" cy="1828801"/>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913795" y="3598339"/>
            <a:ext cx="9440034" cy="1049867"/>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2017-01-10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62948614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2017-01-10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A48DF8-3AAA-BE46-94DC-D5BD2B991A15}" type="slidenum">
              <a:rPr lang="en-US" smtClean="0"/>
              <a:pPr>
                <a:defRPr/>
              </a:pPr>
              <a:t>‹#›</a:t>
            </a:fld>
            <a:endParaRPr lang="en-US"/>
          </a:p>
        </p:txBody>
      </p:sp>
    </p:spTree>
    <p:extLst>
      <p:ext uri="{BB962C8B-B14F-4D97-AF65-F5344CB8AC3E}">
        <p14:creationId xmlns:p14="http://schemas.microsoft.com/office/powerpoint/2010/main" val="221474727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2017-01-10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A48DF8-3AAA-BE46-94DC-D5BD2B991A15}" type="slidenum">
              <a:rPr lang="en-US" smtClean="0"/>
              <a:pPr>
                <a:defRPr/>
              </a:pPr>
              <a:t>‹#›</a:t>
            </a:fld>
            <a:endParaRPr lang="en-US"/>
          </a:p>
        </p:txBody>
      </p:sp>
    </p:spTree>
    <p:extLst>
      <p:ext uri="{BB962C8B-B14F-4D97-AF65-F5344CB8AC3E}">
        <p14:creationId xmlns:p14="http://schemas.microsoft.com/office/powerpoint/2010/main" val="404015614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2017-01-10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A48DF8-3AAA-BE46-94DC-D5BD2B991A15}" type="slidenum">
              <a:rPr lang="en-US" smtClean="0"/>
              <a:pPr>
                <a:defRPr/>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7164687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2017-01-10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A48DF8-3AAA-BE46-94DC-D5BD2B991A15}" type="slidenum">
              <a:rPr lang="en-US" smtClean="0"/>
              <a:pPr>
                <a:defRPr/>
              </a:pPr>
              <a:t>‹#›</a:t>
            </a:fld>
            <a:endParaRPr lang="en-US"/>
          </a:p>
        </p:txBody>
      </p:sp>
    </p:spTree>
    <p:extLst>
      <p:ext uri="{BB962C8B-B14F-4D97-AF65-F5344CB8AC3E}">
        <p14:creationId xmlns:p14="http://schemas.microsoft.com/office/powerpoint/2010/main" val="219547272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2017-01-10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4A48DF8-3AAA-BE46-94DC-D5BD2B991A15}" type="slidenum">
              <a:rPr lang="en-US" smtClean="0"/>
              <a:pPr>
                <a:defRPr/>
              </a:pPr>
              <a:t>‹#›</a:t>
            </a:fld>
            <a:endParaRPr lang="en-US"/>
          </a:p>
        </p:txBody>
      </p:sp>
    </p:spTree>
    <p:extLst>
      <p:ext uri="{BB962C8B-B14F-4D97-AF65-F5344CB8AC3E}">
        <p14:creationId xmlns:p14="http://schemas.microsoft.com/office/powerpoint/2010/main" val="338280111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2017-01-10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4A48DF8-3AAA-BE46-94DC-D5BD2B991A15}" type="slidenum">
              <a:rPr lang="en-US" smtClean="0"/>
              <a:pPr>
                <a:defRPr/>
              </a:pPr>
              <a:t>‹#›</a:t>
            </a:fld>
            <a:endParaRPr lang="en-US"/>
          </a:p>
        </p:txBody>
      </p:sp>
    </p:spTree>
    <p:extLst>
      <p:ext uri="{BB962C8B-B14F-4D97-AF65-F5344CB8AC3E}">
        <p14:creationId xmlns:p14="http://schemas.microsoft.com/office/powerpoint/2010/main" val="303851537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2017-01-10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A48DF8-3AAA-BE46-94DC-D5BD2B991A15}" type="slidenum">
              <a:rPr lang="en-US" smtClean="0"/>
              <a:pPr>
                <a:defRPr/>
              </a:pPr>
              <a:t>‹#›</a:t>
            </a:fld>
            <a:endParaRPr lang="en-US"/>
          </a:p>
        </p:txBody>
      </p:sp>
    </p:spTree>
    <p:extLst>
      <p:ext uri="{BB962C8B-B14F-4D97-AF65-F5344CB8AC3E}">
        <p14:creationId xmlns:p14="http://schemas.microsoft.com/office/powerpoint/2010/main" val="369226133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2017-01-10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A48DF8-3AAA-BE46-94DC-D5BD2B991A15}" type="slidenum">
              <a:rPr lang="en-US" smtClean="0"/>
              <a:pPr>
                <a:defRPr/>
              </a:pPr>
              <a:t>‹#›</a:t>
            </a:fld>
            <a:endParaRPr lang="en-US"/>
          </a:p>
        </p:txBody>
      </p:sp>
    </p:spTree>
    <p:extLst>
      <p:ext uri="{BB962C8B-B14F-4D97-AF65-F5344CB8AC3E}">
        <p14:creationId xmlns:p14="http://schemas.microsoft.com/office/powerpoint/2010/main" val="389926290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268"/>
            <a:ext cx="10363200" cy="1470183"/>
          </a:xfrm>
        </p:spPr>
        <p:txBody>
          <a:bodyPr/>
          <a:lstStyle>
            <a:lvl1pPr algn="ctr">
              <a:defRPr sz="5400">
                <a:solidFill>
                  <a:schemeClr val="bg2">
                    <a:lumMod val="10000"/>
                    <a:lumOff val="90000"/>
                  </a:schemeClr>
                </a:solidFill>
              </a:defRPr>
            </a:lvl1pPr>
          </a:lstStyle>
          <a:p>
            <a:r>
              <a:rPr lang="en-US" dirty="0"/>
              <a:t>Click to edit Master 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32A26C18-0268-405D-A6C7-3D6A23BA1C37}" type="slidenum">
              <a:rPr lang="en-US"/>
              <a:pPr>
                <a:defRPr/>
              </a:pPr>
              <a:t>‹#›</a:t>
            </a:fld>
            <a:endParaRPr lang="en-US" dirty="0"/>
          </a:p>
        </p:txBody>
      </p:sp>
    </p:spTree>
    <p:extLst>
      <p:ext uri="{BB962C8B-B14F-4D97-AF65-F5344CB8AC3E}">
        <p14:creationId xmlns:p14="http://schemas.microsoft.com/office/powerpoint/2010/main" val="2720014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2017-01-10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28F53F-2553-6141-978D-F135EA4B566E}" type="slidenum">
              <a:rPr lang="en-US" smtClean="0"/>
              <a:pPr>
                <a:defRPr/>
              </a:pPr>
              <a:t>‹#›</a:t>
            </a:fld>
            <a:endParaRPr lang="en-US"/>
          </a:p>
        </p:txBody>
      </p:sp>
    </p:spTree>
    <p:extLst>
      <p:ext uri="{BB962C8B-B14F-4D97-AF65-F5344CB8AC3E}">
        <p14:creationId xmlns:p14="http://schemas.microsoft.com/office/powerpoint/2010/main" val="271392974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303" y="1761067"/>
            <a:ext cx="9590550" cy="1828813"/>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811303" y="3589879"/>
            <a:ext cx="9590550" cy="1507054"/>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3375739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lvl1pPr>
          </a:lstStyle>
          <a:p>
            <a:r>
              <a:rPr lang="en-US" dirty="0"/>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2017-01-10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5409F9-6645-2347-AAF2-DD33C4882189}" type="slidenum">
              <a:rPr lang="en-US" smtClean="0"/>
              <a:pPr>
                <a:defRPr/>
              </a:pPr>
              <a:t>‹#›</a:t>
            </a:fld>
            <a:endParaRPr lang="en-US"/>
          </a:p>
        </p:txBody>
      </p:sp>
    </p:spTree>
    <p:extLst>
      <p:ext uri="{BB962C8B-B14F-4D97-AF65-F5344CB8AC3E}">
        <p14:creationId xmlns:p14="http://schemas.microsoft.com/office/powerpoint/2010/main" val="255052840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normAutofit/>
          </a:bodyPr>
          <a:lstStyle>
            <a:lvl1pPr algn="l">
              <a:defRPr sz="4400"/>
            </a:lvl1pPr>
          </a:lstStyle>
          <a:p>
            <a:r>
              <a:rPr lang="en-US" dirty="0"/>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8E36636D-D922-432D-A958-524484B5923D}" type="datetimeFigureOut">
              <a:rPr lang="en-US" smtClean="0"/>
              <a:pPr/>
              <a:t>2017-01-10</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p>
            <a:pPr>
              <a:defRPr/>
            </a:pPr>
            <a:fld id="{A45E0906-F0A0-42FA-A93F-24EF24CB2790}" type="slidenum">
              <a:rPr lang="en-US" smtClean="0"/>
              <a:pPr>
                <a:defRPr/>
              </a:pPr>
              <a:t>‹#›</a:t>
            </a:fld>
            <a:endParaRPr lang="en-US" dirty="0"/>
          </a:p>
        </p:txBody>
      </p:sp>
    </p:spTree>
    <p:extLst>
      <p:ext uri="{BB962C8B-B14F-4D97-AF65-F5344CB8AC3E}">
        <p14:creationId xmlns:p14="http://schemas.microsoft.com/office/powerpoint/2010/main" val="242974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8E36636D-D922-432D-A958-524484B5923D}" type="datetimeFigureOut">
              <a:rPr lang="en-US" smtClean="0"/>
              <a:pPr/>
              <a:t>2017-01-10</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pPr>
              <a:defRPr/>
            </a:pPr>
            <a:fld id="{3E9FE5A7-A326-BC4D-8860-BFB2F33CD250}" type="slidenum">
              <a:rPr lang="en-US" smtClean="0"/>
              <a:pPr>
                <a:defRPr/>
              </a:pPr>
              <a:t>‹#›</a:t>
            </a:fld>
            <a:endParaRPr lang="en-US"/>
          </a:p>
        </p:txBody>
      </p:sp>
    </p:spTree>
    <p:extLst>
      <p:ext uri="{BB962C8B-B14F-4D97-AF65-F5344CB8AC3E}">
        <p14:creationId xmlns:p14="http://schemas.microsoft.com/office/powerpoint/2010/main" val="337690835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2017-01-10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A0B1D13-8E1C-2447-BACE-7C5A6644D4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276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8E36636D-D922-432D-A958-524484B5923D}" type="datetimeFigureOut">
              <a:rPr lang="en-US" smtClean="0"/>
              <a:pPr/>
              <a:t>2017-01-10</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pPr>
              <a:defRPr/>
            </a:pPr>
            <a:fld id="{54A48DF8-3AAA-BE46-94DC-D5BD2B991A15}" type="slidenum">
              <a:rPr lang="en-US" smtClean="0"/>
              <a:pPr>
                <a:defRPr/>
              </a:pPr>
              <a:t>‹#›</a:t>
            </a:fld>
            <a:endParaRPr lang="en-US"/>
          </a:p>
        </p:txBody>
      </p:sp>
    </p:spTree>
    <p:extLst>
      <p:ext uri="{BB962C8B-B14F-4D97-AF65-F5344CB8AC3E}">
        <p14:creationId xmlns:p14="http://schemas.microsoft.com/office/powerpoint/2010/main" val="381185539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8E36636D-D922-432D-A958-524484B5923D}" type="datetimeFigureOut">
              <a:rPr lang="en-US" smtClean="0"/>
              <a:pPr/>
              <a:t>2017-01-10</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pPr>
              <a:defRPr/>
            </a:pPr>
            <a:fld id="{54A48DF8-3AAA-BE46-94DC-D5BD2B991A15}" type="slidenum">
              <a:rPr lang="en-US" smtClean="0"/>
              <a:pPr>
                <a:defRPr/>
              </a:pPr>
              <a:t>‹#›</a:t>
            </a:fld>
            <a:endParaRPr lang="en-US"/>
          </a:p>
        </p:txBody>
      </p:sp>
    </p:spTree>
    <p:extLst>
      <p:ext uri="{BB962C8B-B14F-4D97-AF65-F5344CB8AC3E}">
        <p14:creationId xmlns:p14="http://schemas.microsoft.com/office/powerpoint/2010/main" val="304650172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latin typeface="Calibri" panose="020F0502020204030204" pitchFamily="34" charset="0"/>
              </a:defRPr>
            </a:lvl1pPr>
          </a:lstStyle>
          <a:p>
            <a:fld id="{8E36636D-D922-432D-A958-524484B5923D}" type="datetimeFigureOut">
              <a:rPr lang="en-US" smtClean="0"/>
              <a:pPr/>
              <a:t>2017-01-10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latin typeface="Calibri" panose="020F0502020204030204" pitchFamily="34" charset="0"/>
              </a:defRPr>
            </a:lvl1pPr>
          </a:lstStyle>
          <a:p>
            <a:pPr>
              <a:defRPr/>
            </a:pP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latin typeface="Calibri" panose="020F0502020204030204" pitchFamily="34" charset="0"/>
              </a:defRPr>
            </a:lvl1pPr>
          </a:lstStyle>
          <a:p>
            <a:pPr>
              <a:defRPr/>
            </a:pPr>
            <a:fld id="{54A48DF8-3AAA-BE46-94DC-D5BD2B991A15}" type="slidenum">
              <a:rPr lang="en-US" smtClean="0"/>
              <a:pPr>
                <a:defRPr/>
              </a:pPr>
              <a:t>‹#›</a:t>
            </a:fld>
            <a:endParaRPr lang="en-US"/>
          </a:p>
        </p:txBody>
      </p:sp>
      <p:sp>
        <p:nvSpPr>
          <p:cNvPr id="7" name="Rectangle 6"/>
          <p:cNvSpPr/>
          <p:nvPr userDrawn="1"/>
        </p:nvSpPr>
        <p:spPr>
          <a:xfrm>
            <a:off x="8567254" y="6474026"/>
            <a:ext cx="3623300" cy="338554"/>
          </a:xfrm>
          <a:prstGeom prst="rect">
            <a:avLst/>
          </a:prstGeom>
        </p:spPr>
        <p:txBody>
          <a:bodyPr wrap="none">
            <a:spAutoFit/>
          </a:bodyPr>
          <a:lstStyle/>
          <a:p>
            <a:r>
              <a:rPr lang="en-US" sz="1600" kern="1200" dirty="0">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n-ea"/>
                <a:cs typeface="+mn-cs"/>
              </a:rPr>
              <a:t>DIY Usability Testing for BA's - @</a:t>
            </a:r>
            <a:r>
              <a:rPr lang="en-US" sz="1600" kern="1200" dirty="0" err="1">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n-ea"/>
                <a:cs typeface="+mn-cs"/>
              </a:rPr>
              <a:t>carologic</a:t>
            </a:r>
            <a:endParaRPr lang="en-US" sz="1600" kern="1200" dirty="0">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n-ea"/>
              <a:cs typeface="+mn-cs"/>
            </a:endParaRPr>
          </a:p>
        </p:txBody>
      </p:sp>
    </p:spTree>
    <p:extLst>
      <p:ext uri="{BB962C8B-B14F-4D97-AF65-F5344CB8AC3E}">
        <p14:creationId xmlns:p14="http://schemas.microsoft.com/office/powerpoint/2010/main" val="2525184905"/>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hf hdr="0" dt="0"/>
  <p:txStyles>
    <p:titleStyle>
      <a:lvl1pPr algn="l" defTabSz="457200" rtl="0" eaLnBrk="1" latinLnBrk="0" hangingPunct="1">
        <a:spcBef>
          <a:spcPct val="0"/>
        </a:spcBef>
        <a:buNone/>
        <a:defRPr sz="4400" kern="1200">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000" kern="1200">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1800" kern="1200">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1800" kern="1200">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flickr.com/photos/kenyaboy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flickr.com/photos/kenyaboy7/3749535540/" TargetMode="External"/><Relationship Id="rId4" Type="http://schemas.openxmlformats.org/officeDocument/2006/relationships/hyperlink" Target="http://www.flickr.com/people/kenyaboy7/"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cme.cancer.gov/clinicaltrials/learning/humanparticipant-protections.as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ohsr.od.nih.gov/info/sheet6.html"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794" y="1769540"/>
            <a:ext cx="11070941" cy="1828801"/>
          </a:xfrm>
        </p:spPr>
        <p:txBody>
          <a:bodyPr>
            <a:normAutofit/>
          </a:bodyPr>
          <a:lstStyle/>
          <a:p>
            <a:r>
              <a:rPr lang="en-US" dirty="0"/>
              <a:t>DIY:</a:t>
            </a:r>
            <a:br>
              <a:rPr lang="en-US" dirty="0"/>
            </a:br>
            <a:r>
              <a:rPr lang="en-US" dirty="0"/>
              <a:t>Usability Testing for Business Analysts</a:t>
            </a:r>
          </a:p>
        </p:txBody>
      </p:sp>
      <p:sp>
        <p:nvSpPr>
          <p:cNvPr id="4" name="Subtitle 3"/>
          <p:cNvSpPr>
            <a:spLocks noGrp="1"/>
          </p:cNvSpPr>
          <p:nvPr>
            <p:ph type="subTitle" idx="1"/>
          </p:nvPr>
        </p:nvSpPr>
        <p:spPr/>
        <p:txBody>
          <a:bodyPr>
            <a:normAutofit/>
          </a:bodyPr>
          <a:lstStyle/>
          <a:p>
            <a:r>
              <a:rPr lang="en-US" dirty="0"/>
              <a:t>Pittsburgh IIBA, January 9, 2017, </a:t>
            </a:r>
            <a:r>
              <a:rPr lang="en-US" dirty="0">
                <a:latin typeface="Calibri" panose="020F0502020204030204" pitchFamily="34" charset="0"/>
              </a:rPr>
              <a:t>Carol Smith, @</a:t>
            </a:r>
            <a:r>
              <a:rPr lang="en-US" dirty="0" err="1">
                <a:latin typeface="Calibri" panose="020F0502020204030204" pitchFamily="34" charset="0"/>
              </a:rPr>
              <a:t>carologic</a:t>
            </a:r>
            <a:endParaRPr lang="en-US" dirty="0">
              <a:latin typeface="Calibri" panose="020F0502020204030204" pitchFamily="34" charset="0"/>
            </a:endParaRPr>
          </a:p>
        </p:txBody>
      </p:sp>
      <p:sp>
        <p:nvSpPr>
          <p:cNvPr id="5" name="Rectangle 4"/>
          <p:cNvSpPr/>
          <p:nvPr/>
        </p:nvSpPr>
        <p:spPr>
          <a:xfrm>
            <a:off x="0" y="6477005"/>
            <a:ext cx="5559552" cy="338554"/>
          </a:xfrm>
          <a:prstGeom prst="rect">
            <a:avLst/>
          </a:prstGeom>
        </p:spPr>
        <p:txBody>
          <a:bodyPr wrap="square">
            <a:spAutoFit/>
          </a:bodyPr>
          <a:lstStyle/>
          <a:p>
            <a:pPr>
              <a:spcBef>
                <a:spcPct val="0"/>
              </a:spcBef>
            </a:pPr>
            <a:r>
              <a:rPr lang="en-US" sz="1600" dirty="0">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j-ea"/>
              </a:rPr>
              <a:t>Portions of this presentation were created with </a:t>
            </a:r>
            <a:r>
              <a:rPr lang="en-US" sz="1600" dirty="0" err="1">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j-ea"/>
              </a:rPr>
              <a:t>Thyra</a:t>
            </a:r>
            <a:r>
              <a:rPr lang="en-US" sz="1600" dirty="0">
                <a:ln>
                  <a:solidFill>
                    <a:schemeClr val="bg1">
                      <a:lumMod val="75000"/>
                      <a:lumOff val="25000"/>
                      <a:alpha val="10000"/>
                    </a:schemeClr>
                  </a:solidFill>
                </a:ln>
                <a:solidFill>
                  <a:schemeClr val="bg2">
                    <a:lumMod val="10000"/>
                    <a:lumOff val="90000"/>
                  </a:schemeClr>
                </a:solidFill>
                <a:effectLst>
                  <a:outerShdw blurRad="9525" dist="25400" dir="14640000" algn="tl" rotWithShape="0">
                    <a:schemeClr val="bg1">
                      <a:alpha val="30000"/>
                    </a:schemeClr>
                  </a:outerShdw>
                </a:effectLst>
                <a:latin typeface="Calibri" panose="020F0502020204030204" pitchFamily="34" charset="0"/>
                <a:ea typeface="+mj-ea"/>
              </a:rPr>
              <a:t> Rauch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dirty="0">
                <a:ea typeface="+mj-ea"/>
              </a:rPr>
              <a:t>Roles: Facilitator</a:t>
            </a:r>
          </a:p>
        </p:txBody>
      </p:sp>
      <p:sp>
        <p:nvSpPr>
          <p:cNvPr id="26627" name="Rectangle 3"/>
          <p:cNvSpPr>
            <a:spLocks noGrp="1" noChangeArrowheads="1"/>
          </p:cNvSpPr>
          <p:nvPr>
            <p:ph idx="1"/>
          </p:nvPr>
        </p:nvSpPr>
        <p:spPr/>
        <p:txBody>
          <a:bodyPr/>
          <a:lstStyle/>
          <a:p>
            <a:r>
              <a:rPr lang="en-US" altLang="en-US" dirty="0"/>
              <a:t>Welcomes participant</a:t>
            </a:r>
          </a:p>
          <a:p>
            <a:r>
              <a:rPr lang="en-US" altLang="en-US" dirty="0"/>
              <a:t>Ensures consent is in place (NDAs, recording permissions)</a:t>
            </a:r>
          </a:p>
          <a:p>
            <a:r>
              <a:rPr lang="en-US" altLang="en-US" dirty="0"/>
              <a:t>Moderates study</a:t>
            </a:r>
          </a:p>
          <a:p>
            <a:r>
              <a:rPr lang="en-US" altLang="en-US" dirty="0"/>
              <a:t>Prompts for more information and manages frustration</a:t>
            </a:r>
          </a:p>
        </p:txBody>
      </p:sp>
    </p:spTree>
    <p:extLst>
      <p:ext uri="{BB962C8B-B14F-4D97-AF65-F5344CB8AC3E}">
        <p14:creationId xmlns:p14="http://schemas.microsoft.com/office/powerpoint/2010/main" val="66087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dirty="0">
                <a:ea typeface="+mj-ea"/>
              </a:rPr>
              <a:t>Observers*</a:t>
            </a:r>
          </a:p>
        </p:txBody>
      </p:sp>
      <p:sp>
        <p:nvSpPr>
          <p:cNvPr id="28675" name="Rectangle 3"/>
          <p:cNvSpPr>
            <a:spLocks noGrp="1" noChangeArrowheads="1"/>
          </p:cNvSpPr>
          <p:nvPr>
            <p:ph idx="1"/>
          </p:nvPr>
        </p:nvSpPr>
        <p:spPr/>
        <p:txBody>
          <a:bodyPr>
            <a:normAutofit fontScale="92500" lnSpcReduction="10000"/>
          </a:bodyPr>
          <a:lstStyle/>
          <a:p>
            <a:r>
              <a:rPr lang="en-US" altLang="en-US" dirty="0"/>
              <a:t>Careful, meaningful notes</a:t>
            </a:r>
          </a:p>
          <a:p>
            <a:r>
              <a:rPr lang="en-US" altLang="en-US" dirty="0"/>
              <a:t>Participant’s movements </a:t>
            </a:r>
          </a:p>
          <a:p>
            <a:pPr lvl="1"/>
            <a:r>
              <a:rPr lang="en-US" altLang="en-US" dirty="0"/>
              <a:t>Interactions with interface</a:t>
            </a:r>
          </a:p>
          <a:p>
            <a:pPr lvl="1"/>
            <a:r>
              <a:rPr lang="en-US" altLang="en-US" dirty="0"/>
              <a:t>Success/failures of UI and task completion</a:t>
            </a:r>
          </a:p>
          <a:p>
            <a:pPr lvl="1"/>
            <a:r>
              <a:rPr lang="en-US" dirty="0"/>
              <a:t>Non-verbal communication (body language)</a:t>
            </a:r>
            <a:endParaRPr lang="en-US" altLang="en-US" dirty="0"/>
          </a:p>
          <a:p>
            <a:r>
              <a:rPr lang="en-US" altLang="en-US" dirty="0"/>
              <a:t>Participant’s comments</a:t>
            </a:r>
          </a:p>
          <a:p>
            <a:r>
              <a:rPr lang="en-US" altLang="en-US" dirty="0"/>
              <a:t>Observer’s own inferences (noted as interpretations)</a:t>
            </a:r>
          </a:p>
          <a:p>
            <a:r>
              <a:rPr lang="en-US" altLang="en-US" dirty="0"/>
              <a:t>Context, additional notes</a:t>
            </a:r>
          </a:p>
        </p:txBody>
      </p:sp>
      <p:sp>
        <p:nvSpPr>
          <p:cNvPr id="28677" name="TextBox 1"/>
          <p:cNvSpPr txBox="1">
            <a:spLocks noChangeArrowheads="1"/>
          </p:cNvSpPr>
          <p:nvPr/>
        </p:nvSpPr>
        <p:spPr bwMode="auto">
          <a:xfrm>
            <a:off x="76200" y="6400800"/>
            <a:ext cx="1005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dirty="0">
                <a:solidFill>
                  <a:schemeClr val="bg2">
                    <a:lumMod val="10000"/>
                    <a:lumOff val="90000"/>
                  </a:schemeClr>
                </a:solidFill>
                <a:latin typeface="Calibri" panose="020F0502020204030204" pitchFamily="34" charset="0"/>
              </a:rPr>
              <a:t>*See guidance for Observers in Resources section</a:t>
            </a:r>
          </a:p>
        </p:txBody>
      </p:sp>
    </p:spTree>
    <p:extLst>
      <p:ext uri="{BB962C8B-B14F-4D97-AF65-F5344CB8AC3E}">
        <p14:creationId xmlns:p14="http://schemas.microsoft.com/office/powerpoint/2010/main" val="168458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Honycomb cereal.jpg - Wikipedia, the free encyclopedia"/>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620351" y="10"/>
            <a:ext cx="4571649" cy="6857990"/>
          </a:xfrm>
          <a:prstGeom prst="rect">
            <a:avLst/>
          </a:prstGeom>
        </p:spPr>
      </p:pic>
      <p:pic>
        <p:nvPicPr>
          <p:cNvPr id="133" name="Picture 13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7501468" y="1"/>
            <a:ext cx="4690532" cy="6858000"/>
          </a:xfrm>
          <a:prstGeom prst="rect">
            <a:avLst/>
          </a:prstGeom>
        </p:spPr>
      </p:pic>
      <p:sp>
        <p:nvSpPr>
          <p:cNvPr id="28674" name="Rectangle 2"/>
          <p:cNvSpPr>
            <a:spLocks noGrp="1" noChangeArrowheads="1"/>
          </p:cNvSpPr>
          <p:nvPr>
            <p:ph type="title"/>
          </p:nvPr>
        </p:nvSpPr>
        <p:spPr>
          <a:xfrm>
            <a:off x="913795" y="609600"/>
            <a:ext cx="5978072" cy="970450"/>
          </a:xfrm>
        </p:spPr>
        <p:txBody>
          <a:bodyPr>
            <a:normAutofit/>
          </a:bodyPr>
          <a:lstStyle/>
          <a:p>
            <a:pPr eaLnBrk="1" fontAlgn="auto" hangingPunct="1">
              <a:spcAft>
                <a:spcPts val="0"/>
              </a:spcAft>
              <a:defRPr/>
            </a:pPr>
            <a:r>
              <a:rPr lang="en-US" dirty="0">
                <a:ea typeface="+mj-ea"/>
              </a:rPr>
              <a:t>Think Aloud</a:t>
            </a:r>
          </a:p>
        </p:txBody>
      </p:sp>
      <p:sp>
        <p:nvSpPr>
          <p:cNvPr id="30723" name="Rectangle 3"/>
          <p:cNvSpPr>
            <a:spLocks noGrp="1" noChangeArrowheads="1"/>
          </p:cNvSpPr>
          <p:nvPr>
            <p:ph idx="1"/>
          </p:nvPr>
        </p:nvSpPr>
        <p:spPr>
          <a:xfrm>
            <a:off x="913795" y="1828801"/>
            <a:ext cx="5978072" cy="3866048"/>
          </a:xfrm>
        </p:spPr>
        <p:txBody>
          <a:bodyPr anchor="ctr">
            <a:normAutofit/>
          </a:bodyPr>
          <a:lstStyle/>
          <a:p>
            <a:pPr eaLnBrk="1" hangingPunct="1"/>
            <a:r>
              <a:rPr lang="en-US" altLang="en-US" dirty="0"/>
              <a:t>Share what they are thinking</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50974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dirty="0">
                <a:ea typeface="+mj-ea"/>
              </a:rPr>
              <a:t>Pilot Study: Test the test</a:t>
            </a:r>
          </a:p>
        </p:txBody>
      </p:sp>
      <p:sp>
        <p:nvSpPr>
          <p:cNvPr id="37891" name="Rectangle 3"/>
          <p:cNvSpPr>
            <a:spLocks noGrp="1" noChangeArrowheads="1"/>
          </p:cNvSpPr>
          <p:nvPr>
            <p:ph idx="1"/>
          </p:nvPr>
        </p:nvSpPr>
        <p:spPr/>
        <p:txBody>
          <a:bodyPr>
            <a:normAutofit fontScale="92500" lnSpcReduction="10000"/>
          </a:bodyPr>
          <a:lstStyle/>
          <a:p>
            <a:pPr eaLnBrk="1" hangingPunct="1"/>
            <a:r>
              <a:rPr lang="en-US" altLang="en-US" dirty="0">
                <a:solidFill>
                  <a:schemeClr val="accent1"/>
                </a:solidFill>
              </a:rPr>
              <a:t>Critical Step</a:t>
            </a:r>
            <a:endParaRPr lang="en-US" altLang="en-US" dirty="0"/>
          </a:p>
          <a:p>
            <a:pPr eaLnBrk="1" hangingPunct="1"/>
            <a:r>
              <a:rPr lang="en-US" altLang="en-US" dirty="0"/>
              <a:t>Discover </a:t>
            </a:r>
          </a:p>
          <a:p>
            <a:pPr lvl="1"/>
            <a:r>
              <a:rPr lang="en-US" altLang="en-US" dirty="0"/>
              <a:t>Problems with study </a:t>
            </a:r>
          </a:p>
          <a:p>
            <a:pPr lvl="1"/>
            <a:r>
              <a:rPr lang="en-US" altLang="en-US" dirty="0"/>
              <a:t>Problems with concept/software being tested</a:t>
            </a:r>
          </a:p>
          <a:p>
            <a:pPr lvl="1"/>
            <a:r>
              <a:rPr lang="en-US" altLang="en-US" dirty="0"/>
              <a:t>If tasks are typical (is this something users actually do?)</a:t>
            </a:r>
          </a:p>
          <a:p>
            <a:r>
              <a:rPr lang="en-US" altLang="en-US" dirty="0"/>
              <a:t>Confirm estimated time for test</a:t>
            </a:r>
          </a:p>
          <a:p>
            <a:pPr eaLnBrk="1" hangingPunct="1"/>
            <a:r>
              <a:rPr lang="en-US" altLang="en-US" dirty="0"/>
              <a:t>Refine script and tasks for test</a:t>
            </a:r>
          </a:p>
          <a:p>
            <a:pPr eaLnBrk="1" hangingPunct="1"/>
            <a:r>
              <a:rPr lang="en-US" altLang="en-US" dirty="0"/>
              <a:t>Get new ideas for follow-on questions or things to observe</a:t>
            </a:r>
          </a:p>
        </p:txBody>
      </p:sp>
    </p:spTree>
    <p:extLst>
      <p:ext uri="{BB962C8B-B14F-4D97-AF65-F5344CB8AC3E}">
        <p14:creationId xmlns:p14="http://schemas.microsoft.com/office/powerpoint/2010/main" val="93084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Planning Test Logistics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024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dirty="0">
                <a:ea typeface="+mj-ea"/>
              </a:rPr>
              <a:t>Recruiting Participants</a:t>
            </a:r>
          </a:p>
        </p:txBody>
      </p:sp>
      <p:sp>
        <p:nvSpPr>
          <p:cNvPr id="35843" name="Rectangle 3"/>
          <p:cNvSpPr>
            <a:spLocks noGrp="1" noChangeArrowheads="1"/>
          </p:cNvSpPr>
          <p:nvPr>
            <p:ph idx="1"/>
          </p:nvPr>
        </p:nvSpPr>
        <p:spPr/>
        <p:txBody>
          <a:bodyPr>
            <a:normAutofit/>
          </a:bodyPr>
          <a:lstStyle/>
          <a:p>
            <a:r>
              <a:rPr lang="en-US" altLang="en-US" dirty="0"/>
              <a:t>Methods – 2 weeks to recruit/schedule</a:t>
            </a:r>
          </a:p>
          <a:p>
            <a:pPr lvl="1" eaLnBrk="1" hangingPunct="1"/>
            <a:r>
              <a:rPr lang="en-US" altLang="en-US" dirty="0"/>
              <a:t>Social media</a:t>
            </a:r>
          </a:p>
          <a:p>
            <a:pPr lvl="1" eaLnBrk="1" hangingPunct="1"/>
            <a:r>
              <a:rPr lang="en-US" altLang="en-US" dirty="0"/>
              <a:t>Paper postings at coffee places or in offices</a:t>
            </a:r>
          </a:p>
          <a:p>
            <a:pPr lvl="1" eaLnBrk="1" hangingPunct="1"/>
            <a:r>
              <a:rPr lang="en-US" altLang="en-US" dirty="0"/>
              <a:t>Email invitations and surveys</a:t>
            </a:r>
          </a:p>
          <a:p>
            <a:r>
              <a:rPr lang="en-US" altLang="en-US" dirty="0"/>
              <a:t>Live recruiting</a:t>
            </a:r>
          </a:p>
        </p:txBody>
      </p:sp>
    </p:spTree>
    <p:extLst>
      <p:ext uri="{BB962C8B-B14F-4D97-AF65-F5344CB8AC3E}">
        <p14:creationId xmlns:p14="http://schemas.microsoft.com/office/powerpoint/2010/main" val="327135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9" name="Rectangle 5"/>
          <p:cNvSpPr>
            <a:spLocks noGrp="1" noChangeArrowheads="1"/>
          </p:cNvSpPr>
          <p:nvPr>
            <p:ph type="title"/>
          </p:nvPr>
        </p:nvSpPr>
        <p:spPr>
          <a:xfrm>
            <a:off x="913795" y="609600"/>
            <a:ext cx="10353762" cy="1481900"/>
          </a:xfrm>
        </p:spPr>
        <p:txBody>
          <a:bodyPr rIns="116880">
            <a:normAutofit/>
          </a:bodyPr>
          <a:lstStyle/>
          <a:p>
            <a:pPr marL="40182" eaLnBrk="1" fontAlgn="auto" hangingPunct="1">
              <a:spcAft>
                <a:spcPts val="0"/>
              </a:spcAft>
              <a:defRPr/>
            </a:pPr>
            <a:r>
              <a:rPr lang="en-US" dirty="0">
                <a:ea typeface="+mj-ea"/>
              </a:rPr>
              <a:t>What’s a lab?</a:t>
            </a:r>
            <a:br>
              <a:rPr lang="en-US" dirty="0">
                <a:ea typeface="+mj-ea"/>
              </a:rPr>
            </a:br>
            <a:r>
              <a:rPr lang="en-US" dirty="0">
                <a:ea typeface="+mj-ea"/>
              </a:rPr>
              <a:t>Do I need one?</a:t>
            </a:r>
          </a:p>
        </p:txBody>
      </p:sp>
      <p:sp>
        <p:nvSpPr>
          <p:cNvPr id="39942" name="Rectangle 8"/>
          <p:cNvSpPr>
            <a:spLocks/>
          </p:cNvSpPr>
          <p:nvPr/>
        </p:nvSpPr>
        <p:spPr bwMode="auto">
          <a:xfrm>
            <a:off x="0" y="6623844"/>
            <a:ext cx="4953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4291" tIns="32146" rIns="64291" bIns="32146">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80000"/>
              </a:lnSpc>
              <a:spcBef>
                <a:spcPts val="638"/>
              </a:spcBef>
              <a:buClr>
                <a:srgbClr val="335287"/>
              </a:buClr>
              <a:buFontTx/>
              <a:buNone/>
            </a:pPr>
            <a:r>
              <a:rPr lang="en-US" altLang="en-US" sz="1000" dirty="0">
                <a:solidFill>
                  <a:schemeClr val="tx1"/>
                </a:solidFill>
                <a:sym typeface="Arial" panose="020B0604020202020204" pitchFamily="34" charset="0"/>
              </a:rPr>
              <a:t>Rubin, Jeffrey.  Handbook of Usability Testing.  John Wiley &amp; Sons, Inc.; 1994.</a:t>
            </a:r>
          </a:p>
        </p:txBody>
      </p:sp>
      <p:grpSp>
        <p:nvGrpSpPr>
          <p:cNvPr id="2" name="Group 1"/>
          <p:cNvGrpSpPr/>
          <p:nvPr/>
        </p:nvGrpSpPr>
        <p:grpSpPr>
          <a:xfrm>
            <a:off x="5813252" y="844296"/>
            <a:ext cx="5737571" cy="5338762"/>
            <a:chOff x="5813252" y="844296"/>
            <a:chExt cx="5737571" cy="5338762"/>
          </a:xfrm>
        </p:grpSpPr>
        <p:sp>
          <p:nvSpPr>
            <p:cNvPr id="15" name="Rectangle 14"/>
            <p:cNvSpPr/>
            <p:nvPr/>
          </p:nvSpPr>
          <p:spPr>
            <a:xfrm>
              <a:off x="5813252" y="844296"/>
              <a:ext cx="5737571" cy="5338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994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440" y="1077658"/>
              <a:ext cx="4519613"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43" name="TextBox 5"/>
            <p:cNvSpPr txBox="1">
              <a:spLocks noChangeArrowheads="1"/>
            </p:cNvSpPr>
            <p:nvPr/>
          </p:nvSpPr>
          <p:spPr bwMode="auto">
            <a:xfrm>
              <a:off x="8960313" y="1453896"/>
              <a:ext cx="1219200" cy="646112"/>
            </a:xfrm>
            <a:prstGeom prst="rect">
              <a:avLst/>
            </a:prstGeom>
            <a:solidFill>
              <a:schemeClr val="accent1"/>
            </a:solidFill>
            <a:ln>
              <a:noFill/>
            </a:ln>
            <a:extLst/>
          </p:spPr>
          <p:txBody>
            <a:bodyPr wrap="square">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800" dirty="0">
                  <a:solidFill>
                    <a:schemeClr val="tx1"/>
                  </a:solidFill>
                </a:rPr>
                <a:t>Computer / Concept</a:t>
              </a:r>
            </a:p>
          </p:txBody>
        </p:sp>
        <p:sp>
          <p:nvSpPr>
            <p:cNvPr id="39944" name="TextBox 6"/>
            <p:cNvSpPr txBox="1">
              <a:spLocks noChangeArrowheads="1"/>
            </p:cNvSpPr>
            <p:nvPr/>
          </p:nvSpPr>
          <p:spPr bwMode="auto">
            <a:xfrm>
              <a:off x="9602615" y="3903408"/>
              <a:ext cx="1150938" cy="369888"/>
            </a:xfrm>
            <a:prstGeom prst="rect">
              <a:avLst/>
            </a:prstGeom>
            <a:solidFill>
              <a:schemeClr val="accent1"/>
            </a:solidFill>
            <a:ln>
              <a:noFill/>
            </a:ln>
            <a:extLst/>
          </p:spPr>
          <p:txBody>
            <a:bodyPr wrap="none">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1800">
                  <a:solidFill>
                    <a:schemeClr val="tx1"/>
                  </a:solidFill>
                </a:rPr>
                <a:t>Facilitator</a:t>
              </a:r>
            </a:p>
          </p:txBody>
        </p:sp>
        <p:sp>
          <p:nvSpPr>
            <p:cNvPr id="39945" name="TextBox 7"/>
            <p:cNvSpPr txBox="1">
              <a:spLocks noChangeArrowheads="1"/>
            </p:cNvSpPr>
            <p:nvPr/>
          </p:nvSpPr>
          <p:spPr bwMode="auto">
            <a:xfrm>
              <a:off x="7810328" y="3435096"/>
              <a:ext cx="1230312" cy="368300"/>
            </a:xfrm>
            <a:prstGeom prst="rect">
              <a:avLst/>
            </a:prstGeom>
            <a:solidFill>
              <a:schemeClr val="accent1"/>
            </a:solidFill>
            <a:ln>
              <a:noFill/>
            </a:ln>
            <a:extLst/>
          </p:spPr>
          <p:txBody>
            <a:bodyPr wrap="none">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1800">
                  <a:solidFill>
                    <a:schemeClr val="tx1"/>
                  </a:solidFill>
                </a:rPr>
                <a:t>Participant</a:t>
              </a:r>
            </a:p>
          </p:txBody>
        </p:sp>
        <p:sp>
          <p:nvSpPr>
            <p:cNvPr id="39946" name="TextBox 8"/>
            <p:cNvSpPr txBox="1">
              <a:spLocks noChangeArrowheads="1"/>
            </p:cNvSpPr>
            <p:nvPr/>
          </p:nvSpPr>
          <p:spPr bwMode="auto">
            <a:xfrm>
              <a:off x="6262515" y="3968496"/>
              <a:ext cx="1062038" cy="368300"/>
            </a:xfrm>
            <a:prstGeom prst="rect">
              <a:avLst/>
            </a:prstGeom>
            <a:solidFill>
              <a:schemeClr val="accent1"/>
            </a:solidFill>
            <a:ln>
              <a:noFill/>
            </a:ln>
            <a:extLst/>
          </p:spPr>
          <p:txBody>
            <a:bodyPr wrap="none">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1800">
                  <a:solidFill>
                    <a:schemeClr val="tx1"/>
                  </a:solidFill>
                </a:rPr>
                <a:t>Observer</a:t>
              </a:r>
            </a:p>
          </p:txBody>
        </p:sp>
        <p:sp>
          <p:nvSpPr>
            <p:cNvPr id="39947" name="TextBox 9"/>
            <p:cNvSpPr txBox="1">
              <a:spLocks noChangeArrowheads="1"/>
            </p:cNvSpPr>
            <p:nvPr/>
          </p:nvSpPr>
          <p:spPr bwMode="auto">
            <a:xfrm>
              <a:off x="8016703" y="5721096"/>
              <a:ext cx="749300" cy="368300"/>
            </a:xfrm>
            <a:prstGeom prst="rect">
              <a:avLst/>
            </a:prstGeom>
            <a:solidFill>
              <a:schemeClr val="accent1"/>
            </a:solidFill>
            <a:ln>
              <a:noFill/>
            </a:ln>
            <a:extLst/>
          </p:spPr>
          <p:txBody>
            <a:bodyPr wrap="none">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1800" dirty="0">
                  <a:solidFill>
                    <a:schemeClr val="tx1"/>
                  </a:solidFill>
                </a:rPr>
                <a:t>Timer</a:t>
              </a:r>
            </a:p>
          </p:txBody>
        </p:sp>
        <p:sp>
          <p:nvSpPr>
            <p:cNvPr id="39948" name="TextBox 10"/>
            <p:cNvSpPr txBox="1">
              <a:spLocks noChangeArrowheads="1"/>
            </p:cNvSpPr>
            <p:nvPr/>
          </p:nvSpPr>
          <p:spPr bwMode="auto">
            <a:xfrm>
              <a:off x="9254953" y="5721096"/>
              <a:ext cx="863600" cy="368300"/>
            </a:xfrm>
            <a:prstGeom prst="rect">
              <a:avLst/>
            </a:prstGeom>
            <a:solidFill>
              <a:schemeClr val="accent1"/>
            </a:solidFill>
            <a:ln>
              <a:noFill/>
            </a:ln>
            <a:extLst/>
          </p:spPr>
          <p:txBody>
            <a:bodyPr wrap="none">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1800">
                  <a:solidFill>
                    <a:schemeClr val="tx1"/>
                  </a:solidFill>
                </a:rPr>
                <a:t>Logger</a:t>
              </a:r>
            </a:p>
          </p:txBody>
        </p:sp>
        <p:cxnSp>
          <p:nvCxnSpPr>
            <p:cNvPr id="13" name="Straight Connector 12"/>
            <p:cNvCxnSpPr>
              <a:cxnSpLocks/>
            </p:cNvCxnSpPr>
            <p:nvPr/>
          </p:nvCxnSpPr>
          <p:spPr>
            <a:xfrm>
              <a:off x="5813253" y="4558220"/>
              <a:ext cx="5737570" cy="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32566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but it is nice</a:t>
            </a:r>
          </a:p>
        </p:txBody>
      </p:sp>
      <p:sp>
        <p:nvSpPr>
          <p:cNvPr id="3" name="Content Placeholder 2"/>
          <p:cNvSpPr>
            <a:spLocks noGrp="1"/>
          </p:cNvSpPr>
          <p:nvPr>
            <p:ph idx="1"/>
          </p:nvPr>
        </p:nvSpPr>
        <p:spPr/>
        <p:txBody>
          <a:bodyPr/>
          <a:lstStyle/>
          <a:p>
            <a:r>
              <a:rPr lang="en-US" dirty="0"/>
              <a:t>Anywhere</a:t>
            </a:r>
          </a:p>
          <a:p>
            <a:r>
              <a:rPr lang="en-US" dirty="0"/>
              <a:t>Any Phase</a:t>
            </a:r>
          </a:p>
          <a:p>
            <a:r>
              <a:rPr lang="en-US" dirty="0"/>
              <a:t>Anytime</a:t>
            </a:r>
          </a:p>
        </p:txBody>
      </p:sp>
      <p:sp>
        <p:nvSpPr>
          <p:cNvPr id="5" name="Rectangle 4"/>
          <p:cNvSpPr/>
          <p:nvPr/>
        </p:nvSpPr>
        <p:spPr>
          <a:xfrm>
            <a:off x="0" y="6248401"/>
            <a:ext cx="5867400" cy="577081"/>
          </a:xfrm>
          <a:prstGeom prst="rect">
            <a:avLst/>
          </a:prstGeom>
        </p:spPr>
        <p:txBody>
          <a:bodyPr wrap="square">
            <a:spAutoFit/>
          </a:bodyPr>
          <a:lstStyle/>
          <a:p>
            <a:r>
              <a:rPr lang="en-US" sz="1050" dirty="0">
                <a:solidFill>
                  <a:schemeClr val="tx2">
                    <a:lumMod val="90000"/>
                  </a:schemeClr>
                </a:solidFill>
                <a:latin typeface="Calibri" panose="020F0502020204030204" pitchFamily="34" charset="0"/>
              </a:rPr>
              <a:t>Photo by </a:t>
            </a:r>
            <a:r>
              <a:rPr lang="en-US" sz="1050" dirty="0" err="1">
                <a:solidFill>
                  <a:schemeClr val="tx2">
                    <a:lumMod val="90000"/>
                  </a:schemeClr>
                </a:solidFill>
                <a:latin typeface="Calibri" panose="020F0502020204030204" pitchFamily="34" charset="0"/>
              </a:rPr>
              <a:t>Roebot</a:t>
            </a:r>
            <a:r>
              <a:rPr lang="en-US" sz="1050" dirty="0">
                <a:solidFill>
                  <a:schemeClr val="tx2">
                    <a:lumMod val="90000"/>
                  </a:schemeClr>
                </a:solidFill>
                <a:latin typeface="Calibri" panose="020F0502020204030204" pitchFamily="34" charset="0"/>
              </a:rPr>
              <a:t> at http://www.flickr.com/photos/roebot/2964156413/</a:t>
            </a:r>
          </a:p>
          <a:p>
            <a:r>
              <a:rPr lang="en-US" sz="1050" dirty="0">
                <a:solidFill>
                  <a:schemeClr val="tx2">
                    <a:lumMod val="90000"/>
                  </a:schemeClr>
                </a:solidFill>
                <a:latin typeface="Calibri" panose="020F0502020204030204" pitchFamily="34" charset="0"/>
              </a:rPr>
              <a:t>http://www.flickr.com/photos/nzdave/491411546/sizes/o/in/photostream/</a:t>
            </a:r>
          </a:p>
          <a:p>
            <a:r>
              <a:rPr lang="en-US" sz="1050" dirty="0">
                <a:solidFill>
                  <a:schemeClr val="tx2">
                    <a:lumMod val="90000"/>
                  </a:schemeClr>
                </a:solidFill>
                <a:latin typeface="Calibri" panose="020F0502020204030204" pitchFamily="34" charset="0"/>
              </a:rPr>
              <a:t>http://www.flickr.com/photos/nzdave/</a:t>
            </a:r>
          </a:p>
        </p:txBody>
      </p:sp>
      <p:pic>
        <p:nvPicPr>
          <p:cNvPr id="6" name="Content Placeholder 3" descr="491411546_b79047c778_o.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auto">
          <a:xfrm>
            <a:off x="6074664" y="1885507"/>
            <a:ext cx="5350782" cy="3581400"/>
          </a:xfrm>
          <a:prstGeom prst="rect">
            <a:avLst/>
          </a:prstGeom>
          <a:noFill/>
          <a:ln w="9525">
            <a:noFill/>
            <a:miter lim="800000"/>
            <a:headEnd/>
            <a:tailEnd/>
          </a:ln>
        </p:spPr>
      </p:pic>
      <p:sp>
        <p:nvSpPr>
          <p:cNvPr id="10" name="Rectangular Callout 9"/>
          <p:cNvSpPr/>
          <p:nvPr/>
        </p:nvSpPr>
        <p:spPr bwMode="auto">
          <a:xfrm>
            <a:off x="2900846" y="4114800"/>
            <a:ext cx="2743200" cy="1676400"/>
          </a:xfrm>
          <a:prstGeom prst="wedgeRectCallout">
            <a:avLst>
              <a:gd name="adj1" fmla="val 171761"/>
              <a:gd name="adj2" fmla="val -74245"/>
            </a:avLst>
          </a:prstGeom>
          <a:solidFill>
            <a:schemeClr val="bg1"/>
          </a:solidFill>
          <a:ln w="2857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2400" dirty="0">
                <a:latin typeface="Arial" pitchFamily="124" charset="0"/>
              </a:rPr>
              <a:t>Participant observed through 2 way mirror and on screens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a:ea typeface="+mj-ea"/>
              </a:rPr>
              <a:t>Portable Labs</a:t>
            </a:r>
          </a:p>
        </p:txBody>
      </p:sp>
      <p:sp>
        <p:nvSpPr>
          <p:cNvPr id="41987" name="Rectangle 3"/>
          <p:cNvSpPr>
            <a:spLocks noGrp="1" noChangeArrowheads="1"/>
          </p:cNvSpPr>
          <p:nvPr>
            <p:ph sz="half" idx="1"/>
          </p:nvPr>
        </p:nvSpPr>
        <p:spPr/>
        <p:txBody>
          <a:bodyPr/>
          <a:lstStyle/>
          <a:p>
            <a:pPr eaLnBrk="1" hangingPunct="1"/>
            <a:r>
              <a:rPr lang="en-US" altLang="en-US" dirty="0"/>
              <a:t>Temporary setup</a:t>
            </a:r>
          </a:p>
          <a:p>
            <a:pPr lvl="1" eaLnBrk="1" hangingPunct="1"/>
            <a:r>
              <a:rPr lang="en-US" altLang="en-US" dirty="0"/>
              <a:t>Laptop, external mouse</a:t>
            </a:r>
          </a:p>
          <a:p>
            <a:pPr lvl="1" eaLnBrk="1" hangingPunct="1"/>
            <a:r>
              <a:rPr lang="en-US" altLang="en-US" dirty="0"/>
              <a:t>Capture screen, video and audio</a:t>
            </a:r>
          </a:p>
          <a:p>
            <a:pPr eaLnBrk="1" hangingPunct="1"/>
            <a:r>
              <a:rPr lang="en-US" altLang="en-US" dirty="0"/>
              <a:t>Anywhere</a:t>
            </a:r>
          </a:p>
          <a:p>
            <a:pPr lvl="1"/>
            <a:r>
              <a:rPr lang="en-US" altLang="en-US" dirty="0"/>
              <a:t>Conference room</a:t>
            </a:r>
          </a:p>
          <a:p>
            <a:pPr lvl="1"/>
            <a:r>
              <a:rPr lang="en-US" altLang="en-US" dirty="0"/>
              <a:t>Waiting room</a:t>
            </a:r>
          </a:p>
          <a:p>
            <a:r>
              <a:rPr lang="en-US" altLang="en-US" dirty="0"/>
              <a:t>Share screen for observation</a:t>
            </a:r>
          </a:p>
        </p:txBody>
      </p:sp>
      <p:pic>
        <p:nvPicPr>
          <p:cNvPr id="41990" name="Picture 4" descr="Utest-Flickr-Roebot-1.jpg"/>
          <p:cNvPicPr>
            <a:picLocks noChangeAspect="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7038943" y="1732449"/>
            <a:ext cx="4228614" cy="338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418470"/>
            <a:ext cx="3810000" cy="415925"/>
          </a:xfrm>
          <a:prstGeom prst="rect">
            <a:avLst/>
          </a:prstGeom>
        </p:spPr>
        <p:txBody>
          <a:bodyPr>
            <a:spAutoFit/>
          </a:bodyPr>
          <a:lstStyle/>
          <a:p>
            <a:pPr eaLnBrk="1" fontAlgn="auto" hangingPunct="1">
              <a:spcBef>
                <a:spcPts val="0"/>
              </a:spcBef>
              <a:spcAft>
                <a:spcPts val="0"/>
              </a:spcAft>
              <a:defRPr/>
            </a:pPr>
            <a:r>
              <a:rPr lang="en-US" sz="1050" dirty="0">
                <a:solidFill>
                  <a:schemeClr val="tx2">
                    <a:lumMod val="90000"/>
                  </a:schemeClr>
                </a:solidFill>
                <a:latin typeface="Calibri" panose="020F0502020204030204" pitchFamily="34" charset="0"/>
              </a:rPr>
              <a:t>Photo by </a:t>
            </a:r>
            <a:r>
              <a:rPr lang="en-US" sz="1050" dirty="0" err="1">
                <a:solidFill>
                  <a:schemeClr val="tx2">
                    <a:lumMod val="90000"/>
                  </a:schemeClr>
                </a:solidFill>
                <a:latin typeface="Calibri" panose="020F0502020204030204" pitchFamily="34" charset="0"/>
              </a:rPr>
              <a:t>Roebot</a:t>
            </a:r>
            <a:r>
              <a:rPr lang="en-US" sz="1050" dirty="0">
                <a:solidFill>
                  <a:schemeClr val="tx2">
                    <a:lumMod val="90000"/>
                  </a:schemeClr>
                </a:solidFill>
                <a:latin typeface="Calibri" panose="020F0502020204030204" pitchFamily="34" charset="0"/>
              </a:rPr>
              <a:t> at http://www.flickr.com/photos/roebot/2964156413/</a:t>
            </a:r>
          </a:p>
        </p:txBody>
      </p:sp>
    </p:spTree>
    <p:extLst>
      <p:ext uri="{BB962C8B-B14F-4D97-AF65-F5344CB8AC3E}">
        <p14:creationId xmlns:p14="http://schemas.microsoft.com/office/powerpoint/2010/main" val="99811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en-US">
                <a:ea typeface="+mj-ea"/>
              </a:rPr>
              <a:t>Remote Testing</a:t>
            </a:r>
          </a:p>
        </p:txBody>
      </p:sp>
      <p:sp>
        <p:nvSpPr>
          <p:cNvPr id="44035" name="Rectangle 3"/>
          <p:cNvSpPr>
            <a:spLocks noGrp="1" noChangeArrowheads="1"/>
          </p:cNvSpPr>
          <p:nvPr>
            <p:ph idx="1"/>
          </p:nvPr>
        </p:nvSpPr>
        <p:spPr/>
        <p:txBody>
          <a:bodyPr/>
          <a:lstStyle/>
          <a:p>
            <a:pPr eaLnBrk="1" hangingPunct="1"/>
            <a:r>
              <a:rPr lang="en-US" altLang="en-US" dirty="0"/>
              <a:t>Online screen sharing software</a:t>
            </a:r>
          </a:p>
          <a:p>
            <a:pPr eaLnBrk="1" hangingPunct="1"/>
            <a:r>
              <a:rPr lang="en-US" altLang="en-US" dirty="0"/>
              <a:t>Capture screen, video and audio</a:t>
            </a:r>
          </a:p>
          <a:p>
            <a:pPr eaLnBrk="1" hangingPunct="1"/>
            <a:r>
              <a:rPr lang="en-US" altLang="en-US" dirty="0"/>
              <a:t>Use separate phone line</a:t>
            </a:r>
          </a:p>
          <a:p>
            <a:pPr eaLnBrk="1" hangingPunct="1"/>
            <a:endParaRPr lang="en-US" altLang="en-US" dirty="0"/>
          </a:p>
          <a:p>
            <a:pPr eaLnBrk="1" hangingPunct="1"/>
            <a:r>
              <a:rPr lang="en-US" altLang="en-US" dirty="0"/>
              <a:t>Test setup and connections ahead of time!</a:t>
            </a:r>
          </a:p>
          <a:p>
            <a:pPr lvl="1"/>
            <a:r>
              <a:rPr lang="en-US" altLang="en-US" dirty="0"/>
              <a:t>Bandwidth, operating system, browser</a:t>
            </a:r>
          </a:p>
          <a:p>
            <a:pPr eaLnBrk="1" hangingPunct="1"/>
            <a:endParaRPr lang="en-US" altLang="en-US" dirty="0"/>
          </a:p>
        </p:txBody>
      </p:sp>
    </p:spTree>
    <p:extLst>
      <p:ext uri="{BB962C8B-B14F-4D97-AF65-F5344CB8AC3E}">
        <p14:creationId xmlns:p14="http://schemas.microsoft.com/office/powerpoint/2010/main" val="377375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r="28665" b="36664"/>
          <a:stretch>
            <a:fillRect/>
          </a:stretch>
        </p:blipFill>
        <p:spPr bwMode="auto">
          <a:xfrm>
            <a:off x="1704661" y="1642043"/>
            <a:ext cx="4382376" cy="2921278"/>
          </a:xfrm>
          <a:prstGeom prst="rect">
            <a:avLst/>
          </a:prstGeom>
          <a:noFill/>
          <a:ln w="9525">
            <a:noFill/>
            <a:miter lim="800000"/>
            <a:headEnd/>
            <a:tailEnd/>
          </a:ln>
          <a:effectLst/>
        </p:spPr>
      </p:pic>
      <p:pic>
        <p:nvPicPr>
          <p:cNvPr id="5" name="Picture 4" descr="513351385_7fc97a9abc_b.jpg"/>
          <p:cNvPicPr>
            <a:picLocks noChangeAspect="1"/>
          </p:cNvPicPr>
          <p:nvPr/>
        </p:nvPicPr>
        <p:blipFill>
          <a:blip r:embed="rId3" cstate="email">
            <a:lum bright="10000"/>
            <a:extLst>
              <a:ext uri="{28A0092B-C50C-407E-A947-70E740481C1C}">
                <a14:useLocalDpi xmlns:a14="http://schemas.microsoft.com/office/drawing/2010/main" val="0"/>
              </a:ext>
            </a:extLst>
          </a:blip>
          <a:stretch>
            <a:fillRect/>
          </a:stretch>
        </p:blipFill>
        <p:spPr>
          <a:xfrm>
            <a:off x="6149792" y="1642044"/>
            <a:ext cx="4419600" cy="2939207"/>
          </a:xfrm>
          <a:prstGeom prst="rect">
            <a:avLst/>
          </a:prstGeom>
        </p:spPr>
      </p:pic>
      <p:sp>
        <p:nvSpPr>
          <p:cNvPr id="6" name="TextBox 5"/>
          <p:cNvSpPr txBox="1"/>
          <p:nvPr/>
        </p:nvSpPr>
        <p:spPr>
          <a:xfrm>
            <a:off x="0" y="6346438"/>
            <a:ext cx="4140877" cy="507831"/>
          </a:xfrm>
          <a:prstGeom prst="rect">
            <a:avLst/>
          </a:prstGeom>
          <a:noFill/>
        </p:spPr>
        <p:txBody>
          <a:bodyPr wrap="none" rtlCol="0">
            <a:spAutoFit/>
          </a:bodyPr>
          <a:lstStyle/>
          <a:p>
            <a:r>
              <a:rPr lang="en-US" sz="900" dirty="0">
                <a:solidFill>
                  <a:schemeClr val="tx2">
                    <a:lumMod val="90000"/>
                  </a:schemeClr>
                </a:solidFill>
                <a:latin typeface="Calibri" panose="020F0502020204030204" pitchFamily="34" charset="0"/>
              </a:rPr>
              <a:t>http://creativecommons.org/licenses/by-sa/2.0/</a:t>
            </a:r>
          </a:p>
          <a:p>
            <a:r>
              <a:rPr lang="en-US" sz="900" dirty="0">
                <a:solidFill>
                  <a:schemeClr val="tx2">
                    <a:lumMod val="90000"/>
                  </a:schemeClr>
                </a:solidFill>
                <a:latin typeface="Calibri" panose="020F0502020204030204" pitchFamily="34" charset="0"/>
              </a:rPr>
              <a:t>http://www.flickr.com/photos/raphaelquinet/513351385/sizes/l/in/photostream/</a:t>
            </a:r>
          </a:p>
          <a:p>
            <a:r>
              <a:rPr lang="en-US" sz="900" dirty="0">
                <a:solidFill>
                  <a:schemeClr val="tx2">
                    <a:lumMod val="90000"/>
                  </a:schemeClr>
                </a:solidFill>
                <a:latin typeface="Calibri" panose="020F0502020204030204" pitchFamily="34" charset="0"/>
              </a:rPr>
              <a:t>http://www.flickr.com/photos/raphaelquinet/</a:t>
            </a:r>
          </a:p>
        </p:txBody>
      </p:sp>
      <p:sp>
        <p:nvSpPr>
          <p:cNvPr id="7" name="Title 1"/>
          <p:cNvSpPr txBox="1">
            <a:spLocks/>
          </p:cNvSpPr>
          <p:nvPr/>
        </p:nvSpPr>
        <p:spPr>
          <a:xfrm>
            <a:off x="1704661" y="905586"/>
            <a:ext cx="4466137" cy="891540"/>
          </a:xfrm>
          <a:prstGeom prst="rect">
            <a:avLst/>
          </a:prstGeom>
        </p:spPr>
        <p:txBody>
          <a:bodyPr vert="horz" lIns="0" tIns="0" rIns="0" bIns="0" rtlCol="0" anchor="t" anchorCtr="0">
            <a:normAutofit/>
          </a:bodyPr>
          <a:lstStyle/>
          <a:p>
            <a:pPr>
              <a:spcBef>
                <a:spcPct val="0"/>
              </a:spcBef>
              <a:defRPr/>
            </a:pPr>
            <a:r>
              <a:rPr lang="en-US" sz="4300" b="1" dirty="0">
                <a:solidFill>
                  <a:schemeClr val="bg2">
                    <a:lumMod val="10000"/>
                    <a:lumOff val="90000"/>
                  </a:schemeClr>
                </a:solidFill>
                <a:latin typeface="Arial"/>
                <a:ea typeface="+mj-ea"/>
                <a:cs typeface="+mj-cs"/>
              </a:rPr>
              <a:t>Usability Testing</a:t>
            </a:r>
          </a:p>
        </p:txBody>
      </p:sp>
    </p:spTree>
    <p:extLst>
      <p:ext uri="{BB962C8B-B14F-4D97-AF65-F5344CB8AC3E}">
        <p14:creationId xmlns:p14="http://schemas.microsoft.com/office/powerpoint/2010/main" val="4022683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Interacting with Participants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87268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fontAlgn="auto" hangingPunct="1">
              <a:spcAft>
                <a:spcPts val="0"/>
              </a:spcAft>
              <a:defRPr/>
            </a:pPr>
            <a:r>
              <a:rPr lang="en-US">
                <a:ea typeface="+mj-ea"/>
              </a:rPr>
              <a:t>Welcome</a:t>
            </a:r>
          </a:p>
        </p:txBody>
      </p:sp>
      <p:sp>
        <p:nvSpPr>
          <p:cNvPr id="58371" name="Rectangle 3"/>
          <p:cNvSpPr>
            <a:spLocks noGrp="1" noChangeArrowheads="1"/>
          </p:cNvSpPr>
          <p:nvPr>
            <p:ph idx="1"/>
          </p:nvPr>
        </p:nvSpPr>
        <p:spPr>
          <a:xfrm>
            <a:off x="913795" y="1732449"/>
            <a:ext cx="10353762" cy="4058751"/>
          </a:xfrm>
        </p:spPr>
        <p:txBody>
          <a:bodyPr/>
          <a:lstStyle/>
          <a:p>
            <a:pPr eaLnBrk="1" hangingPunct="1"/>
            <a:r>
              <a:rPr lang="en-US" altLang="en-US" dirty="0"/>
              <a:t>Make sure the participant feels welcomed and appreciated</a:t>
            </a:r>
          </a:p>
          <a:p>
            <a:pPr eaLnBrk="1" hangingPunct="1"/>
            <a:r>
              <a:rPr lang="en-US" altLang="en-US" dirty="0"/>
              <a:t>Emphasize you are not testing them, rather you are testing…</a:t>
            </a:r>
          </a:p>
          <a:p>
            <a:pPr eaLnBrk="1" hangingPunct="1"/>
            <a:r>
              <a:rPr lang="en-US" altLang="en-US" dirty="0"/>
              <a:t>Encourage feedback, positive or negative</a:t>
            </a:r>
          </a:p>
          <a:p>
            <a:pPr lvl="1" eaLnBrk="1" hangingPunct="1"/>
            <a:r>
              <a:rPr lang="en-US" altLang="en-US" dirty="0"/>
              <a:t>“I was not involved in the design of this so you can’t hurt my feelings”</a:t>
            </a:r>
          </a:p>
        </p:txBody>
      </p:sp>
    </p:spTree>
    <p:extLst>
      <p:ext uri="{BB962C8B-B14F-4D97-AF65-F5344CB8AC3E}">
        <p14:creationId xmlns:p14="http://schemas.microsoft.com/office/powerpoint/2010/main" val="510485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C:\Users\Carol\AppData\Local\Microsoft\Windows\Temporary Internet Files\Content.IE5\5SSEX9WL\MP9004222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330" y="1835341"/>
            <a:ext cx="4084387" cy="305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p:txBody>
          <a:bodyPr/>
          <a:lstStyle/>
          <a:p>
            <a:pPr eaLnBrk="1" fontAlgn="auto" hangingPunct="1">
              <a:spcAft>
                <a:spcPts val="0"/>
              </a:spcAft>
              <a:defRPr/>
            </a:pPr>
            <a:r>
              <a:rPr lang="en-US" dirty="0"/>
              <a:t>Gain i</a:t>
            </a:r>
            <a:r>
              <a:rPr lang="en-US" dirty="0">
                <a:ea typeface="+mj-ea"/>
              </a:rPr>
              <a:t>nformed consent</a:t>
            </a:r>
          </a:p>
        </p:txBody>
      </p:sp>
      <p:sp>
        <p:nvSpPr>
          <p:cNvPr id="55299" name="Rectangle 3"/>
          <p:cNvSpPr>
            <a:spLocks noGrp="1" noChangeArrowheads="1"/>
          </p:cNvSpPr>
          <p:nvPr>
            <p:ph idx="1"/>
          </p:nvPr>
        </p:nvSpPr>
        <p:spPr/>
        <p:txBody>
          <a:bodyPr>
            <a:normAutofit/>
          </a:bodyPr>
          <a:lstStyle/>
          <a:p>
            <a:pPr eaLnBrk="1" hangingPunct="1"/>
            <a:r>
              <a:rPr lang="en-US" altLang="en-US" dirty="0"/>
              <a:t>Your responsibility to inform participant</a:t>
            </a:r>
          </a:p>
          <a:p>
            <a:pPr lvl="1" eaLnBrk="1" hangingPunct="1"/>
            <a:r>
              <a:rPr lang="en-US" altLang="en-US" dirty="0"/>
              <a:t>Every time</a:t>
            </a:r>
          </a:p>
          <a:p>
            <a:pPr lvl="1" eaLnBrk="1" hangingPunct="1"/>
            <a:r>
              <a:rPr lang="en-US" altLang="en-US" dirty="0"/>
              <a:t>Ethical and legal responsibility</a:t>
            </a:r>
          </a:p>
          <a:p>
            <a:pPr lvl="1" eaLnBrk="1" hangingPunct="1"/>
            <a:r>
              <a:rPr lang="en-US" altLang="en-US" dirty="0"/>
              <a:t>Do no harm (physical, emotional)</a:t>
            </a:r>
          </a:p>
          <a:p>
            <a:pPr eaLnBrk="1" hangingPunct="1"/>
            <a:r>
              <a:rPr lang="en-US" altLang="en-US" dirty="0"/>
              <a:t>Explain consent form</a:t>
            </a:r>
          </a:p>
          <a:p>
            <a:pPr eaLnBrk="1" hangingPunct="1"/>
            <a:r>
              <a:rPr lang="en-US" altLang="en-US" dirty="0"/>
              <a:t>Rarely lose participants over form</a:t>
            </a:r>
          </a:p>
          <a:p>
            <a:pPr eaLnBrk="1" hangingPunct="1"/>
            <a:endParaRPr lang="en-US" altLang="en-US" dirty="0"/>
          </a:p>
        </p:txBody>
      </p:sp>
    </p:spTree>
    <p:extLst>
      <p:ext uri="{BB962C8B-B14F-4D97-AF65-F5344CB8AC3E}">
        <p14:creationId xmlns:p14="http://schemas.microsoft.com/office/powerpoint/2010/main" val="887134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a:ea typeface="+mj-ea"/>
              </a:rPr>
              <a:t>Why Use a Script?</a:t>
            </a:r>
          </a:p>
        </p:txBody>
      </p:sp>
      <p:sp>
        <p:nvSpPr>
          <p:cNvPr id="49155" name="Rectangle 3"/>
          <p:cNvSpPr>
            <a:spLocks noGrp="1" noChangeArrowheads="1"/>
          </p:cNvSpPr>
          <p:nvPr>
            <p:ph idx="1"/>
          </p:nvPr>
        </p:nvSpPr>
        <p:spPr/>
        <p:txBody>
          <a:bodyPr/>
          <a:lstStyle/>
          <a:p>
            <a:pPr eaLnBrk="1" hangingPunct="1"/>
            <a:r>
              <a:rPr lang="en-US" altLang="en-US"/>
              <a:t>Promote consistency in conducting the test</a:t>
            </a:r>
          </a:p>
          <a:p>
            <a:pPr eaLnBrk="1" hangingPunct="1"/>
            <a:r>
              <a:rPr lang="en-US" altLang="en-US"/>
              <a:t>Help remind you to welcome and thank people</a:t>
            </a:r>
          </a:p>
          <a:p>
            <a:pPr eaLnBrk="1" hangingPunct="1"/>
            <a:r>
              <a:rPr lang="en-US" altLang="en-US"/>
              <a:t>Help remember to reset/configure between participants</a:t>
            </a:r>
          </a:p>
          <a:p>
            <a:pPr eaLnBrk="1" hangingPunct="1"/>
            <a:r>
              <a:rPr lang="en-US" altLang="en-US"/>
              <a:t>Ensures NDAs and other legal requirements are not missed</a:t>
            </a:r>
          </a:p>
        </p:txBody>
      </p:sp>
    </p:spTree>
    <p:extLst>
      <p:ext uri="{BB962C8B-B14F-4D97-AF65-F5344CB8AC3E}">
        <p14:creationId xmlns:p14="http://schemas.microsoft.com/office/powerpoint/2010/main" val="363208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a:ea typeface="+mj-ea"/>
              </a:rPr>
              <a:t>Parts of a Script</a:t>
            </a:r>
          </a:p>
        </p:txBody>
      </p:sp>
      <p:sp>
        <p:nvSpPr>
          <p:cNvPr id="51203" name="Rectangle 3"/>
          <p:cNvSpPr>
            <a:spLocks noGrp="1" noChangeArrowheads="1"/>
          </p:cNvSpPr>
          <p:nvPr>
            <p:ph idx="1"/>
          </p:nvPr>
        </p:nvSpPr>
        <p:spPr/>
        <p:txBody>
          <a:bodyPr/>
          <a:lstStyle/>
          <a:p>
            <a:pPr eaLnBrk="1" hangingPunct="1"/>
            <a:r>
              <a:rPr lang="en-US" altLang="en-US"/>
              <a:t>Welcome to participants</a:t>
            </a:r>
          </a:p>
          <a:p>
            <a:pPr eaLnBrk="1" hangingPunct="1"/>
            <a:r>
              <a:rPr lang="en-US" altLang="en-US"/>
              <a:t>Steps in test (forms, tutorials, tasks, questions)</a:t>
            </a:r>
          </a:p>
          <a:p>
            <a:pPr eaLnBrk="1" hangingPunct="1"/>
            <a:r>
              <a:rPr lang="en-US" altLang="en-US"/>
              <a:t>Thank you to participants (and incentives if any)</a:t>
            </a:r>
          </a:p>
          <a:p>
            <a:pPr eaLnBrk="1" hangingPunct="1"/>
            <a:r>
              <a:rPr lang="en-US" altLang="en-US"/>
              <a:t>Notes to yourself </a:t>
            </a:r>
          </a:p>
          <a:p>
            <a:pPr eaLnBrk="1" hangingPunct="1"/>
            <a:r>
              <a:rPr lang="en-US" altLang="en-US"/>
              <a:t>Reset/configuration prompts</a:t>
            </a:r>
          </a:p>
        </p:txBody>
      </p:sp>
    </p:spTree>
    <p:extLst>
      <p:ext uri="{BB962C8B-B14F-4D97-AF65-F5344CB8AC3E}">
        <p14:creationId xmlns:p14="http://schemas.microsoft.com/office/powerpoint/2010/main" val="4211682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Owner\AppData\Local\Microsoft\Windows\Temporary Internet Files\Content.IE5\TEAQE8KF\MP900399215[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backgroundMark x1="24206" y1="5754" x2="24206" y2="5754"/>
                        <a14:backgroundMark x1="94841" y1="24802" x2="94841" y2="24802"/>
                        <a14:backgroundMark x1="75794" y1="94841" x2="75794" y2="94841"/>
                        <a14:backgroundMark x1="1587" y1="78968" x2="1587" y2="78968"/>
                      </a14:backgroundRemoval>
                    </a14:imgEffect>
                  </a14:imgLayer>
                </a14:imgProps>
              </a:ext>
              <a:ext uri="{28A0092B-C50C-407E-A947-70E740481C1C}">
                <a14:useLocalDpi xmlns:a14="http://schemas.microsoft.com/office/drawing/2010/main" val="0"/>
              </a:ext>
            </a:extLst>
          </a:blip>
          <a:srcRect/>
          <a:stretch>
            <a:fillRect/>
          </a:stretch>
        </p:blipFill>
        <p:spPr bwMode="auto">
          <a:xfrm>
            <a:off x="7755909" y="1421775"/>
            <a:ext cx="3952168" cy="3952168"/>
          </a:xfrm>
          <a:prstGeom prst="rect">
            <a:avLst/>
          </a:prstGeom>
          <a:noFill/>
        </p:spPr>
      </p:pic>
      <p:sp>
        <p:nvSpPr>
          <p:cNvPr id="50183" name="Rectangle 5"/>
          <p:cNvSpPr>
            <a:spLocks noGrp="1" noChangeArrowheads="1"/>
          </p:cNvSpPr>
          <p:nvPr>
            <p:ph type="title"/>
          </p:nvPr>
        </p:nvSpPr>
        <p:spPr/>
        <p:txBody>
          <a:bodyPr/>
          <a:lstStyle/>
          <a:p>
            <a:r>
              <a:rPr lang="en-US"/>
              <a:t>Facilitation</a:t>
            </a:r>
            <a:endParaRPr lang="en-US" dirty="0"/>
          </a:p>
        </p:txBody>
      </p:sp>
      <p:sp>
        <p:nvSpPr>
          <p:cNvPr id="50184" name="Rectangle 6"/>
          <p:cNvSpPr>
            <a:spLocks noGrp="1" noChangeArrowheads="1"/>
          </p:cNvSpPr>
          <p:nvPr>
            <p:ph idx="1"/>
          </p:nvPr>
        </p:nvSpPr>
        <p:spPr/>
        <p:txBody>
          <a:bodyPr>
            <a:normAutofit/>
          </a:bodyPr>
          <a:lstStyle/>
          <a:p>
            <a:r>
              <a:rPr lang="en-US" dirty="0"/>
              <a:t>Remain passive (body, face) </a:t>
            </a:r>
          </a:p>
          <a:p>
            <a:r>
              <a:rPr lang="en-US" altLang="en-US" dirty="0"/>
              <a:t>Ask open-ended questions </a:t>
            </a:r>
            <a:r>
              <a:rPr lang="en-US" dirty="0"/>
              <a:t>and let them talk</a:t>
            </a:r>
          </a:p>
          <a:p>
            <a:pPr lvl="1"/>
            <a:r>
              <a:rPr lang="en-US" altLang="en-US" dirty="0"/>
              <a:t>Avoid leading or giving clues</a:t>
            </a:r>
            <a:endParaRPr lang="en-US" dirty="0"/>
          </a:p>
          <a:p>
            <a:pPr lvl="1"/>
            <a:r>
              <a:rPr lang="en-US" dirty="0"/>
              <a:t>Encourage to elaborate</a:t>
            </a:r>
          </a:p>
          <a:p>
            <a:pPr lvl="1"/>
            <a:r>
              <a:rPr lang="en-US" altLang="en-US" dirty="0"/>
              <a:t>Probe don’t demand</a:t>
            </a:r>
          </a:p>
          <a:p>
            <a:r>
              <a:rPr lang="en-US" altLang="en-US" dirty="0"/>
              <a:t>Gently prompt to think-aloud if necessary</a:t>
            </a:r>
            <a:endParaRPr lang="en-US" dirty="0"/>
          </a:p>
          <a:p>
            <a:r>
              <a:rPr lang="en-US" altLang="en-US" dirty="0"/>
              <a:t>Let them tell you when they are done</a:t>
            </a:r>
          </a:p>
          <a:p>
            <a:endParaRPr lang="en-US" dirty="0"/>
          </a:p>
        </p:txBody>
      </p:sp>
    </p:spTree>
    <p:extLst>
      <p:ext uri="{BB962C8B-B14F-4D97-AF65-F5344CB8AC3E}">
        <p14:creationId xmlns:p14="http://schemas.microsoft.com/office/powerpoint/2010/main" val="4383377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a:ea typeface="+mj-ea"/>
              </a:rPr>
              <a:t>Example Phrases</a:t>
            </a:r>
          </a:p>
        </p:txBody>
      </p:sp>
      <p:sp>
        <p:nvSpPr>
          <p:cNvPr id="63491" name="Rectangle 3"/>
          <p:cNvSpPr>
            <a:spLocks noGrp="1" noChangeArrowheads="1"/>
          </p:cNvSpPr>
          <p:nvPr>
            <p:ph idx="1"/>
          </p:nvPr>
        </p:nvSpPr>
        <p:spPr/>
        <p:txBody>
          <a:bodyPr/>
          <a:lstStyle/>
          <a:p>
            <a:pPr eaLnBrk="1" hangingPunct="1"/>
            <a:r>
              <a:rPr lang="en-US" altLang="en-US"/>
              <a:t>How does this compare with your expectations?</a:t>
            </a:r>
          </a:p>
          <a:p>
            <a:pPr eaLnBrk="1" hangingPunct="1"/>
            <a:r>
              <a:rPr lang="en-US" altLang="en-US"/>
              <a:t>What specifically are you referring to?</a:t>
            </a:r>
          </a:p>
          <a:p>
            <a:pPr eaLnBrk="1" hangingPunct="1"/>
            <a:r>
              <a:rPr lang="en-US" altLang="en-US"/>
              <a:t>What are you looking for?</a:t>
            </a:r>
          </a:p>
        </p:txBody>
      </p:sp>
    </p:spTree>
    <p:extLst>
      <p:ext uri="{BB962C8B-B14F-4D97-AF65-F5344CB8AC3E}">
        <p14:creationId xmlns:p14="http://schemas.microsoft.com/office/powerpoint/2010/main" val="45583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fontAlgn="auto" hangingPunct="1">
              <a:spcAft>
                <a:spcPts val="0"/>
              </a:spcAft>
              <a:defRPr/>
            </a:pPr>
            <a:r>
              <a:rPr lang="en-US" dirty="0">
                <a:ea typeface="+mj-ea"/>
              </a:rPr>
              <a:t>Getting Participants Unstuck	</a:t>
            </a:r>
          </a:p>
        </p:txBody>
      </p:sp>
      <p:sp>
        <p:nvSpPr>
          <p:cNvPr id="66563" name="Rectangle 3"/>
          <p:cNvSpPr>
            <a:spLocks noGrp="1" noChangeArrowheads="1"/>
          </p:cNvSpPr>
          <p:nvPr>
            <p:ph idx="1"/>
          </p:nvPr>
        </p:nvSpPr>
        <p:spPr/>
        <p:txBody>
          <a:bodyPr/>
          <a:lstStyle/>
          <a:p>
            <a:pPr eaLnBrk="1" hangingPunct="1"/>
            <a:r>
              <a:rPr lang="en-US" altLang="en-US" dirty="0"/>
              <a:t>It’s not a question of “if” but “when”</a:t>
            </a:r>
          </a:p>
          <a:p>
            <a:pPr lvl="1" eaLnBrk="1" hangingPunct="1"/>
            <a:r>
              <a:rPr lang="en-US" altLang="en-US" dirty="0"/>
              <a:t>Embarrassed at what they perceive to be their fault</a:t>
            </a:r>
          </a:p>
          <a:p>
            <a:pPr lvl="1" eaLnBrk="1" hangingPunct="1"/>
            <a:r>
              <a:rPr lang="en-US" altLang="en-US" dirty="0"/>
              <a:t>Not be able to articulate what they don’t understand</a:t>
            </a:r>
          </a:p>
          <a:p>
            <a:pPr eaLnBrk="1" hangingPunct="1"/>
            <a:endParaRPr lang="en-US" altLang="en-US" dirty="0"/>
          </a:p>
          <a:p>
            <a:pPr eaLnBrk="1" hangingPunct="1"/>
            <a:r>
              <a:rPr lang="en-US" altLang="en-US" dirty="0"/>
              <a:t>Don’t directly answer initial questions</a:t>
            </a:r>
          </a:p>
          <a:p>
            <a:r>
              <a:rPr lang="en-US" dirty="0"/>
              <a:t>Move on before frustrated, or take a break</a:t>
            </a:r>
          </a:p>
        </p:txBody>
      </p:sp>
    </p:spTree>
    <p:extLst>
      <p:ext uri="{BB962C8B-B14F-4D97-AF65-F5344CB8AC3E}">
        <p14:creationId xmlns:p14="http://schemas.microsoft.com/office/powerpoint/2010/main" val="370113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Progressive Assistance</a:t>
            </a:r>
          </a:p>
        </p:txBody>
      </p:sp>
      <p:sp>
        <p:nvSpPr>
          <p:cNvPr id="51205" name="Rectangle 3"/>
          <p:cNvSpPr>
            <a:spLocks noGrp="1" noChangeArrowheads="1"/>
          </p:cNvSpPr>
          <p:nvPr>
            <p:ph idx="1"/>
          </p:nvPr>
        </p:nvSpPr>
        <p:spPr/>
        <p:txBody>
          <a:bodyPr>
            <a:normAutofit/>
          </a:bodyPr>
          <a:lstStyle/>
          <a:p>
            <a:r>
              <a:rPr lang="en-US" dirty="0"/>
              <a:t>What are you trying to do right now?</a:t>
            </a:r>
          </a:p>
          <a:p>
            <a:r>
              <a:rPr lang="en-US" dirty="0"/>
              <a:t>What do you think the next step is?</a:t>
            </a:r>
          </a:p>
          <a:p>
            <a:r>
              <a:rPr lang="en-US" dirty="0"/>
              <a:t>What would you do in this situation if you were at work?</a:t>
            </a:r>
          </a:p>
        </p:txBody>
      </p:sp>
    </p:spTree>
    <p:extLst>
      <p:ext uri="{BB962C8B-B14F-4D97-AF65-F5344CB8AC3E}">
        <p14:creationId xmlns:p14="http://schemas.microsoft.com/office/powerpoint/2010/main" val="937251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US" dirty="0"/>
              <a:t>Hints</a:t>
            </a:r>
          </a:p>
        </p:txBody>
      </p:sp>
      <p:sp>
        <p:nvSpPr>
          <p:cNvPr id="51205" name="Rectangle 3"/>
          <p:cNvSpPr>
            <a:spLocks noGrp="1" noChangeArrowheads="1"/>
          </p:cNvSpPr>
          <p:nvPr>
            <p:ph idx="1"/>
          </p:nvPr>
        </p:nvSpPr>
        <p:spPr/>
        <p:txBody>
          <a:bodyPr>
            <a:normAutofit/>
          </a:bodyPr>
          <a:lstStyle/>
          <a:p>
            <a:r>
              <a:rPr lang="en-US" dirty="0"/>
              <a:t>Do you see anything that might help you? (small hint)</a:t>
            </a:r>
          </a:p>
          <a:p>
            <a:r>
              <a:rPr lang="en-US" dirty="0"/>
              <a:t>Have you checked the Help?  (medium hint)</a:t>
            </a:r>
          </a:p>
          <a:p>
            <a:r>
              <a:rPr lang="en-US" dirty="0"/>
              <a:t>What do you think the xxx button does? (large hint)</a:t>
            </a:r>
          </a:p>
        </p:txBody>
      </p:sp>
    </p:spTree>
    <p:extLst>
      <p:ext uri="{BB962C8B-B14F-4D97-AF65-F5344CB8AC3E}">
        <p14:creationId xmlns:p14="http://schemas.microsoft.com/office/powerpoint/2010/main" val="366157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Usability Tests</a:t>
            </a:r>
          </a:p>
        </p:txBody>
      </p:sp>
      <p:sp>
        <p:nvSpPr>
          <p:cNvPr id="4" name="Content Placeholder 3"/>
          <p:cNvSpPr>
            <a:spLocks noGrp="1"/>
          </p:cNvSpPr>
          <p:nvPr>
            <p:ph idx="1"/>
          </p:nvPr>
        </p:nvSpPr>
        <p:spPr/>
        <p:txBody>
          <a:bodyPr>
            <a:normAutofit/>
          </a:bodyPr>
          <a:lstStyle/>
          <a:p>
            <a:r>
              <a:rPr lang="en-US" dirty="0"/>
              <a:t>Measure the UI’s ability </a:t>
            </a:r>
            <a:br>
              <a:rPr lang="en-US" dirty="0"/>
            </a:br>
            <a:r>
              <a:rPr lang="en-US" dirty="0"/>
              <a:t>to support users </a:t>
            </a:r>
            <a:br>
              <a:rPr lang="en-US" dirty="0"/>
            </a:br>
            <a:r>
              <a:rPr lang="en-US" dirty="0"/>
              <a:t>in achieving specific goals</a:t>
            </a:r>
            <a:br>
              <a:rPr lang="en-US" dirty="0"/>
            </a:br>
            <a:endParaRPr lang="en-US" b="1" dirty="0"/>
          </a:p>
          <a:p>
            <a:r>
              <a:rPr lang="en-US" dirty="0"/>
              <a:t>Real users, doing real tasks</a:t>
            </a:r>
          </a:p>
          <a:p>
            <a:r>
              <a:rPr lang="en-US" dirty="0"/>
              <a:t>Prototypes or live products</a:t>
            </a:r>
          </a:p>
          <a:p>
            <a:r>
              <a:rPr lang="en-US" dirty="0"/>
              <a:t>Observed, not guided </a:t>
            </a:r>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311" y="1941356"/>
            <a:ext cx="3939992" cy="2836794"/>
          </a:xfrm>
          <a:prstGeom prst="rect">
            <a:avLst/>
          </a:prstGeom>
        </p:spPr>
      </p:pic>
      <p:sp>
        <p:nvSpPr>
          <p:cNvPr id="2" name="Rectangle 1"/>
          <p:cNvSpPr/>
          <p:nvPr/>
        </p:nvSpPr>
        <p:spPr>
          <a:xfrm>
            <a:off x="60355" y="6601893"/>
            <a:ext cx="3108543" cy="253916"/>
          </a:xfrm>
          <a:prstGeom prst="rect">
            <a:avLst/>
          </a:prstGeom>
        </p:spPr>
        <p:txBody>
          <a:bodyPr wrap="none">
            <a:spAutoFit/>
          </a:bodyPr>
          <a:lstStyle/>
          <a:p>
            <a:r>
              <a:rPr lang="en-US" sz="1050" dirty="0">
                <a:solidFill>
                  <a:schemeClr val="tx2">
                    <a:lumMod val="90000"/>
                  </a:schemeClr>
                </a:solidFill>
                <a:latin typeface="Calibri" panose="020F0502020204030204" pitchFamily="34" charset="0"/>
              </a:rPr>
              <a:t>Image from Steve Krug’s “Rocket Surgery Made Easy“</a:t>
            </a:r>
          </a:p>
        </p:txBody>
      </p:sp>
    </p:spTree>
    <p:extLst>
      <p:ext uri="{BB962C8B-B14F-4D97-AF65-F5344CB8AC3E}">
        <p14:creationId xmlns:p14="http://schemas.microsoft.com/office/powerpoint/2010/main" val="41253584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a:t>Common Issues</a:t>
            </a:r>
          </a:p>
        </p:txBody>
      </p:sp>
      <p:sp>
        <p:nvSpPr>
          <p:cNvPr id="65539" name="Content Placeholder 2"/>
          <p:cNvSpPr>
            <a:spLocks noGrp="1"/>
          </p:cNvSpPr>
          <p:nvPr>
            <p:ph idx="1"/>
          </p:nvPr>
        </p:nvSpPr>
        <p:spPr/>
        <p:txBody>
          <a:bodyPr/>
          <a:lstStyle/>
          <a:p>
            <a:r>
              <a:rPr lang="en-US" altLang="en-US" dirty="0"/>
              <a:t>Says it’s great, but cannot complete task</a:t>
            </a:r>
          </a:p>
          <a:p>
            <a:pPr lvl="1"/>
            <a:r>
              <a:rPr lang="en-US" altLang="en-US" dirty="0"/>
              <a:t>Watch what they DO, not what they SAY</a:t>
            </a:r>
          </a:p>
          <a:p>
            <a:r>
              <a:rPr lang="en-US" altLang="en-US" dirty="0"/>
              <a:t>Takes control - diverts to their issue</a:t>
            </a:r>
          </a:p>
          <a:p>
            <a:pPr lvl="1"/>
            <a:r>
              <a:rPr lang="en-US" altLang="en-US" dirty="0"/>
              <a:t>Show you are listening - writing it down</a:t>
            </a:r>
          </a:p>
          <a:p>
            <a:pPr lvl="1"/>
            <a:r>
              <a:rPr lang="en-US" altLang="en-US" dirty="0"/>
              <a:t>Refocus on study</a:t>
            </a:r>
          </a:p>
          <a:p>
            <a:r>
              <a:rPr lang="en-US" altLang="en-US" dirty="0"/>
              <a:t>Sometimes you need to end the session </a:t>
            </a:r>
          </a:p>
          <a:p>
            <a:pPr lvl="1"/>
            <a:r>
              <a:rPr lang="en-US" altLang="en-US" dirty="0"/>
              <a:t>Thank and give incentive</a:t>
            </a:r>
          </a:p>
          <a:p>
            <a:endParaRPr lang="en-US" altLang="en-US" dirty="0"/>
          </a:p>
        </p:txBody>
      </p:sp>
    </p:spTree>
    <p:extLst>
      <p:ext uri="{BB962C8B-B14F-4D97-AF65-F5344CB8AC3E}">
        <p14:creationId xmlns:p14="http://schemas.microsoft.com/office/powerpoint/2010/main" val="1890901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Activity!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1470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dirty="0">
                <a:ea typeface="+mj-ea"/>
              </a:rPr>
              <a:t>Test an item in the room</a:t>
            </a:r>
          </a:p>
        </p:txBody>
      </p:sp>
      <p:sp>
        <p:nvSpPr>
          <p:cNvPr id="33795" name="Rectangle 3"/>
          <p:cNvSpPr>
            <a:spLocks noGrp="1" noChangeArrowheads="1"/>
          </p:cNvSpPr>
          <p:nvPr>
            <p:ph idx="1"/>
          </p:nvPr>
        </p:nvSpPr>
        <p:spPr/>
        <p:txBody>
          <a:bodyPr/>
          <a:lstStyle/>
          <a:p>
            <a:pPr eaLnBrk="1" hangingPunct="1"/>
            <a:r>
              <a:rPr lang="en-US" altLang="en-US" dirty="0"/>
              <a:t>Break into teams of ~3</a:t>
            </a:r>
          </a:p>
          <a:p>
            <a:r>
              <a:rPr lang="en-US" altLang="en-US" dirty="0"/>
              <a:t>Select item to test</a:t>
            </a:r>
          </a:p>
          <a:p>
            <a:pPr eaLnBrk="1" hangingPunct="1"/>
            <a:r>
              <a:rPr lang="en-US" altLang="en-US" dirty="0"/>
              <a:t>Create a task</a:t>
            </a:r>
          </a:p>
          <a:p>
            <a:pPr lvl="1"/>
            <a:r>
              <a:rPr lang="en-US" altLang="en-US" dirty="0"/>
              <a:t>E.g.  Using this phone set an alert for 45 minutes</a:t>
            </a:r>
          </a:p>
        </p:txBody>
      </p:sp>
    </p:spTree>
    <p:extLst>
      <p:ext uri="{BB962C8B-B14F-4D97-AF65-F5344CB8AC3E}">
        <p14:creationId xmlns:p14="http://schemas.microsoft.com/office/powerpoint/2010/main" val="2126776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Script </a:t>
            </a:r>
          </a:p>
        </p:txBody>
      </p:sp>
      <p:sp>
        <p:nvSpPr>
          <p:cNvPr id="3" name="Content Placeholder 2"/>
          <p:cNvSpPr>
            <a:spLocks noGrp="1"/>
          </p:cNvSpPr>
          <p:nvPr>
            <p:ph idx="1"/>
          </p:nvPr>
        </p:nvSpPr>
        <p:spPr/>
        <p:txBody>
          <a:bodyPr/>
          <a:lstStyle/>
          <a:p>
            <a:r>
              <a:rPr lang="en-US" altLang="en-US" dirty="0"/>
              <a:t>Five minutes in total</a:t>
            </a:r>
          </a:p>
          <a:p>
            <a:r>
              <a:rPr lang="en-US" altLang="en-US" dirty="0"/>
              <a:t>Introductions</a:t>
            </a:r>
          </a:p>
          <a:p>
            <a:r>
              <a:rPr lang="en-US" altLang="en-US" dirty="0"/>
              <a:t>Explain what you’ll be doing</a:t>
            </a:r>
          </a:p>
          <a:p>
            <a:r>
              <a:rPr lang="en-US" altLang="en-US" dirty="0"/>
              <a:t>Gain consent from participant to participate in your study</a:t>
            </a:r>
          </a:p>
          <a:p>
            <a:r>
              <a:rPr lang="en-US" altLang="en-US" dirty="0"/>
              <a:t>Task</a:t>
            </a:r>
          </a:p>
          <a:p>
            <a:r>
              <a:rPr lang="en-US" altLang="en-US" dirty="0"/>
              <a:t>Thank you for participating</a:t>
            </a:r>
          </a:p>
          <a:p>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28F53F-2553-6141-978D-F135EA4B566E}" type="slidenum">
              <a:rPr lang="en-US" smtClean="0"/>
              <a:pPr>
                <a:defRPr/>
              </a:pPr>
              <a:t>33</a:t>
            </a:fld>
            <a:endParaRPr lang="en-US"/>
          </a:p>
        </p:txBody>
      </p:sp>
    </p:spTree>
    <p:extLst>
      <p:ext uri="{BB962C8B-B14F-4D97-AF65-F5344CB8AC3E}">
        <p14:creationId xmlns:p14="http://schemas.microsoft.com/office/powerpoint/2010/main" val="2008216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the study</a:t>
            </a:r>
          </a:p>
        </p:txBody>
      </p:sp>
      <p:sp>
        <p:nvSpPr>
          <p:cNvPr id="3" name="Content Placeholder 2"/>
          <p:cNvSpPr>
            <a:spLocks noGrp="1"/>
          </p:cNvSpPr>
          <p:nvPr>
            <p:ph idx="1"/>
          </p:nvPr>
        </p:nvSpPr>
        <p:spPr/>
        <p:txBody>
          <a:bodyPr/>
          <a:lstStyle/>
          <a:p>
            <a:r>
              <a:rPr lang="en-US" dirty="0"/>
              <a:t>Identify Roles</a:t>
            </a:r>
          </a:p>
          <a:p>
            <a:pPr lvl="1"/>
            <a:r>
              <a:rPr lang="en-US" dirty="0"/>
              <a:t>Facilitator </a:t>
            </a:r>
          </a:p>
          <a:p>
            <a:pPr lvl="1"/>
            <a:r>
              <a:rPr lang="en-US" dirty="0"/>
              <a:t>Observer</a:t>
            </a:r>
          </a:p>
          <a:p>
            <a:pPr lvl="1"/>
            <a:r>
              <a:rPr lang="en-US" dirty="0"/>
              <a:t>One team member rotates</a:t>
            </a:r>
          </a:p>
          <a:p>
            <a:r>
              <a:rPr lang="en-US" dirty="0"/>
              <a:t>Conduct study with new team member as participant (5 minutes)</a:t>
            </a:r>
          </a:p>
          <a:p>
            <a:r>
              <a:rPr lang="en-US" dirty="0"/>
              <a:t>Participant moves to next study</a:t>
            </a:r>
          </a:p>
          <a:p>
            <a:pPr lvl="1"/>
            <a:r>
              <a:rPr lang="en-US" dirty="0"/>
              <a:t>Run again</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28F53F-2553-6141-978D-F135EA4B566E}" type="slidenum">
              <a:rPr lang="en-US" smtClean="0"/>
              <a:pPr>
                <a:defRPr/>
              </a:pPr>
              <a:t>34</a:t>
            </a:fld>
            <a:endParaRPr lang="en-US"/>
          </a:p>
        </p:txBody>
      </p:sp>
    </p:spTree>
    <p:extLst>
      <p:ext uri="{BB962C8B-B14F-4D97-AF65-F5344CB8AC3E}">
        <p14:creationId xmlns:p14="http://schemas.microsoft.com/office/powerpoint/2010/main" val="1863531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How did it feel?</a:t>
            </a:r>
          </a:p>
          <a:p>
            <a:r>
              <a:rPr lang="en-US" dirty="0"/>
              <a:t>What surprised you?</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28F53F-2553-6141-978D-F135EA4B566E}" type="slidenum">
              <a:rPr lang="en-US" smtClean="0"/>
              <a:pPr>
                <a:defRPr/>
              </a:pPr>
              <a:t>35</a:t>
            </a:fld>
            <a:endParaRPr lang="en-US"/>
          </a:p>
        </p:txBody>
      </p:sp>
    </p:spTree>
    <p:extLst>
      <p:ext uri="{BB962C8B-B14F-4D97-AF65-F5344CB8AC3E}">
        <p14:creationId xmlns:p14="http://schemas.microsoft.com/office/powerpoint/2010/main" val="2040283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Products with Usability Testing</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4294967295"/>
          </p:nvPr>
        </p:nvSpPr>
        <p:spPr>
          <a:xfrm>
            <a:off x="913795" y="5883275"/>
            <a:ext cx="6672865" cy="365125"/>
          </a:xfrm>
        </p:spPr>
        <p:txBody>
          <a:bodyPr/>
          <a:lstStyle/>
          <a:p>
            <a:pPr>
              <a:defRPr/>
            </a:pPr>
            <a:endParaRPr lang="en-US"/>
          </a:p>
        </p:txBody>
      </p:sp>
    </p:spTree>
    <p:extLst>
      <p:ext uri="{BB962C8B-B14F-4D97-AF65-F5344CB8AC3E}">
        <p14:creationId xmlns:p14="http://schemas.microsoft.com/office/powerpoint/2010/main" val="2753937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ln/>
        </p:spPr>
        <p:txBody>
          <a:bodyPr vert="horz" lIns="91440" tIns="45720" rIns="116880" bIns="45720" rtlCol="0" anchor="ctr">
            <a:normAutofit/>
          </a:bodyPr>
          <a:lstStyle/>
          <a:p>
            <a:pPr marL="40182"/>
            <a:r>
              <a:rPr lang="en-US" dirty="0"/>
              <a:t>Can Test…</a:t>
            </a:r>
          </a:p>
        </p:txBody>
      </p:sp>
      <p:sp>
        <p:nvSpPr>
          <p:cNvPr id="558083" name="Rectangle 3"/>
          <p:cNvSpPr>
            <a:spLocks noGrp="1" noChangeArrowheads="1"/>
          </p:cNvSpPr>
          <p:nvPr>
            <p:ph idx="1"/>
          </p:nvPr>
        </p:nvSpPr>
        <p:spPr>
          <a:ln/>
        </p:spPr>
        <p:txBody>
          <a:bodyPr vert="horz" lIns="91440" tIns="45720" rIns="116880" bIns="45720" rtlCol="0" anchor="t">
            <a:normAutofit/>
          </a:bodyPr>
          <a:lstStyle/>
          <a:p>
            <a:pPr marL="98879"/>
            <a:r>
              <a:rPr lang="en-US" dirty="0"/>
              <a:t>Websites, mobile apps, blenders, airport service</a:t>
            </a:r>
          </a:p>
          <a:p>
            <a:pPr marL="98879"/>
            <a:r>
              <a:rPr lang="en-US" dirty="0" err="1"/>
              <a:t>Clickability</a:t>
            </a:r>
            <a:r>
              <a:rPr lang="en-US" dirty="0"/>
              <a:t> is recommended</a:t>
            </a:r>
          </a:p>
          <a:p>
            <a:pPr marL="98879"/>
            <a:r>
              <a:rPr lang="en-US" dirty="0"/>
              <a:t>Simulations or mockups</a:t>
            </a:r>
          </a:p>
          <a:p>
            <a:pPr marL="98879"/>
            <a:r>
              <a:rPr lang="en-US" dirty="0"/>
              <a:t>Prototypes</a:t>
            </a:r>
          </a:p>
          <a:p>
            <a:pPr marL="98879"/>
            <a:r>
              <a:rPr lang="en-US" dirty="0"/>
              <a:t>Help documentation</a:t>
            </a:r>
          </a:p>
          <a:p>
            <a:pPr marL="98879"/>
            <a:r>
              <a:rPr lang="en-US" dirty="0"/>
              <a:t>Processes (receipt of materials, purchase)</a:t>
            </a:r>
          </a:p>
        </p:txBody>
      </p:sp>
      <p:grpSp>
        <p:nvGrpSpPr>
          <p:cNvPr id="4" name="Group 3"/>
          <p:cNvGrpSpPr/>
          <p:nvPr/>
        </p:nvGrpSpPr>
        <p:grpSpPr>
          <a:xfrm>
            <a:off x="7729728" y="2538613"/>
            <a:ext cx="4111752" cy="2446422"/>
            <a:chOff x="91168" y="1056904"/>
            <a:chExt cx="6571607" cy="4785755"/>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68" y="1056904"/>
              <a:ext cx="6571607" cy="4785755"/>
            </a:xfrm>
            <a:prstGeom prst="rect">
              <a:avLst/>
            </a:prstGeom>
            <a:noFill/>
            <a:ln w="9525">
              <a:noFill/>
              <a:miter lim="800000"/>
              <a:headEnd/>
              <a:tailEnd/>
            </a:ln>
          </p:spPr>
        </p:pic>
        <p:sp>
          <p:nvSpPr>
            <p:cNvPr id="6" name="Rectangle 5"/>
            <p:cNvSpPr/>
            <p:nvPr/>
          </p:nvSpPr>
          <p:spPr>
            <a:xfrm>
              <a:off x="2541321" y="4524500"/>
              <a:ext cx="2054430" cy="130628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81957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Tweak, Don’t Redesign</a:t>
            </a:r>
            <a:endParaRPr lang="en-US" dirty="0"/>
          </a:p>
        </p:txBody>
      </p:sp>
      <p:sp>
        <p:nvSpPr>
          <p:cNvPr id="3" name="Content Placeholder 2"/>
          <p:cNvSpPr>
            <a:spLocks noGrp="1"/>
          </p:cNvSpPr>
          <p:nvPr>
            <p:ph idx="1"/>
          </p:nvPr>
        </p:nvSpPr>
        <p:spPr/>
        <p:txBody>
          <a:bodyPr/>
          <a:lstStyle/>
          <a:p>
            <a:r>
              <a:rPr lang="en-US" dirty="0"/>
              <a:t>Small iterative changes</a:t>
            </a:r>
          </a:p>
          <a:p>
            <a:pPr lvl="1"/>
            <a:r>
              <a:rPr lang="en-US" dirty="0"/>
              <a:t>Make it better now</a:t>
            </a:r>
          </a:p>
          <a:p>
            <a:pPr lvl="1"/>
            <a:r>
              <a:rPr lang="en-US" dirty="0"/>
              <a:t>Don’t break something else</a:t>
            </a:r>
          </a:p>
          <a:p>
            <a:r>
              <a:rPr lang="en-US" dirty="0"/>
              <a:t>Take something away</a:t>
            </a:r>
          </a:p>
          <a:p>
            <a:pPr lvl="1"/>
            <a:r>
              <a:rPr lang="en-US" dirty="0"/>
              <a:t>Reduce distractions</a:t>
            </a:r>
          </a:p>
          <a:p>
            <a:pPr lvl="1"/>
            <a:r>
              <a:rPr lang="en-US" dirty="0"/>
              <a:t>Don’t add – question it</a:t>
            </a:r>
          </a:p>
        </p:txBody>
      </p:sp>
      <p:sp>
        <p:nvSpPr>
          <p:cNvPr id="4" name="Rectangle 3"/>
          <p:cNvSpPr/>
          <p:nvPr/>
        </p:nvSpPr>
        <p:spPr>
          <a:xfrm>
            <a:off x="0" y="6481670"/>
            <a:ext cx="7696200" cy="276999"/>
          </a:xfrm>
          <a:prstGeom prst="rect">
            <a:avLst/>
          </a:prstGeom>
        </p:spPr>
        <p:txBody>
          <a:bodyPr wrap="square">
            <a:spAutoFit/>
          </a:bodyPr>
          <a:lstStyle/>
          <a:p>
            <a:r>
              <a:rPr lang="en-US" sz="1200" dirty="0">
                <a:solidFill>
                  <a:schemeClr val="bg2">
                    <a:lumMod val="10000"/>
                    <a:lumOff val="90000"/>
                  </a:schemeClr>
                </a:solidFill>
                <a:latin typeface="Calibri" panose="020F0502020204030204" pitchFamily="34" charset="0"/>
              </a:rPr>
              <a:t>Rocket Surgery Made Easy: The Do-It-Yourself Guide to Finding  and Fixing Usability Problems. By Steve Krug</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Serious Problems</a:t>
            </a:r>
          </a:p>
        </p:txBody>
      </p:sp>
      <p:sp>
        <p:nvSpPr>
          <p:cNvPr id="3" name="Content Placeholder 2"/>
          <p:cNvSpPr>
            <a:spLocks noGrp="1"/>
          </p:cNvSpPr>
          <p:nvPr>
            <p:ph idx="1"/>
          </p:nvPr>
        </p:nvSpPr>
        <p:spPr/>
        <p:txBody>
          <a:bodyPr/>
          <a:lstStyle/>
          <a:p>
            <a:r>
              <a:rPr lang="en-US" dirty="0"/>
              <a:t>All interfaces have </a:t>
            </a:r>
          </a:p>
          <a:p>
            <a:pPr lvl="1"/>
            <a:r>
              <a:rPr lang="en-US" dirty="0"/>
              <a:t>usability problems</a:t>
            </a:r>
          </a:p>
          <a:p>
            <a:pPr lvl="1"/>
            <a:r>
              <a:rPr lang="en-US" dirty="0"/>
              <a:t>limited resources to fix them</a:t>
            </a:r>
          </a:p>
          <a:p>
            <a:pPr lvl="1"/>
            <a:r>
              <a:rPr lang="en-US" dirty="0"/>
              <a:t>more problems than resources</a:t>
            </a:r>
          </a:p>
          <a:p>
            <a:r>
              <a:rPr lang="en-US" dirty="0"/>
              <a:t>Less serious problems distract</a:t>
            </a:r>
          </a:p>
          <a:p>
            <a:pPr lvl="1"/>
            <a:r>
              <a:rPr lang="en-US" dirty="0"/>
              <a:t>Put </a:t>
            </a:r>
            <a:r>
              <a:rPr lang="en-US" i="1" dirty="0"/>
              <a:t>intense focus </a:t>
            </a:r>
            <a:r>
              <a:rPr lang="en-US" dirty="0"/>
              <a:t>on fixing most serious problems first</a:t>
            </a:r>
          </a:p>
        </p:txBody>
      </p:sp>
      <p:sp>
        <p:nvSpPr>
          <p:cNvPr id="4" name="Rectangle 3"/>
          <p:cNvSpPr/>
          <p:nvPr/>
        </p:nvSpPr>
        <p:spPr>
          <a:xfrm>
            <a:off x="0" y="6473280"/>
            <a:ext cx="10362256" cy="276999"/>
          </a:xfrm>
          <a:prstGeom prst="rect">
            <a:avLst/>
          </a:prstGeom>
        </p:spPr>
        <p:txBody>
          <a:bodyPr wrap="square">
            <a:spAutoFit/>
          </a:bodyPr>
          <a:lstStyle/>
          <a:p>
            <a:r>
              <a:rPr lang="en-US" sz="1200" dirty="0">
                <a:solidFill>
                  <a:schemeClr val="bg2">
                    <a:lumMod val="10000"/>
                    <a:lumOff val="90000"/>
                  </a:schemeClr>
                </a:solidFill>
                <a:latin typeface="Calibri" panose="020F0502020204030204" pitchFamily="34" charset="0"/>
              </a:rPr>
              <a:t>Adapted from: Rocket Surgery Made Easy: The Do-It-Yourself Guide to Finding  and Fixing Usability Problems. By Steve Krug</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not…</a:t>
            </a:r>
          </a:p>
        </p:txBody>
      </p:sp>
      <p:sp>
        <p:nvSpPr>
          <p:cNvPr id="3" name="Content Placeholder 2"/>
          <p:cNvSpPr>
            <a:spLocks noGrp="1"/>
          </p:cNvSpPr>
          <p:nvPr>
            <p:ph idx="1"/>
          </p:nvPr>
        </p:nvSpPr>
        <p:spPr/>
        <p:txBody>
          <a:bodyPr/>
          <a:lstStyle/>
          <a:p>
            <a:r>
              <a:rPr lang="en-US" dirty="0"/>
              <a:t>Testing the participants abilities</a:t>
            </a:r>
          </a:p>
          <a:p>
            <a:r>
              <a:rPr lang="en-US" dirty="0"/>
              <a:t>Quality testing</a:t>
            </a:r>
          </a:p>
          <a:p>
            <a:r>
              <a:rPr lang="en-US" dirty="0"/>
              <a:t>Full accessibility testing</a:t>
            </a:r>
          </a:p>
          <a:p>
            <a:r>
              <a:rPr lang="en-US" dirty="0"/>
              <a:t>System testing</a:t>
            </a:r>
          </a:p>
          <a:p>
            <a:r>
              <a:rPr lang="en-US" dirty="0"/>
              <a:t>Acceptance testing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Focus</a:t>
            </a:r>
          </a:p>
        </p:txBody>
      </p:sp>
      <p:sp>
        <p:nvSpPr>
          <p:cNvPr id="3" name="Content Placeholder 2"/>
          <p:cNvSpPr>
            <a:spLocks noGrp="1"/>
          </p:cNvSpPr>
          <p:nvPr>
            <p:ph idx="1"/>
          </p:nvPr>
        </p:nvSpPr>
        <p:spPr/>
        <p:txBody>
          <a:bodyPr/>
          <a:lstStyle/>
          <a:p>
            <a:r>
              <a:rPr lang="en-US" dirty="0"/>
              <a:t>Identify top 5 or 10 most serious issues</a:t>
            </a:r>
          </a:p>
          <a:p>
            <a:pPr lvl="1"/>
            <a:r>
              <a:rPr lang="en-US" dirty="0"/>
              <a:t>Top 3 from each observer’s list</a:t>
            </a:r>
          </a:p>
          <a:p>
            <a:pPr lvl="1"/>
            <a:r>
              <a:rPr lang="en-US" dirty="0"/>
              <a:t>Prioritize combined list</a:t>
            </a:r>
          </a:p>
          <a:p>
            <a:pPr lvl="1"/>
            <a:r>
              <a:rPr lang="en-US" dirty="0"/>
              <a:t>Commit resources for next effort</a:t>
            </a:r>
          </a:p>
          <a:p>
            <a:pPr lvl="1"/>
            <a:r>
              <a:rPr lang="en-US" dirty="0"/>
              <a:t>Stop</a:t>
            </a:r>
          </a:p>
          <a:p>
            <a:pPr>
              <a:buNone/>
            </a:pPr>
            <a:endParaRPr lang="en-US" dirty="0"/>
          </a:p>
        </p:txBody>
      </p:sp>
      <p:sp>
        <p:nvSpPr>
          <p:cNvPr id="6" name="Rectangle 5"/>
          <p:cNvSpPr/>
          <p:nvPr/>
        </p:nvSpPr>
        <p:spPr>
          <a:xfrm>
            <a:off x="0" y="6481383"/>
            <a:ext cx="10362256" cy="276999"/>
          </a:xfrm>
          <a:prstGeom prst="rect">
            <a:avLst/>
          </a:prstGeom>
        </p:spPr>
        <p:txBody>
          <a:bodyPr wrap="square">
            <a:spAutoFit/>
          </a:bodyPr>
          <a:lstStyle/>
          <a:p>
            <a:r>
              <a:rPr lang="en-US" sz="1200" dirty="0">
                <a:solidFill>
                  <a:schemeClr val="bg2">
                    <a:lumMod val="10000"/>
                    <a:lumOff val="90000"/>
                  </a:schemeClr>
                </a:solidFill>
                <a:latin typeface="Calibri" panose="020F0502020204030204" pitchFamily="34" charset="0"/>
              </a:rPr>
              <a:t>Adapted from: Rocket Surgery Made Easy: The Do-It-Yourself Guide to Finding  and Fixing Usability Problems. By Steve Krug</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Make Useful &amp; Usable </a:t>
            </a:r>
            <a:br>
              <a:rPr lang="en-US" dirty="0"/>
            </a:br>
            <a:r>
              <a:rPr lang="en-US" dirty="0"/>
              <a:t>Recommendations Quickly</a:t>
            </a:r>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Just Do It!</a:t>
            </a:r>
            <a:endParaRPr lang="en-US" dirty="0"/>
          </a:p>
        </p:txBody>
      </p:sp>
      <p:sp>
        <p:nvSpPr>
          <p:cNvPr id="3" name="Content Placeholder 2"/>
          <p:cNvSpPr>
            <a:spLocks noGrp="1"/>
          </p:cNvSpPr>
          <p:nvPr>
            <p:ph idx="1"/>
          </p:nvPr>
        </p:nvSpPr>
        <p:spPr/>
        <p:txBody>
          <a:bodyPr/>
          <a:lstStyle/>
          <a:p>
            <a:r>
              <a:rPr lang="en-US" dirty="0"/>
              <a:t>Anywhere (conference room, remotely)</a:t>
            </a:r>
          </a:p>
          <a:p>
            <a:r>
              <a:rPr lang="en-US" dirty="0"/>
              <a:t>Any Stage (earlier in process the better)</a:t>
            </a:r>
          </a:p>
          <a:p>
            <a:r>
              <a:rPr lang="en-US" dirty="0"/>
              <a:t>Anytime (remote, un-moderated)</a:t>
            </a:r>
          </a:p>
          <a:p>
            <a:r>
              <a:rPr lang="en-US" altLang="en-US" dirty="0"/>
              <a:t>Start small</a:t>
            </a:r>
          </a:p>
          <a:p>
            <a:pPr lvl="1"/>
            <a:r>
              <a:rPr lang="en-US" altLang="en-US" dirty="0"/>
              <a:t>Test an idea (not a feature)</a:t>
            </a:r>
          </a:p>
          <a:p>
            <a:pPr lvl="1"/>
            <a:r>
              <a:rPr lang="en-US" altLang="en-US" dirty="0"/>
              <a:t>A few participants</a:t>
            </a:r>
          </a:p>
        </p:txBody>
      </p:sp>
      <p:pic>
        <p:nvPicPr>
          <p:cNvPr id="4" name="Picture 3" descr="Utest-Flickr-Roebot-1.jpg"/>
          <p:cNvPicPr>
            <a:picLocks noChangeAspect="1"/>
          </p:cNvPicPr>
          <p:nvPr/>
        </p:nvPicPr>
        <p:blipFill>
          <a:blip r:embed="rId2" cstate="print">
            <a:lum bright="10000" contrast="20000"/>
            <a:extLst>
              <a:ext uri="{28A0092B-C50C-407E-A947-70E740481C1C}">
                <a14:useLocalDpi xmlns:a14="http://schemas.microsoft.com/office/drawing/2010/main" val="0"/>
              </a:ext>
            </a:extLst>
          </a:blip>
          <a:srcRect/>
          <a:stretch>
            <a:fillRect/>
          </a:stretch>
        </p:blipFill>
        <p:spPr>
          <a:xfrm>
            <a:off x="8127903" y="1732449"/>
            <a:ext cx="3429000" cy="2743200"/>
          </a:xfrm>
          <a:prstGeom prst="rect">
            <a:avLst/>
          </a:prstGeom>
        </p:spPr>
      </p:pic>
      <p:sp>
        <p:nvSpPr>
          <p:cNvPr id="5" name="Rectangle 4"/>
          <p:cNvSpPr/>
          <p:nvPr/>
        </p:nvSpPr>
        <p:spPr>
          <a:xfrm>
            <a:off x="0" y="6570098"/>
            <a:ext cx="7453648" cy="253916"/>
          </a:xfrm>
          <a:prstGeom prst="rect">
            <a:avLst/>
          </a:prstGeom>
        </p:spPr>
        <p:txBody>
          <a:bodyPr wrap="square">
            <a:spAutoFit/>
          </a:bodyPr>
          <a:lstStyle/>
          <a:p>
            <a:r>
              <a:rPr lang="en-US" sz="1050" dirty="0">
                <a:solidFill>
                  <a:schemeClr val="bg2">
                    <a:lumMod val="10000"/>
                    <a:lumOff val="90000"/>
                  </a:schemeClr>
                </a:solidFill>
                <a:latin typeface="Calibri" panose="020F0502020204030204" pitchFamily="34" charset="0"/>
              </a:rPr>
              <a:t>Photo by </a:t>
            </a:r>
            <a:r>
              <a:rPr lang="en-US" sz="1050" dirty="0" err="1">
                <a:solidFill>
                  <a:schemeClr val="bg2">
                    <a:lumMod val="10000"/>
                    <a:lumOff val="90000"/>
                  </a:schemeClr>
                </a:solidFill>
                <a:latin typeface="Calibri" panose="020F0502020204030204" pitchFamily="34" charset="0"/>
              </a:rPr>
              <a:t>Roebot</a:t>
            </a:r>
            <a:r>
              <a:rPr lang="en-US" sz="1050" dirty="0">
                <a:solidFill>
                  <a:schemeClr val="bg2">
                    <a:lumMod val="10000"/>
                    <a:lumOff val="90000"/>
                  </a:schemeClr>
                </a:solidFill>
                <a:latin typeface="Calibri" panose="020F0502020204030204" pitchFamily="34" charset="0"/>
              </a:rPr>
              <a:t> at http://www.flickr.com/photos/roebot/2964156413/</a:t>
            </a:r>
          </a:p>
        </p:txBody>
      </p:sp>
    </p:spTree>
    <p:extLst>
      <p:ext uri="{BB962C8B-B14F-4D97-AF65-F5344CB8AC3E}">
        <p14:creationId xmlns:p14="http://schemas.microsoft.com/office/powerpoint/2010/main" val="3162125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Rectangle 5"/>
          <p:cNvSpPr>
            <a:spLocks noGrp="1" noChangeArrowheads="1"/>
          </p:cNvSpPr>
          <p:nvPr>
            <p:ph type="title"/>
          </p:nvPr>
        </p:nvSpPr>
        <p:spPr/>
        <p:txBody>
          <a:bodyPr vert="horz" lIns="91440" tIns="45720" rIns="126848" bIns="45720" rtlCol="0" anchor="ctr">
            <a:normAutofit/>
          </a:bodyPr>
          <a:lstStyle/>
          <a:p>
            <a:r>
              <a:rPr lang="en-US" dirty="0"/>
              <a:t>Recommended Readings</a:t>
            </a:r>
          </a:p>
        </p:txBody>
      </p:sp>
      <p:pic>
        <p:nvPicPr>
          <p:cNvPr id="25602" name="Picture 2" descr="http://www.diesel-ebooks.com/mas_assets/cache/image/2/f/3/d/x480-19349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4265" y="2299955"/>
            <a:ext cx="2255678" cy="2850845"/>
          </a:xfrm>
          <a:prstGeom prst="rect">
            <a:avLst/>
          </a:prstGeom>
          <a:noFill/>
        </p:spPr>
      </p:pic>
      <p:pic>
        <p:nvPicPr>
          <p:cNvPr id="9" name="Picture 2" descr="Rocket Surgery Made Easy: The Do-It-Yourself Guide to Finding and Fixing Usability Problem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28208" y="2349132"/>
            <a:ext cx="2033350" cy="2668772"/>
          </a:xfrm>
          <a:prstGeom prst="rect">
            <a:avLst/>
          </a:prstGeom>
          <a:noFill/>
        </p:spPr>
      </p:pic>
      <p:pic>
        <p:nvPicPr>
          <p:cNvPr id="10" name="Picture 2" descr="Observing the User Experience: A Practitioner's Guide to User Resear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202649" y="2372325"/>
            <a:ext cx="2064908" cy="2645579"/>
          </a:xfrm>
          <a:prstGeom prst="rect">
            <a:avLst/>
          </a:prstGeom>
          <a:noFill/>
          <a:effectLst>
            <a:outerShdw blurRad="50800" dist="38100" dir="2700000" algn="tl" rotWithShape="0">
              <a:prstClr val="black">
                <a:alpha val="40000"/>
              </a:prstClr>
            </a:outerShdw>
          </a:effectLst>
        </p:spPr>
      </p:pic>
      <p:pic>
        <p:nvPicPr>
          <p:cNvPr id="12" name="Picture 4" descr="http://t2.gstatic.com/images?q=tbn:ANd9GcTrkJ-TGFLjTzKWb0XH9s9P6NVosrmobVJLrZQ2-shjNa5xRi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795" y="2254768"/>
            <a:ext cx="2221706"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5"/>
          <p:cNvSpPr>
            <a:spLocks noGrp="1" noChangeArrowheads="1"/>
          </p:cNvSpPr>
          <p:nvPr>
            <p:ph type="title"/>
          </p:nvPr>
        </p:nvSpPr>
        <p:spPr/>
        <p:txBody>
          <a:bodyPr/>
          <a:lstStyle/>
          <a:p>
            <a:r>
              <a:rPr lang="en-US" dirty="0"/>
              <a:t>Contact Carol</a:t>
            </a:r>
          </a:p>
        </p:txBody>
      </p:sp>
      <p:sp>
        <p:nvSpPr>
          <p:cNvPr id="84999" name="Rectangle 6"/>
          <p:cNvSpPr>
            <a:spLocks noGrp="1" noChangeArrowheads="1"/>
          </p:cNvSpPr>
          <p:nvPr>
            <p:ph idx="1"/>
          </p:nvPr>
        </p:nvSpPr>
        <p:spPr>
          <a:xfrm>
            <a:off x="3238500" y="2057401"/>
            <a:ext cx="6000750" cy="3394472"/>
          </a:xfrm>
        </p:spPr>
        <p:txBody>
          <a:bodyPr/>
          <a:lstStyle/>
          <a:p>
            <a:pPr algn="ctr">
              <a:buNone/>
            </a:pPr>
            <a:endParaRPr lang="en-US" dirty="0"/>
          </a:p>
          <a:p>
            <a:pPr algn="ctr">
              <a:buNone/>
            </a:pPr>
            <a:endParaRPr lang="en-US" dirty="0"/>
          </a:p>
          <a:p>
            <a:pPr algn="ctr">
              <a:buNone/>
            </a:pPr>
            <a:endParaRPr lang="en-US" dirty="0"/>
          </a:p>
        </p:txBody>
      </p:sp>
      <p:sp>
        <p:nvSpPr>
          <p:cNvPr id="2050" name="AutoShape 2" descr="data:image/jpg;base64,/9j/4AAQSkZJRgABAQAAAQABAAD/2wBDAAkGBwgHBgkIBwgKCgkLDRYPDQwMDRsUFRAWIB0iIiAdHx8kKDQsJCYxJx8fLT0tMTU3Ojo6Iys/RD84QzQ5Ojf/2wBDAQoKCg0MDRoPDxo3JR8lNzc3Nzc3Nzc3Nzc3Nzc3Nzc3Nzc3Nzc3Nzc3Nzc3Nzc3Nzc3Nzc3Nzc3Nzc3Nzc3Nzf/wAARCABeAF4DASIAAhEBAxEB/8QAGwAAAgMBAQEAAAAAAAAAAAAABAUAAQMGAgf/xABCEAABAwEDBQsHCwUAAAAAAAABAAIDBAUREiExU5KxExUWNUFRZHKUocEiJDJUYXHSBhRCUmJzdIGRorIjJWPh4v/EABkBAAMBAQEAAAAAAAAAAAAAAAIDBAAFAf/EAC4RAAEDAgMGBQQDAAAAAAAAAAEAAgMEERIhUQUTFDFBkSJCYYHRocHh8GJxsf/aAAwDAQACEQMRAD8A+4OIaCSQABeSUsqLYZG0OYxu5nNJNII2u92cn33KW3MGRsY4Xswvke36zWjN+ZLUtsmkZNGK2saJaiU4r3i/COS4J0cYcC53JSzTlrxGwZn6InhAzoXaz8CnCBnQu1n4EVucWij1QpucWjj1QiwR6H99kG8n1HY/KF4QM6F2s/ApwgZ0LtZ+BFbnFo49UKbnFo49ULYI9D3/AAtvJ9R2PyheEDOhdrPwKuEDOhdrPwIvc4tHHqhTc4tHHqhbBHoe/wCFt5PqOx+ULwgZ0LtZ+BQfKBpIHmXa/wDhFbnFoo9UKnwwPaWuhjIOcFgWwR6H99l5vZ9R2Pyt6W0Y5nNY9pjc/wBC9wc1/VcMh92f2I1cjLTtorTjp4i5tNV5MIPoPvyOHtBuK6az5zUUUMzrsT2Auu5+VBLHgItyKdTz70EEWIyKV/KPkHRptrFnZj/7fB1Fr8oRe5v4abaxCWc66iiHsO1OhF4vf7KSpNqkH+P3TDGtqeMzE5bmjlQWJMrOywX/AGihk8IumQ+N1ipJS3NJY438xQmNNklm8mZ7eZxQxEuyKZO0MsQtMamNYYlMSdhU2Nb41MawxKYlsK2NB2i7FadncwlB/cE7sPimm6nikNV5VqUPskb/ACCe2HxTTdTxQVGTW/vVHQm75D6j/ELb+V7Pw021iXURupmD37UytzLLH+Hm2sSaGbc24CLwjpheMj1Sq0hswJ0R2JN7LN9KOsUgE7D9K73p7Y5DqS8G/wAoryoFmoqN4MiOWZhjcSXMaSeUhaFZmeJpIdIwEc7gpBfoumbdVNxi0bNVUaeI542aqnzmHSs1gvLqynbnmZrL2zkBMfollfCIJgG+i4XgcyGxLS0a2OeYFjhhaLgTyoJ1Q0Zryro2uwi65Mz2B5wnJVJ5Vp0h5nt/kn1h8U03U8Vz9O4y19O4i66Rt36roLD4ppup4pVVkWhUbONw8+qHtrLPEOjzbWJJhTy18tTEP8E21iU4UVKbNKXtBt3j+ljhXQWDkorvtlJcKbWHIAJIjnvxBHU5sS6IBsyalcpVtPzqbKfTdtXWICssyKokMgcWPOe4XgqaCQMdmr6uB0rRh6LnMJUwp1vMdONT/ap1jOuyTNPvaq+Ij1XN4OXRJsKmFFT074JCyQZdqzwpofcXCQYyDYqqNvncH3jdqfWHxTTdTxSelb51D127U4sPimm6nioqo3cF1NnizXLG1ctXD9xNtYl2FMrTF9ZB9xNtYgSFqc5FeVg8QKywr1FI6GQPYbnAqys3Kjnkuc5+E3Cf0lXHUNyG53K0ogZVyuIg3g3Ecq2baFUwXCZ13tuKQ6mPlKqZtZgFpB2XSqiudFp1el/aFZtCqdnlP5AIOGemjasB5Aoq2C0zRgekG5UCGqsRcSXEknlK9tCoa3C0BSulEry5eqZvnMXXG1M7D4ppup4oCmH9eLrjamFiC6yqYH6nippzmF0aMWaV7tCF72xyxNxSREnB9dpFzh+neAloYJgXU5MjQbiAPKb7CM4KeoeooaWpdingje7NiLcv6pbHlvJPlibIM0odTzaKTVKydTT6GTVKbbz2f6qzvVbz2f6qzvTRUEdFG/ZrHeYpM6lqNBJqleDSVOgk1Snm89n+qs71N57P9VZ3ouKdop3bFjPmP0SMUlToJNUrRtLUaGTVKcbz2f6qzvU3ns/1VnetxTtFm7Gjb5ilbaafQyapWjaebRP1SmG89n+qs71YsezwclKzvQmoJ6Klmz2N6lAgPZJuUVxqSPJbn3O/6TuYDm5U4p4WwQRws9FjQ0X+xSGCKBmCCJkbeZjbgtElzi43KtjjDBYL/9k="/>
          <p:cNvSpPr>
            <a:spLocks noChangeAspect="1" noChangeArrowheads="1"/>
          </p:cNvSpPr>
          <p:nvPr/>
        </p:nvSpPr>
        <p:spPr bwMode="auto">
          <a:xfrm>
            <a:off x="2772014" y="759739"/>
            <a:ext cx="205740" cy="205741"/>
          </a:xfrm>
          <a:prstGeom prst="rect">
            <a:avLst/>
          </a:prstGeom>
          <a:noFill/>
        </p:spPr>
        <p:txBody>
          <a:bodyPr vert="horz" wrap="square" lIns="61722" tIns="30861" rIns="61722" bIns="30861" numCol="1" anchor="t" anchorCtr="0" compatLnSpc="1">
            <a:prstTxWarp prst="textNoShape">
              <a:avLst/>
            </a:prstTxWarp>
          </a:bodyPr>
          <a:lstStyle/>
          <a:p>
            <a:endParaRPr lang="en-US" sz="1350"/>
          </a:p>
        </p:txBody>
      </p:sp>
      <p:sp>
        <p:nvSpPr>
          <p:cNvPr id="2052" name="AutoShape 4" descr="data:image/jpg;base64,/9j/4AAQSkZJRgABAQAAAQABAAD/2wBDAAkGBwgHBgkIBwgKCgkLDRYPDQwMDRsUFRAWIB0iIiAdHx8kKDQsJCYxJx8fLT0tMTU3Ojo6Iys/RD84QzQ5Ojf/2wBDAQoKCg0MDRoPDxo3JR8lNzc3Nzc3Nzc3Nzc3Nzc3Nzc3Nzc3Nzc3Nzc3Nzc3Nzc3Nzc3Nzc3Nzc3Nzc3Nzc3Nzf/wAARCABeAF4DASIAAhEBAxEB/8QAGwAAAgMBAQEAAAAAAAAAAAAABAUAAQMGAgf/xABCEAABAwEDBQsHCwUAAAAAAAABAAIDBAUREiExU5KxExUWNUFRZHKUocEiJDJUYXHSBhRCUmJzdIGRorIjJWPh4v/EABkBAAMBAQEAAAAAAAAAAAAAAAIDBAAFAf/EAC4RAAEDAgMGBQQDAAAAAAAAAAEAAgMEERIhUQUTFDFBkSJCYYHRocHh8GJxsf/aAAwDAQACEQMRAD8A+4OIaCSQABeSUsqLYZG0OYxu5nNJNII2u92cn33KW3MGRsY4Xswvke36zWjN+ZLUtsmkZNGK2saJaiU4r3i/COS4J0cYcC53JSzTlrxGwZn6InhAzoXaz8CnCBnQu1n4EVucWij1QpucWjj1QiwR6H99kG8n1HY/KF4QM6F2s/ApwgZ0LtZ+BFbnFo49UKbnFo49ULYI9D3/AAtvJ9R2PyheEDOhdrPwKuEDOhdrPwIvc4tHHqhTc4tHHqhbBHoe/wCFt5PqOx+ULwgZ0LtZ+BQfKBpIHmXa/wDhFbnFoo9UKnwwPaWuhjIOcFgWwR6H99l5vZ9R2Pyt6W0Y5nNY9pjc/wBC9wc1/VcMh92f2I1cjLTtorTjp4i5tNV5MIPoPvyOHtBuK6az5zUUUMzrsT2Auu5+VBLHgItyKdTz70EEWIyKV/KPkHRptrFnZj/7fB1Fr8oRe5v4abaxCWc66iiHsO1OhF4vf7KSpNqkH+P3TDGtqeMzE5bmjlQWJMrOywX/AGihk8IumQ+N1ipJS3NJY438xQmNNklm8mZ7eZxQxEuyKZO0MsQtMamNYYlMSdhU2Nb41MawxKYlsK2NB2i7FadncwlB/cE7sPimm6nikNV5VqUPskb/ACCe2HxTTdTxQVGTW/vVHQm75D6j/ELb+V7Pw021iXURupmD37UytzLLH+Hm2sSaGbc24CLwjpheMj1Sq0hswJ0R2JN7LN9KOsUgE7D9K73p7Y5DqS8G/wAoryoFmoqN4MiOWZhjcSXMaSeUhaFZmeJpIdIwEc7gpBfoumbdVNxi0bNVUaeI542aqnzmHSs1gvLqynbnmZrL2zkBMfollfCIJgG+i4XgcyGxLS0a2OeYFjhhaLgTyoJ1Q0Zryro2uwi65Mz2B5wnJVJ5Vp0h5nt/kn1h8U03U8Vz9O4y19O4i66Rt36roLD4ppup4pVVkWhUbONw8+qHtrLPEOjzbWJJhTy18tTEP8E21iU4UVKbNKXtBt3j+ljhXQWDkorvtlJcKbWHIAJIjnvxBHU5sS6IBsyalcpVtPzqbKfTdtXWICssyKokMgcWPOe4XgqaCQMdmr6uB0rRh6LnMJUwp1vMdONT/ap1jOuyTNPvaq+Ij1XN4OXRJsKmFFT074JCyQZdqzwpofcXCQYyDYqqNvncH3jdqfWHxTTdTxSelb51D127U4sPimm6nioqo3cF1NnizXLG1ctXD9xNtYl2FMrTF9ZB9xNtYgSFqc5FeVg8QKywr1FI6GQPYbnAqys3Kjnkuc5+E3Cf0lXHUNyG53K0ogZVyuIg3g3Ecq2baFUwXCZ13tuKQ6mPlKqZtZgFpB2XSqiudFp1el/aFZtCqdnlP5AIOGemjasB5Aoq2C0zRgekG5UCGqsRcSXEknlK9tCoa3C0BSulEry5eqZvnMXXG1M7D4ppup4oCmH9eLrjamFiC6yqYH6nippzmF0aMWaV7tCF72xyxNxSREnB9dpFzh+neAloYJgXU5MjQbiAPKb7CM4KeoeooaWpdingje7NiLcv6pbHlvJPlibIM0odTzaKTVKydTT6GTVKbbz2f6qzvVbz2f6qzvTRUEdFG/ZrHeYpM6lqNBJqleDSVOgk1Snm89n+qs71N57P9VZ3ouKdop3bFjPmP0SMUlToJNUrRtLUaGTVKcbz2f6qzvU3ns/1VnetxTtFm7Gjb5ilbaafQyapWjaebRP1SmG89n+qs71YsezwclKzvQmoJ6Klmz2N6lAgPZJuUVxqSPJbn3O/6TuYDm5U4p4WwQRws9FjQ0X+xSGCKBmCCJkbeZjbgtElzi43KtjjDBYL/9k="/>
          <p:cNvSpPr>
            <a:spLocks noChangeAspect="1" noChangeArrowheads="1"/>
          </p:cNvSpPr>
          <p:nvPr/>
        </p:nvSpPr>
        <p:spPr bwMode="auto">
          <a:xfrm>
            <a:off x="2772014" y="759739"/>
            <a:ext cx="205740" cy="205741"/>
          </a:xfrm>
          <a:prstGeom prst="rect">
            <a:avLst/>
          </a:prstGeom>
          <a:noFill/>
        </p:spPr>
        <p:txBody>
          <a:bodyPr vert="horz" wrap="square" lIns="61722" tIns="30861" rIns="61722" bIns="30861" numCol="1" anchor="t" anchorCtr="0" compatLnSpc="1">
            <a:prstTxWarp prst="textNoShape">
              <a:avLst/>
            </a:prstTxWarp>
          </a:bodyPr>
          <a:lstStyle/>
          <a:p>
            <a:endParaRPr lang="en-US" sz="1350"/>
          </a:p>
        </p:txBody>
      </p:sp>
      <p:sp>
        <p:nvSpPr>
          <p:cNvPr id="2054" name="AutoShape 6" descr="data:image/jpg;base64,/9j/4AAQSkZJRgABAQAAAQABAAD/2wBDAAkGBwgHBgkIBwgKCgkLDRYPDQwMDRsUFRAWIB0iIiAdHx8kKDQsJCYxJx8fLT0tMTU3Ojo6Iys/RD84QzQ5Ojf/2wBDAQoKCg0MDRoPDxo3JR8lNzc3Nzc3Nzc3Nzc3Nzc3Nzc3Nzc3Nzc3Nzc3Nzc3Nzc3Nzc3Nzc3Nzc3Nzc3Nzc3Nzf/wAARCABeAF4DASIAAhEBAxEB/8QAGwAAAgMBAQEAAAAAAAAAAAAABAUAAQMGAgf/xABCEAABAwEDBQsHCwUAAAAAAAABAAIDBAUREiExU5KxExUWNUFRZHKUocEiJDJUYXHSBhRCUmJzdIGRorIjJWPh4v/EABkBAAMBAQEAAAAAAAAAAAAAAAIDBAAFAf/EAC4RAAEDAgMGBQQDAAAAAAAAAAEAAgMEERIhUQUTFDFBkSJCYYHRocHh8GJxsf/aAAwDAQACEQMRAD8A+4OIaCSQABeSUsqLYZG0OYxu5nNJNII2u92cn33KW3MGRsY4Xswvke36zWjN+ZLUtsmkZNGK2saJaiU4r3i/COS4J0cYcC53JSzTlrxGwZn6InhAzoXaz8CnCBnQu1n4EVucWij1QpucWjj1QiwR6H99kG8n1HY/KF4QM6F2s/ApwgZ0LtZ+BFbnFo49UKbnFo49ULYI9D3/AAtvJ9R2PyheEDOhdrPwKuEDOhdrPwIvc4tHHqhTc4tHHqhbBHoe/wCFt5PqOx+ULwgZ0LtZ+BQfKBpIHmXa/wDhFbnFoo9UKnwwPaWuhjIOcFgWwR6H99l5vZ9R2Pyt6W0Y5nNY9pjc/wBC9wc1/VcMh92f2I1cjLTtorTjp4i5tNV5MIPoPvyOHtBuK6az5zUUUMzrsT2Auu5+VBLHgItyKdTz70EEWIyKV/KPkHRptrFnZj/7fB1Fr8oRe5v4abaxCWc66iiHsO1OhF4vf7KSpNqkH+P3TDGtqeMzE5bmjlQWJMrOywX/AGihk8IumQ+N1ipJS3NJY438xQmNNklm8mZ7eZxQxEuyKZO0MsQtMamNYYlMSdhU2Nb41MawxKYlsK2NB2i7FadncwlB/cE7sPimm6nikNV5VqUPskb/ACCe2HxTTdTxQVGTW/vVHQm75D6j/ELb+V7Pw021iXURupmD37UytzLLH+Hm2sSaGbc24CLwjpheMj1Sq0hswJ0R2JN7LN9KOsUgE7D9K73p7Y5DqS8G/wAoryoFmoqN4MiOWZhjcSXMaSeUhaFZmeJpIdIwEc7gpBfoumbdVNxi0bNVUaeI542aqnzmHSs1gvLqynbnmZrL2zkBMfollfCIJgG+i4XgcyGxLS0a2OeYFjhhaLgTyoJ1Q0Zryro2uwi65Mz2B5wnJVJ5Vp0h5nt/kn1h8U03U8Vz9O4y19O4i66Rt36roLD4ppup4pVVkWhUbONw8+qHtrLPEOjzbWJJhTy18tTEP8E21iU4UVKbNKXtBt3j+ljhXQWDkorvtlJcKbWHIAJIjnvxBHU5sS6IBsyalcpVtPzqbKfTdtXWICssyKokMgcWPOe4XgqaCQMdmr6uB0rRh6LnMJUwp1vMdONT/ap1jOuyTNPvaq+Ij1XN4OXRJsKmFFT074JCyQZdqzwpofcXCQYyDYqqNvncH3jdqfWHxTTdTxSelb51D127U4sPimm6nioqo3cF1NnizXLG1ctXD9xNtYl2FMrTF9ZB9xNtYgSFqc5FeVg8QKywr1FI6GQPYbnAqys3Kjnkuc5+E3Cf0lXHUNyG53K0ogZVyuIg3g3Ecq2baFUwXCZ13tuKQ6mPlKqZtZgFpB2XSqiudFp1el/aFZtCqdnlP5AIOGemjasB5Aoq2C0zRgekG5UCGqsRcSXEknlK9tCoa3C0BSulEry5eqZvnMXXG1M7D4ppup4oCmH9eLrjamFiC6yqYH6nippzmF0aMWaV7tCF72xyxNxSREnB9dpFzh+neAloYJgXU5MjQbiAPKb7CM4KeoeooaWpdingje7NiLcv6pbHlvJPlibIM0odTzaKTVKydTT6GTVKbbz2f6qzvVbz2f6qzvTRUEdFG/ZrHeYpM6lqNBJqleDSVOgk1Snm89n+qs71N57P9VZ3ouKdop3bFjPmP0SMUlToJNUrRtLUaGTVKcbz2f6qzvU3ns/1VnetxTtFm7Gjb5ilbaafQyapWjaebRP1SmG89n+qs71YsezwclKzvQmoJ6Klmz2N6lAgPZJuUVxqSPJbn3O/6TuYDm5U4p4WwQRws9FjQ0X+xSGCKBmCCJkbeZjbgtElzi43KtjjDBYL/9k="/>
          <p:cNvSpPr>
            <a:spLocks noChangeAspect="1" noChangeArrowheads="1"/>
          </p:cNvSpPr>
          <p:nvPr/>
        </p:nvSpPr>
        <p:spPr bwMode="auto">
          <a:xfrm>
            <a:off x="2772014" y="759739"/>
            <a:ext cx="205740" cy="205741"/>
          </a:xfrm>
          <a:prstGeom prst="rect">
            <a:avLst/>
          </a:prstGeom>
          <a:noFill/>
        </p:spPr>
        <p:txBody>
          <a:bodyPr vert="horz" wrap="square" lIns="61722" tIns="30861" rIns="61722" bIns="30861" numCol="1" anchor="t" anchorCtr="0" compatLnSpc="1">
            <a:prstTxWarp prst="textNoShape">
              <a:avLst/>
            </a:prstTxWarp>
          </a:bodyPr>
          <a:lstStyle/>
          <a:p>
            <a:endParaRPr lang="en-US" sz="1350"/>
          </a:p>
        </p:txBody>
      </p:sp>
      <p:pic>
        <p:nvPicPr>
          <p:cNvPr id="4301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36627" y="4795382"/>
            <a:ext cx="2279815" cy="656491"/>
          </a:xfrm>
          <a:prstGeom prst="rect">
            <a:avLst/>
          </a:prstGeom>
          <a:noFill/>
          <a:ln w="9525">
            <a:noFill/>
            <a:miter lim="800000"/>
            <a:headEnd/>
            <a:tailEnd/>
          </a:ln>
        </p:spPr>
      </p:pic>
      <p:sp>
        <p:nvSpPr>
          <p:cNvPr id="12" name="Rectangle 11"/>
          <p:cNvSpPr/>
          <p:nvPr/>
        </p:nvSpPr>
        <p:spPr>
          <a:xfrm>
            <a:off x="5216442" y="1868929"/>
            <a:ext cx="4171976" cy="6986528"/>
          </a:xfrm>
          <a:prstGeom prst="rect">
            <a:avLst/>
          </a:prstGeom>
        </p:spPr>
        <p:txBody>
          <a:bodyPr wrap="none">
            <a:spAutoFit/>
          </a:bodyPr>
          <a:lstStyle/>
          <a:p>
            <a:r>
              <a:rPr lang="en-US" sz="3200" dirty="0">
                <a:latin typeface="Calibri" panose="020F0502020204030204" pitchFamily="34" charset="0"/>
              </a:rPr>
              <a:t>in/</a:t>
            </a:r>
            <a:r>
              <a:rPr lang="en-US" sz="3200" dirty="0" err="1">
                <a:latin typeface="Calibri" panose="020F0502020204030204" pitchFamily="34" charset="0"/>
              </a:rPr>
              <a:t>CarolJSmith</a:t>
            </a:r>
            <a:endParaRPr lang="en-US" sz="3200" dirty="0">
              <a:latin typeface="Calibri" panose="020F0502020204030204" pitchFamily="34" charset="0"/>
            </a:endParaRPr>
          </a:p>
          <a:p>
            <a:endParaRPr lang="en-US" sz="3200" dirty="0">
              <a:latin typeface="Calibri" panose="020F0502020204030204" pitchFamily="34" charset="0"/>
            </a:endParaRPr>
          </a:p>
          <a:p>
            <a:endParaRPr lang="en-US" sz="3200" dirty="0">
              <a:latin typeface="Calibri" panose="020F0502020204030204" pitchFamily="34" charset="0"/>
            </a:endParaRPr>
          </a:p>
          <a:p>
            <a:r>
              <a:rPr lang="en-US" sz="3200" dirty="0">
                <a:latin typeface="Calibri" panose="020F0502020204030204" pitchFamily="34" charset="0"/>
              </a:rPr>
              <a:t>@</a:t>
            </a:r>
            <a:r>
              <a:rPr lang="en-US" sz="3200" dirty="0" err="1">
                <a:latin typeface="Calibri" panose="020F0502020204030204" pitchFamily="34" charset="0"/>
              </a:rPr>
              <a:t>Carologic</a:t>
            </a:r>
            <a:endParaRPr lang="en-US" sz="3200" dirty="0">
              <a:latin typeface="Calibri" panose="020F0502020204030204" pitchFamily="34" charset="0"/>
            </a:endParaRPr>
          </a:p>
          <a:p>
            <a:endParaRPr lang="en-US" sz="3200" dirty="0">
              <a:latin typeface="Calibri" panose="020F0502020204030204" pitchFamily="34" charset="0"/>
            </a:endParaRPr>
          </a:p>
          <a:p>
            <a:endParaRPr lang="en-US" sz="3200" dirty="0">
              <a:latin typeface="Calibri" panose="020F0502020204030204" pitchFamily="34" charset="0"/>
            </a:endParaRPr>
          </a:p>
          <a:p>
            <a:r>
              <a:rPr lang="en-US" sz="3200" dirty="0">
                <a:latin typeface="Calibri" panose="020F0502020204030204" pitchFamily="34" charset="0"/>
              </a:rPr>
              <a:t>slideshare.net/</a:t>
            </a:r>
            <a:r>
              <a:rPr lang="en-US" sz="3200" dirty="0" err="1">
                <a:latin typeface="Calibri" panose="020F0502020204030204" pitchFamily="34" charset="0"/>
              </a:rPr>
              <a:t>carologic</a:t>
            </a:r>
            <a:endParaRPr lang="en-US" sz="3200" dirty="0">
              <a:latin typeface="Calibri" panose="020F0502020204030204" pitchFamily="34" charset="0"/>
            </a:endParaRPr>
          </a:p>
          <a:p>
            <a:endParaRPr lang="en-US" sz="3200" dirty="0">
              <a:latin typeface="Calibri" panose="020F0502020204030204" pitchFamily="34" charset="0"/>
            </a:endParaRPr>
          </a:p>
          <a:p>
            <a:endParaRPr lang="en-US" sz="3200" dirty="0">
              <a:latin typeface="Calibri" panose="020F0502020204030204" pitchFamily="34" charset="0"/>
            </a:endParaRPr>
          </a:p>
          <a:p>
            <a:endParaRPr lang="en-US" sz="3200" dirty="0">
              <a:latin typeface="Calibri" panose="020F0502020204030204" pitchFamily="34" charset="0"/>
            </a:endParaRPr>
          </a:p>
          <a:p>
            <a:endParaRPr lang="en-US" sz="3200" dirty="0">
              <a:latin typeface="Calibri" panose="020F0502020204030204" pitchFamily="34" charset="0"/>
            </a:endParaRPr>
          </a:p>
          <a:p>
            <a:endParaRPr lang="en-US" sz="3200" dirty="0">
              <a:latin typeface="Calibri" panose="020F0502020204030204" pitchFamily="34" charset="0"/>
            </a:endParaRPr>
          </a:p>
          <a:p>
            <a:endParaRPr lang="en-US" sz="3200" dirty="0">
              <a:latin typeface="Calibri" panose="020F0502020204030204" pitchFamily="34" charset="0"/>
            </a:endParaRPr>
          </a:p>
          <a:p>
            <a:endParaRPr lang="en-US" sz="3200" dirty="0">
              <a:latin typeface="Calibri" panose="020F0502020204030204" pitchFamily="34" charset="0"/>
            </a:endParaRPr>
          </a:p>
        </p:txBody>
      </p:sp>
      <p:sp>
        <p:nvSpPr>
          <p:cNvPr id="12290" name="AutoShape 2" descr="data:image/jpeg;base64,/9j/4AAQSkZJRgABAQAAAQABAAD/2wCEAAkGBwgHBgkIBwgKCgkLDRYPDQwMDRsUFRAWIB0iIiAdHx8kKDQsJCYxJx8fLT0tMTU3Ojo6Iys/RD84QzQ5OjcBCgoKDQwNGg8PGjclHyU3Nzc3Nzc3Nzc3Nzc3Nzc3Nzc3Nzc3Nzc3Nzc3Nzc3Nzc3Nzc3Nzc3Nzc3Nzc3Nzc3N//AABEIAHkAlQMBEQACEQEDEQH/xAAbAAEAAgMBAQAAAAAAAAAAAAAABQYDBAcBAv/EADoQAAEEAQEFAgwFBAMBAAAAAAEAAgMEBREGEiExQVGBExQiMkJSYXGRobHRIyQzcsFTYuHwY6KyQ//EABkBAQADAQEAAAAAAAAAAAAAAAADBAUCAf/EACcRAQADAAIDAAEDBQEBAAAAAAABAgMEERIhMTITQVEiM0JhgXEU/9oADAMBAAIRAxEAPwDuBOiDDBcgsSzRRSBz4XbsgHonRdTWYiJn93Nb1tMxH7M65dCAgICAgICCNzGZq4uP8Yl0rvNibzPt9g9qlyxtrPpDtvXKPanXto8jbJDJfF4+jYuB7zzWlnxc6/fbMvy9L/v0ipJZJDrJI957XOJU8REfIQTaZ+y+orNiE6wzyRn+x5C8mtbfYexe1fkprHbVXK7g25pZi6nTR47+qracOlvx9LWfNvX8va5UL9e/XE9Z+8zr0IPYVnXpbOerNLPSukd1ZZ7MNdhfPKyNg6uOgXMRNvkPbWivuZQNzaeJ8ra+KjNiaRwY1zgQwEnT3n/eKtV4luvK89QqX5lZnxz9ysEYcGAPOrtOJ7Sqi5DHdnFapNO7lGwu+AXVa+Vor/Ly9vGs2/hzalkbNO743G/8Vx1fqeD9eJBWzfKt6eEsSmtqW8odCxOTr5Ot4WF2jh58ZPFhWRrlbO3UtjLWule4byjSiAgICAgjs3k2Yui6Y6OkPkxs9Z32UuOU6X6Q76xlTtzmxPLZnfNO8vkedS4rZrWKx1DFtabT3P1jXrkQEBBmq27FRznVZnxFw0cWHTULm9K3/KO3db2p+M9PiWWSV2/NI+R3rPcSfiV7FYr6iHkzNvq3bKYV0H564zSQjSJhGhaO0+0rO5W8W/oq0eJx5r/Xb6sbrldrzH4Vpe3zmt4lvv05Kp42676XfOvfXbS2mJGBuaepp8wpON/dqi5X9mznC2WKz0rc9Gds9Z5Y8fAjsI6hc3pW8dWdUvak91XrC7Q18kBE/SGz1jJ4O/aeqytuPbP39hrYcmunqfUpoKusiAgICCgbX3DZyxhB8iuNwD28z/A7lq8Snjn3/LI5mnlp1/CDVpUEBAQEBBsU7RqS+FbFG9480yDUN7uS4vTzjqZd0v4T303RkMvlp21m2ZHOeeDGeSAPbp0UX6WOMeXSb9XbafHtd8PjY8ZTEMZDnnypH9XOWZrpOlu5amOUZV6hkytc2sbZgaNS+NwHv04LzO3jeLPda+VJq5f3aLcYQjw93MckE/itqLVTdjtjxiIcj6Y7+veqmvErf3X1K5lzLU9W9wtmOzFG+38vO3f/AKbuDh3fZZ+mN8/yhoZ756fjLf1UaZ6gIOWZFxkyFp55md5/7FbmcdUiP9MDSe72/wDWuu3AgICAgINihTlv2o60Gm+/q46ADTUlcaXilfKUmec6W8YdBw2IgxUG7F5crvPkPN32CyNtraz3PxsY4VyjqPqSUSZ4UHPtqMaaGQdKwaQTkvaegPULW4uvnTqfsMflY/p37j5KGVlVEBA669e1HqSp53JUwBHZc9o9GXyx8+PzUN+Pnb7CenJ0p8lL19s5QNLNNrv7o3kfIg/VVrcGP8bLFefP+UN6PbCg79SKyw/tBH1Uc8LSPkwljm5z97U+6+OS7YkiJMb5XObqNOBJIWjSJisRLNvMTeZj4wLpwICAgICCZ2RGuernsa//AMlV+X/alZ4n96HQlkNkQaObty0cZNZga10ke6QHDgRvAH5aqXGkXvFZRbXmlJtCBftFi8pUdWyUMkW9zIG8Ae0EcfkrMcXXO3lSVT/6sta+N46Ve3FFDMWwTtni9F4BHD2g9VfpabR3MdSoXrFZ6ie4YF04EBAQEBAQEBAQEBAQT+xUe/mS71IXH5gfyqnMnrP/AKucKO9P+L4strCDWyNfxujPX/qRlo9h04LqlvG0WcaV86zVy5zXMc5jxo5pII7CFuxPcdsH56eI8EBAQEBAQEBAQEBAQEFu2DgOluwRwJbGPqfqFn863utWjwK/lZbVQaIgIKTthiTBYN+Fv4Uh/EA9F3b3/X3rS4m3ceE/YZnMx6nzj5KtK6oiPBAQEBAQEBAQEBAQEHRtmahqYeu1w0e8eEd3/wCNFj8i/npMtvjU8MohKqBOICD4kjZJG5kjQ5jho5pGoIXsT17eTETHUqdmNlZY3Omxg34+fgSfKb7u1aGPLifWjN24cx7z+fwrUkb4nlkrHMeObXDQq7ExPuFGYmJ6l8r14ICAgICAgICAgIN3D0jkMjDX01YTrJ+0c/t3qLbT9PObJcM/1NIq6aOSxW69QEBB4eSCl53I5XGZKWJlp/gX+XFq0HgenLoVo8fLLXOJ69szka7ZaTET6QlzJ3brd21YfI0cgQP4VqmNKe6wq32veOrS1FIiEBAQEBAQEBAQEF32Nxvi9Q3JW6SzjydRyZ/nn8Fl8vXyt4R8hq8PLxr5z9lZFUXRAQEBBGZ7FMytTwfBszOMb+w9h9hU2G05W7/ZBvjGtev3c7sQS1pnQ2GFkjDxBWvW0WjyhjWrNZ6n6xrpyICAgICAgICAgldncWcndG+Py8ejpT29je9V+Rt+nX19lY42P6t/fyHRWtDQA0AAcAAshtPUBAQEBAQaGUxVTJRBtlh3h5sjeDm+4qTPW+c91Ra401jqyq3NkbkRJqSMnZ0B8l32V+nNpP5emffhXj8Z7Q9zH26O743AYt7lqQdfgrNNaX/GVa+V6flHTVXaMQEBAQEBBs4+jPkLLa9cauPNx5NHaVHppGdfKUmedtLeMOj42jDQqMrwA6DiXHm49pWPppOlvKW1nnXOvjDbXCQQEBAQEBBinsQ14zJPIyNg9J7tAva1m09RDy1orHcyreU2thj3o8czwruXhHjRo7uZVzPhWn3f0o682ses/apWbM1uZ01mR0kjuZJ/3RaFaRSOqs617Xnu0sS6ciAgICAg3MZjbGTn8FXbwHnvPJg9qj11rnHcpcsraT1DoOJxkGLriKAauPF7zzcVka620nuWxllXKvUN5RpRAQEBBC5S/lcfq9tKOzB68biCPe3irGWeV/U26lW101z9xXuEI7bOy79OpC33uJ+ytRwa/vKrPPt+0NKxtRlZuDZmQj/jYP51UleJlH32ity9Z+T0ip55rD9+eV8ju17tVYrWKx1EK9rTb7LGvXIgICAgIPQC4gN4knQAdUe/6WHEbLWLJEt/WCL1PTd9vqqevMrX1T3K7jw7W939QuVSrDThbDXjbHG3kAs61ptPdmlWlaR1VnXLoQEBAQEHhGqCMyWBx9/V0sW5Kf8A6R8D39veps+Rpn8lBpxs9Pse1cubIWoyTUmZM3o13kn7K5Tm1n8o6Ur8G8fjPaHsYvIVv16czdOZDd4fEahWa7Z2+WVrY6V+1aZ4cDwPtUiIQEHrWl50a0uPsGqdvYjv43q+FyVnTwVOXQ9XjcHz0UNt86/ZS14+tvkJmnsfK4g3bIYPUhGp+J4fJVr82P8ACFqnBmfzlZMdiKWPH5aEB+nGQ8XHvVPTa+n5Su540z/GG/yUaUQEBAQEBAQEBAQEELnOT/2qzj+yvv8AFHufqrTqytPrbxn6q41SYrtiPMPuWXo08kiokwgICAgICAgICAg//9k="/>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12294" name="Picture 6" descr="https://g.twimg.com/About_logoUsa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15327" y="3366784"/>
            <a:ext cx="800100" cy="628650"/>
          </a:xfrm>
          <a:prstGeom prst="rect">
            <a:avLst/>
          </a:prstGeom>
          <a:noFill/>
        </p:spPr>
      </p:pic>
      <p:pic>
        <p:nvPicPr>
          <p:cNvPr id="5124" name="Picture 4" descr="https://brand.linkedin.com/etc/designs/linkedin/katy/global/clientlibs/img/default-share.png"/>
          <p:cNvPicPr>
            <a:picLocks noChangeAspect="1" noChangeArrowheads="1"/>
          </p:cNvPicPr>
          <p:nvPr/>
        </p:nvPicPr>
        <p:blipFill rotWithShape="1">
          <a:blip r:embed="rId4">
            <a:extLst>
              <a:ext uri="{28A0092B-C50C-407E-A947-70E740481C1C}">
                <a14:useLocalDpi xmlns:a14="http://schemas.microsoft.com/office/drawing/2010/main" val="0"/>
              </a:ext>
            </a:extLst>
          </a:blip>
          <a:srcRect l="22456" t="36652" r="22807" b="38659"/>
          <a:stretch/>
        </p:blipFill>
        <p:spPr bwMode="auto">
          <a:xfrm>
            <a:off x="3238500" y="1927089"/>
            <a:ext cx="1876927" cy="51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3233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Resources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1231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p:txBody>
          <a:bodyPr/>
          <a:lstStyle/>
          <a:p>
            <a:pPr eaLnBrk="1" fontAlgn="auto" hangingPunct="1">
              <a:spcAft>
                <a:spcPts val="0"/>
              </a:spcAft>
              <a:defRPr/>
            </a:pPr>
            <a:r>
              <a:rPr lang="en-US">
                <a:ea typeface="+mj-ea"/>
              </a:rPr>
              <a:t>Myths of Usability Testing</a:t>
            </a:r>
          </a:p>
        </p:txBody>
      </p:sp>
      <p:sp>
        <p:nvSpPr>
          <p:cNvPr id="15363" name="Rectangle 10"/>
          <p:cNvSpPr>
            <a:spLocks noGrp="1" noChangeArrowheads="1"/>
          </p:cNvSpPr>
          <p:nvPr>
            <p:ph idx="1"/>
          </p:nvPr>
        </p:nvSpPr>
        <p:spPr/>
        <p:txBody>
          <a:bodyPr>
            <a:normAutofit fontScale="92500" lnSpcReduction="10000"/>
          </a:bodyPr>
          <a:lstStyle/>
          <a:p>
            <a:pPr eaLnBrk="1" hangingPunct="1"/>
            <a:r>
              <a:rPr lang="en-US" altLang="en-US"/>
              <a:t>Need a lab</a:t>
            </a:r>
          </a:p>
          <a:p>
            <a:pPr eaLnBrk="1" hangingPunct="1"/>
            <a:r>
              <a:rPr lang="en-US" altLang="en-US"/>
              <a:t>Testing occurs at the end of the dev cycle</a:t>
            </a:r>
          </a:p>
          <a:p>
            <a:pPr eaLnBrk="1" hangingPunct="1"/>
            <a:r>
              <a:rPr lang="en-US" altLang="en-US"/>
              <a:t>Must test everything</a:t>
            </a:r>
          </a:p>
          <a:p>
            <a:pPr eaLnBrk="1" hangingPunct="1"/>
            <a:r>
              <a:rPr lang="en-US" altLang="en-US"/>
              <a:t>Need to test 100 people</a:t>
            </a:r>
          </a:p>
          <a:p>
            <a:pPr eaLnBrk="1" hangingPunct="1"/>
            <a:r>
              <a:rPr lang="en-US" altLang="en-US"/>
              <a:t>A “good” test means no changes</a:t>
            </a:r>
          </a:p>
          <a:p>
            <a:pPr eaLnBrk="1" hangingPunct="1"/>
            <a:r>
              <a:rPr lang="en-US" altLang="en-US"/>
              <a:t>Usability is “system testing”, “user-acceptance testing”, etc.</a:t>
            </a:r>
          </a:p>
          <a:p>
            <a:pPr eaLnBrk="1" hangingPunct="1"/>
            <a:r>
              <a:rPr lang="en-US" altLang="en-US"/>
              <a:t>Need a large test team, each playing </a:t>
            </a:r>
            <a:br>
              <a:rPr lang="en-US" altLang="en-US"/>
            </a:br>
            <a:r>
              <a:rPr lang="en-US" altLang="en-US"/>
              <a:t>a specific role/part</a:t>
            </a:r>
          </a:p>
        </p:txBody>
      </p:sp>
    </p:spTree>
    <p:extLst>
      <p:ext uri="{BB962C8B-B14F-4D97-AF65-F5344CB8AC3E}">
        <p14:creationId xmlns:p14="http://schemas.microsoft.com/office/powerpoint/2010/main" val="1313169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t>Usability by the numbers…</a:t>
            </a:r>
          </a:p>
        </p:txBody>
      </p:sp>
      <p:sp>
        <p:nvSpPr>
          <p:cNvPr id="96259" name="Rectangle 3"/>
          <p:cNvSpPr>
            <a:spLocks noGrp="1" noChangeArrowheads="1"/>
          </p:cNvSpPr>
          <p:nvPr>
            <p:ph idx="1"/>
          </p:nvPr>
        </p:nvSpPr>
        <p:spPr/>
        <p:txBody>
          <a:bodyPr>
            <a:normAutofit lnSpcReduction="10000"/>
          </a:bodyPr>
          <a:lstStyle/>
          <a:p>
            <a:pPr eaLnBrk="1" hangingPunct="1"/>
            <a:r>
              <a:rPr lang="en-US" altLang="en-US"/>
              <a:t>80% of SW life cycle costs occur during maintenance</a:t>
            </a:r>
          </a:p>
          <a:p>
            <a:pPr eaLnBrk="1" hangingPunct="1"/>
            <a:r>
              <a:rPr lang="en-US" altLang="en-US"/>
              <a:t>80% of maintenance costs are due to unmet or unforeseen user requirements</a:t>
            </a:r>
          </a:p>
          <a:p>
            <a:pPr eaLnBrk="1" hangingPunct="1"/>
            <a:r>
              <a:rPr lang="en-US" altLang="en-US"/>
              <a:t>Only 20% are bugs or reliability problems</a:t>
            </a:r>
          </a:p>
          <a:p>
            <a:pPr eaLnBrk="1" hangingPunct="1"/>
            <a:r>
              <a:rPr lang="en-US" altLang="en-US"/>
              <a:t>Typical software program released </a:t>
            </a:r>
            <a:br>
              <a:rPr lang="en-US" altLang="en-US"/>
            </a:br>
            <a:r>
              <a:rPr lang="en-US" altLang="en-US"/>
              <a:t>with 40 usability design problems</a:t>
            </a:r>
          </a:p>
          <a:p>
            <a:pPr eaLnBrk="1" hangingPunct="1"/>
            <a:r>
              <a:rPr lang="en-US" altLang="en-US"/>
              <a:t>Over 70% of CIO's state that one of their biggest problems is communicating with users to understand their needs</a:t>
            </a:r>
          </a:p>
        </p:txBody>
      </p:sp>
    </p:spTree>
    <p:extLst>
      <p:ext uri="{BB962C8B-B14F-4D97-AF65-F5344CB8AC3E}">
        <p14:creationId xmlns:p14="http://schemas.microsoft.com/office/powerpoint/2010/main" val="4089626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eaLnBrk="1" fontAlgn="auto" hangingPunct="1">
              <a:spcAft>
                <a:spcPts val="0"/>
              </a:spcAft>
              <a:defRPr/>
            </a:pPr>
            <a:r>
              <a:rPr lang="en-US" dirty="0">
                <a:ea typeface="+mj-ea"/>
              </a:rPr>
              <a:t>Number of Participants</a:t>
            </a:r>
          </a:p>
        </p:txBody>
      </p:sp>
      <p:sp>
        <p:nvSpPr>
          <p:cNvPr id="15" name="Content Placeholder 14"/>
          <p:cNvSpPr>
            <a:spLocks noGrp="1"/>
          </p:cNvSpPr>
          <p:nvPr>
            <p:ph sz="half" idx="1"/>
          </p:nvPr>
        </p:nvSpPr>
        <p:spPr/>
        <p:txBody>
          <a:bodyPr rtlCol="0">
            <a:normAutofit fontScale="92500" lnSpcReduction="10000"/>
          </a:bodyPr>
          <a:lstStyle/>
          <a:p>
            <a:pPr marL="342900" indent="-342900" eaLnBrk="1" fontAlgn="auto" hangingPunct="1">
              <a:spcBef>
                <a:spcPct val="20000"/>
              </a:spcBef>
              <a:spcAft>
                <a:spcPts val="0"/>
              </a:spcAft>
              <a:buFont typeface="Arial" charset="0"/>
              <a:buChar char="•"/>
              <a:defRPr/>
            </a:pPr>
            <a:r>
              <a:rPr lang="en-US" dirty="0">
                <a:solidFill>
                  <a:schemeClr val="tx1">
                    <a:lumMod val="65000"/>
                    <a:lumOff val="35000"/>
                  </a:schemeClr>
                </a:solidFill>
                <a:ea typeface="+mn-ea"/>
              </a:rPr>
              <a:t>Contentious issue</a:t>
            </a:r>
          </a:p>
          <a:p>
            <a:pPr marL="342900" indent="-342900" eaLnBrk="1" fontAlgn="auto" hangingPunct="1">
              <a:spcBef>
                <a:spcPct val="20000"/>
              </a:spcBef>
              <a:spcAft>
                <a:spcPts val="0"/>
              </a:spcAft>
              <a:buFont typeface="Arial" charset="0"/>
              <a:buChar char="•"/>
              <a:defRPr/>
            </a:pPr>
            <a:r>
              <a:rPr lang="en-US" dirty="0">
                <a:solidFill>
                  <a:schemeClr val="tx1">
                    <a:lumMod val="65000"/>
                    <a:lumOff val="35000"/>
                  </a:schemeClr>
                </a:solidFill>
                <a:ea typeface="+mn-ea"/>
              </a:rPr>
              <a:t>Nielsen - 5-7 participants uncover ~80% of major usability problems </a:t>
            </a:r>
          </a:p>
          <a:p>
            <a:pPr marL="617220" lvl="1" indent="-342900" eaLnBrk="1" fontAlgn="auto" hangingPunct="1">
              <a:spcBef>
                <a:spcPct val="20000"/>
              </a:spcBef>
              <a:buFont typeface="Arial" charset="0"/>
              <a:buChar char="•"/>
              <a:defRPr/>
            </a:pPr>
            <a:r>
              <a:rPr lang="en-US" dirty="0">
                <a:solidFill>
                  <a:schemeClr val="tx1">
                    <a:lumMod val="65000"/>
                    <a:lumOff val="35000"/>
                  </a:schemeClr>
                </a:solidFill>
                <a:ea typeface="+mn-ea"/>
              </a:rPr>
              <a:t>IF representative </a:t>
            </a:r>
          </a:p>
          <a:p>
            <a:pPr marL="617220" lvl="1" indent="-342900" eaLnBrk="1" fontAlgn="auto" hangingPunct="1">
              <a:spcBef>
                <a:spcPct val="20000"/>
              </a:spcBef>
              <a:buFont typeface="Arial" charset="0"/>
              <a:buChar char="•"/>
              <a:defRPr/>
            </a:pPr>
            <a:r>
              <a:rPr lang="en-US" dirty="0">
                <a:solidFill>
                  <a:schemeClr val="tx1">
                    <a:lumMod val="65000"/>
                    <a:lumOff val="35000"/>
                  </a:schemeClr>
                </a:solidFill>
                <a:ea typeface="+mn-ea"/>
              </a:rPr>
              <a:t>IF doing representative tasks.  </a:t>
            </a:r>
          </a:p>
          <a:p>
            <a:pPr marL="342900" indent="-342900" eaLnBrk="1" fontAlgn="auto" hangingPunct="1">
              <a:spcBef>
                <a:spcPct val="20000"/>
              </a:spcBef>
              <a:spcAft>
                <a:spcPts val="0"/>
              </a:spcAft>
              <a:buFont typeface="Arial" charset="0"/>
              <a:buChar char="•"/>
              <a:defRPr/>
            </a:pPr>
            <a:r>
              <a:rPr lang="en-US" dirty="0">
                <a:solidFill>
                  <a:schemeClr val="tx1">
                    <a:lumMod val="65000"/>
                    <a:lumOff val="35000"/>
                  </a:schemeClr>
                </a:solidFill>
                <a:ea typeface="+mn-ea"/>
              </a:rPr>
              <a:t>Testing more = significant diminishing return.</a:t>
            </a:r>
          </a:p>
          <a:p>
            <a:pPr marL="342900" indent="-342900" eaLnBrk="1" fontAlgn="auto" hangingPunct="1">
              <a:spcBef>
                <a:spcPct val="20000"/>
              </a:spcBef>
              <a:spcAft>
                <a:spcPts val="0"/>
              </a:spcAft>
              <a:buFont typeface="Arial" charset="0"/>
              <a:buChar char="•"/>
              <a:defRPr/>
            </a:pPr>
            <a:r>
              <a:rPr lang="en-US" dirty="0" err="1">
                <a:solidFill>
                  <a:schemeClr val="tx1">
                    <a:lumMod val="65000"/>
                    <a:lumOff val="35000"/>
                  </a:schemeClr>
                </a:solidFill>
                <a:ea typeface="+mn-ea"/>
              </a:rPr>
              <a:t>Virzi</a:t>
            </a:r>
            <a:r>
              <a:rPr lang="en-US" dirty="0">
                <a:solidFill>
                  <a:schemeClr val="tx1">
                    <a:lumMod val="65000"/>
                    <a:lumOff val="35000"/>
                  </a:schemeClr>
                </a:solidFill>
                <a:ea typeface="+mn-ea"/>
              </a:rPr>
              <a:t> and Carol Barnum </a:t>
            </a:r>
          </a:p>
          <a:p>
            <a:pPr marL="617220" lvl="1" indent="-342900" eaLnBrk="1" fontAlgn="auto" hangingPunct="1">
              <a:spcBef>
                <a:spcPct val="20000"/>
              </a:spcBef>
              <a:buFont typeface="Arial" charset="0"/>
              <a:buChar char="•"/>
              <a:defRPr/>
            </a:pPr>
            <a:r>
              <a:rPr lang="en-US" dirty="0">
                <a:solidFill>
                  <a:schemeClr val="tx1">
                    <a:lumMod val="65000"/>
                    <a:lumOff val="35000"/>
                  </a:schemeClr>
                </a:solidFill>
                <a:ea typeface="+mn-ea"/>
              </a:rPr>
              <a:t>Small number of users is sufficient.</a:t>
            </a:r>
          </a:p>
        </p:txBody>
      </p:sp>
      <p:sp>
        <p:nvSpPr>
          <p:cNvPr id="3" name="Content Placeholder 2"/>
          <p:cNvSpPr>
            <a:spLocks noGrp="1"/>
          </p:cNvSpPr>
          <p:nvPr>
            <p:ph sz="half" idx="2"/>
          </p:nvPr>
        </p:nvSpPr>
        <p:spPr/>
        <p:txBody>
          <a:bodyPr>
            <a:normAutofit fontScale="92500" lnSpcReduction="10000"/>
          </a:bodyPr>
          <a:lstStyle/>
          <a:p>
            <a:endParaRPr lang="en-US"/>
          </a:p>
        </p:txBody>
      </p:sp>
      <p:pic>
        <p:nvPicPr>
          <p:cNvPr id="983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06" y="1732449"/>
            <a:ext cx="408305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TextBox 6"/>
          <p:cNvSpPr txBox="1">
            <a:spLocks noChangeArrowheads="1"/>
          </p:cNvSpPr>
          <p:nvPr/>
        </p:nvSpPr>
        <p:spPr bwMode="auto">
          <a:xfrm>
            <a:off x="3352800" y="6396038"/>
            <a:ext cx="624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200">
                <a:solidFill>
                  <a:srgbClr val="262626"/>
                </a:solidFill>
              </a:rPr>
              <a:t>http://www.useit.com/alertbox/20000319.html</a:t>
            </a:r>
          </a:p>
          <a:p>
            <a:pPr eaLnBrk="1" hangingPunct="1">
              <a:lnSpc>
                <a:spcPct val="100000"/>
              </a:lnSpc>
              <a:spcBef>
                <a:spcPct val="0"/>
              </a:spcBef>
              <a:buClrTx/>
              <a:buFontTx/>
              <a:buNone/>
            </a:pPr>
            <a:r>
              <a:rPr lang="en-US" altLang="en-US" sz="1200">
                <a:solidFill>
                  <a:srgbClr val="262626"/>
                </a:solidFill>
              </a:rPr>
              <a:t>Jakob Nielsen’s </a:t>
            </a:r>
            <a:r>
              <a:rPr lang="en-US" altLang="en-US" sz="1200" i="1">
                <a:solidFill>
                  <a:srgbClr val="262626"/>
                </a:solidFill>
              </a:rPr>
              <a:t>Alertbox. Why You Only Need to Test with 5 Users.  </a:t>
            </a:r>
            <a:r>
              <a:rPr lang="en-US" altLang="en-US" sz="1200">
                <a:solidFill>
                  <a:srgbClr val="262626"/>
                </a:solidFill>
              </a:rPr>
              <a:t>March 19, 2000</a:t>
            </a:r>
            <a:r>
              <a:rPr lang="en-US" altLang="en-US" sz="1200" i="1">
                <a:solidFill>
                  <a:srgbClr val="262626"/>
                </a:solidFill>
              </a:rPr>
              <a:t>. </a:t>
            </a:r>
          </a:p>
        </p:txBody>
      </p:sp>
      <p:sp>
        <p:nvSpPr>
          <p:cNvPr id="98312" name="TextBox 7"/>
          <p:cNvSpPr txBox="1">
            <a:spLocks noChangeArrowheads="1"/>
          </p:cNvSpPr>
          <p:nvPr/>
        </p:nvSpPr>
        <p:spPr bwMode="auto">
          <a:xfrm>
            <a:off x="8437044" y="4048612"/>
            <a:ext cx="22479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400">
                <a:solidFill>
                  <a:schemeClr val="tx1"/>
                </a:solidFill>
              </a:rPr>
              <a:t>Number of Test Participants</a:t>
            </a:r>
          </a:p>
        </p:txBody>
      </p:sp>
      <p:sp>
        <p:nvSpPr>
          <p:cNvPr id="9" name="Rectangle 8"/>
          <p:cNvSpPr/>
          <p:nvPr/>
        </p:nvSpPr>
        <p:spPr>
          <a:xfrm>
            <a:off x="7543800" y="1412875"/>
            <a:ext cx="4191000" cy="27432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666474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a:ea typeface="+mj-ea"/>
              </a:rPr>
              <a:t>Recruitees</a:t>
            </a:r>
            <a:endParaRPr lang="en-US" dirty="0">
              <a:ea typeface="+mj-ea"/>
            </a:endParaRPr>
          </a:p>
        </p:txBody>
      </p:sp>
      <p:sp>
        <p:nvSpPr>
          <p:cNvPr id="100355" name="Rectangle 3"/>
          <p:cNvSpPr>
            <a:spLocks noGrp="1" noChangeArrowheads="1"/>
          </p:cNvSpPr>
          <p:nvPr>
            <p:ph idx="1"/>
          </p:nvPr>
        </p:nvSpPr>
        <p:spPr/>
        <p:txBody>
          <a:bodyPr>
            <a:normAutofit lnSpcReduction="10000"/>
          </a:bodyPr>
          <a:lstStyle/>
          <a:p>
            <a:pPr eaLnBrk="1" hangingPunct="1"/>
            <a:r>
              <a:rPr lang="en-US" altLang="en-US"/>
              <a:t>Could be</a:t>
            </a:r>
          </a:p>
          <a:p>
            <a:pPr lvl="1" eaLnBrk="1" hangingPunct="1"/>
            <a:r>
              <a:rPr lang="en-US" altLang="en-US"/>
              <a:t>Customers</a:t>
            </a:r>
          </a:p>
          <a:p>
            <a:pPr lvl="1" eaLnBrk="1" hangingPunct="1"/>
            <a:r>
              <a:rPr lang="en-US" altLang="en-US"/>
              <a:t>General consumers</a:t>
            </a:r>
          </a:p>
          <a:p>
            <a:pPr lvl="1" eaLnBrk="1" hangingPunct="1"/>
            <a:r>
              <a:rPr lang="en-US" altLang="en-US"/>
              <a:t>Members of organization or company</a:t>
            </a:r>
          </a:p>
          <a:p>
            <a:pPr eaLnBrk="1" hangingPunct="1"/>
            <a:r>
              <a:rPr lang="en-US" altLang="en-US"/>
              <a:t>Difficulty of recruiting</a:t>
            </a:r>
          </a:p>
          <a:p>
            <a:pPr lvl="1" eaLnBrk="1" hangingPunct="1"/>
            <a:r>
              <a:rPr lang="en-US" altLang="en-US"/>
              <a:t>Specificity of screener</a:t>
            </a:r>
          </a:p>
          <a:p>
            <a:pPr lvl="1" eaLnBrk="1" hangingPunct="1"/>
            <a:r>
              <a:rPr lang="en-US" altLang="en-US"/>
              <a:t>Availability/interest  in study (doctors vs. consumers)</a:t>
            </a:r>
          </a:p>
          <a:p>
            <a:pPr lvl="1" eaLnBrk="1" hangingPunct="1"/>
            <a:r>
              <a:rPr lang="en-US" altLang="en-US"/>
              <a:t>Experience (highly experienced vs. novice)</a:t>
            </a:r>
          </a:p>
        </p:txBody>
      </p:sp>
    </p:spTree>
    <p:extLst>
      <p:ext uri="{BB962C8B-B14F-4D97-AF65-F5344CB8AC3E}">
        <p14:creationId xmlns:p14="http://schemas.microsoft.com/office/powerpoint/2010/main" val="318190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a:ea typeface="+mj-ea"/>
              </a:rPr>
              <a:t>Why Test?</a:t>
            </a:r>
          </a:p>
        </p:txBody>
      </p:sp>
      <p:sp>
        <p:nvSpPr>
          <p:cNvPr id="13315" name="Rectangle 3"/>
          <p:cNvSpPr>
            <a:spLocks noGrp="1" noChangeArrowheads="1"/>
          </p:cNvSpPr>
          <p:nvPr>
            <p:ph idx="1"/>
          </p:nvPr>
        </p:nvSpPr>
        <p:spPr/>
        <p:txBody>
          <a:bodyPr/>
          <a:lstStyle/>
          <a:p>
            <a:pPr eaLnBrk="1" hangingPunct="1"/>
            <a:r>
              <a:rPr lang="en-US" altLang="en-US" dirty="0"/>
              <a:t>You are not your user</a:t>
            </a:r>
          </a:p>
          <a:p>
            <a:pPr lvl="1" eaLnBrk="1" hangingPunct="1"/>
            <a:r>
              <a:rPr lang="en-US" altLang="en-US" dirty="0"/>
              <a:t>May miss details; too close to design</a:t>
            </a:r>
          </a:p>
          <a:p>
            <a:pPr lvl="1" eaLnBrk="1" hangingPunct="1"/>
            <a:r>
              <a:rPr lang="en-US" altLang="en-US" dirty="0"/>
              <a:t>Unforeseen requirements</a:t>
            </a:r>
          </a:p>
          <a:p>
            <a:pPr eaLnBrk="1" hangingPunct="1"/>
            <a:r>
              <a:rPr lang="en-US" altLang="en-US" dirty="0"/>
              <a:t>Validate understanding of tasks and context</a:t>
            </a:r>
          </a:p>
          <a:p>
            <a:pPr eaLnBrk="1" hangingPunct="1"/>
            <a:r>
              <a:rPr lang="en-US" altLang="en-US" dirty="0"/>
              <a:t>Improved UX = more satisfied users</a:t>
            </a:r>
          </a:p>
          <a:p>
            <a:pPr lvl="1" eaLnBrk="1" hangingPunct="1"/>
            <a:r>
              <a:rPr lang="en-US" altLang="en-US" dirty="0"/>
              <a:t>Less training needed</a:t>
            </a:r>
          </a:p>
          <a:p>
            <a:pPr lvl="1" eaLnBrk="1" hangingPunct="1"/>
            <a:r>
              <a:rPr lang="en-US" altLang="en-US" dirty="0"/>
              <a:t>Fewer services calls</a:t>
            </a:r>
          </a:p>
          <a:p>
            <a:pPr eaLnBrk="1" hangingPunct="1"/>
            <a:endParaRPr lang="en-US" altLang="en-US" dirty="0"/>
          </a:p>
        </p:txBody>
      </p:sp>
    </p:spTree>
    <p:extLst>
      <p:ext uri="{BB962C8B-B14F-4D97-AF65-F5344CB8AC3E}">
        <p14:creationId xmlns:p14="http://schemas.microsoft.com/office/powerpoint/2010/main" val="2360913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eaLnBrk="1" fontAlgn="auto" hangingPunct="1">
              <a:spcAft>
                <a:spcPts val="0"/>
              </a:spcAft>
              <a:defRPr/>
            </a:pPr>
            <a:r>
              <a:rPr lang="en-US" dirty="0">
                <a:ea typeface="+mj-ea"/>
              </a:rPr>
              <a:t>Recruiting Considerations</a:t>
            </a:r>
          </a:p>
        </p:txBody>
      </p:sp>
      <p:sp>
        <p:nvSpPr>
          <p:cNvPr id="102403" name="Content Placeholder 3"/>
          <p:cNvSpPr>
            <a:spLocks noGrp="1"/>
          </p:cNvSpPr>
          <p:nvPr>
            <p:ph idx="1"/>
          </p:nvPr>
        </p:nvSpPr>
        <p:spPr/>
        <p:txBody>
          <a:bodyPr>
            <a:normAutofit lnSpcReduction="10000"/>
          </a:bodyPr>
          <a:lstStyle/>
          <a:p>
            <a:pPr eaLnBrk="1" hangingPunct="1"/>
            <a:r>
              <a:rPr lang="en-US" altLang="en-US"/>
              <a:t>Accessibility of test location</a:t>
            </a:r>
          </a:p>
          <a:p>
            <a:pPr lvl="1" eaLnBrk="1" hangingPunct="1"/>
            <a:r>
              <a:rPr lang="en-US" altLang="en-US"/>
              <a:t>Include people with disabilities</a:t>
            </a:r>
          </a:p>
          <a:p>
            <a:pPr lvl="1" eaLnBrk="1" hangingPunct="1"/>
            <a:r>
              <a:rPr lang="en-US" altLang="en-US"/>
              <a:t>“We are all only temporarily able-bodied. Accessibility is good for us all.” </a:t>
            </a:r>
          </a:p>
          <a:p>
            <a:pPr eaLnBrk="1" hangingPunct="1"/>
            <a:r>
              <a:rPr lang="en-US" altLang="en-US"/>
              <a:t>Language interpreters</a:t>
            </a:r>
          </a:p>
          <a:p>
            <a:pPr eaLnBrk="1" hangingPunct="1"/>
            <a:r>
              <a:rPr lang="en-US" altLang="en-US"/>
              <a:t>Remote and on-site studies</a:t>
            </a:r>
          </a:p>
          <a:p>
            <a:pPr lvl="1" eaLnBrk="1" hangingPunct="1"/>
            <a:r>
              <a:rPr lang="en-US" altLang="en-US"/>
              <a:t>Technology availability </a:t>
            </a:r>
          </a:p>
          <a:p>
            <a:pPr lvl="1" eaLnBrk="1" hangingPunct="1"/>
            <a:r>
              <a:rPr lang="en-US" altLang="en-US"/>
              <a:t>Administrative rights </a:t>
            </a:r>
          </a:p>
          <a:p>
            <a:pPr lvl="1" eaLnBrk="1" hangingPunct="1"/>
            <a:r>
              <a:rPr lang="en-US" altLang="en-US"/>
              <a:t>Internet connectivity</a:t>
            </a:r>
          </a:p>
          <a:p>
            <a:pPr eaLnBrk="1" hangingPunct="1"/>
            <a:endParaRPr lang="en-US" altLang="en-US"/>
          </a:p>
        </p:txBody>
      </p:sp>
      <p:sp>
        <p:nvSpPr>
          <p:cNvPr id="102405" name="Rectangle 16"/>
          <p:cNvSpPr>
            <a:spLocks noChangeArrowheads="1"/>
          </p:cNvSpPr>
          <p:nvPr/>
        </p:nvSpPr>
        <p:spPr bwMode="auto">
          <a:xfrm>
            <a:off x="4495800" y="6581775"/>
            <a:ext cx="385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200">
                <a:solidFill>
                  <a:schemeClr val="tx1"/>
                </a:solidFill>
              </a:rPr>
              <a:t>Quote by @mollydotcom at #stirtrek 2011 via @carologic</a:t>
            </a:r>
          </a:p>
        </p:txBody>
      </p:sp>
    </p:spTree>
    <p:extLst>
      <p:ext uri="{BB962C8B-B14F-4D97-AF65-F5344CB8AC3E}">
        <p14:creationId xmlns:p14="http://schemas.microsoft.com/office/powerpoint/2010/main" val="4264308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a:ea typeface="+mj-ea"/>
              </a:rPr>
              <a:t>Data Collection Forms</a:t>
            </a:r>
          </a:p>
        </p:txBody>
      </p:sp>
      <p:sp>
        <p:nvSpPr>
          <p:cNvPr id="103427" name="Rectangle 3"/>
          <p:cNvSpPr>
            <a:spLocks noGrp="1" noChangeArrowheads="1"/>
          </p:cNvSpPr>
          <p:nvPr>
            <p:ph idx="1"/>
          </p:nvPr>
        </p:nvSpPr>
        <p:spPr/>
        <p:txBody>
          <a:bodyPr/>
          <a:lstStyle/>
          <a:p>
            <a:pPr eaLnBrk="1" hangingPunct="1"/>
            <a:r>
              <a:rPr lang="en-US" altLang="en-US"/>
              <a:t>Customize for each study</a:t>
            </a:r>
          </a:p>
          <a:p>
            <a:pPr eaLnBrk="1" hangingPunct="1"/>
            <a:r>
              <a:rPr lang="en-US" altLang="en-US"/>
              <a:t>Space for writing notes – each scenario spelled out.</a:t>
            </a:r>
          </a:p>
          <a:p>
            <a:pPr eaLnBrk="1" hangingPunct="1"/>
            <a:r>
              <a:rPr lang="en-US" altLang="en-US"/>
              <a:t>Include space for tickmarks regarding easily measurable activities.</a:t>
            </a:r>
          </a:p>
          <a:p>
            <a:pPr lvl="1" eaLnBrk="1" hangingPunct="1"/>
            <a:r>
              <a:rPr lang="en-US" altLang="en-US"/>
              <a:t>E.g. Participant accesses video clip</a:t>
            </a:r>
          </a:p>
          <a:p>
            <a:pPr lvl="1" eaLnBrk="1" hangingPunct="1"/>
            <a:r>
              <a:rPr lang="en-US" altLang="en-US"/>
              <a:t>E.g. Participant selects advertisement</a:t>
            </a:r>
          </a:p>
        </p:txBody>
      </p:sp>
    </p:spTree>
    <p:extLst>
      <p:ext uri="{BB962C8B-B14F-4D97-AF65-F5344CB8AC3E}">
        <p14:creationId xmlns:p14="http://schemas.microsoft.com/office/powerpoint/2010/main" val="1983634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pPr eaLnBrk="1" fontAlgn="auto" hangingPunct="1">
              <a:spcAft>
                <a:spcPts val="0"/>
              </a:spcAft>
              <a:defRPr/>
            </a:pPr>
            <a:r>
              <a:rPr lang="en-US">
                <a:ea typeface="+mj-ea"/>
              </a:rPr>
              <a:t>Tool Considerations</a:t>
            </a:r>
          </a:p>
        </p:txBody>
      </p:sp>
      <p:sp>
        <p:nvSpPr>
          <p:cNvPr id="104451" name="Content Placeholder 13"/>
          <p:cNvSpPr>
            <a:spLocks noGrp="1"/>
          </p:cNvSpPr>
          <p:nvPr>
            <p:ph idx="1"/>
          </p:nvPr>
        </p:nvSpPr>
        <p:spPr/>
        <p:txBody>
          <a:bodyPr>
            <a:normAutofit fontScale="92500" lnSpcReduction="20000"/>
          </a:bodyPr>
          <a:lstStyle/>
          <a:p>
            <a:pPr eaLnBrk="1" hangingPunct="1"/>
            <a:r>
              <a:rPr lang="en-US" altLang="en-US"/>
              <a:t>In person or remote? </a:t>
            </a:r>
          </a:p>
          <a:p>
            <a:pPr eaLnBrk="1" hangingPunct="1"/>
            <a:r>
              <a:rPr lang="en-US" altLang="en-US"/>
              <a:t>Lab or on-site?</a:t>
            </a:r>
          </a:p>
          <a:p>
            <a:pPr eaLnBrk="1" hangingPunct="1"/>
            <a:r>
              <a:rPr lang="en-US" altLang="en-US"/>
              <a:t>Prototype limitations (can it be online?, is it a document or a clickable site?)</a:t>
            </a:r>
          </a:p>
          <a:p>
            <a:pPr eaLnBrk="1" hangingPunct="1"/>
            <a:r>
              <a:rPr lang="en-US" altLang="en-US"/>
              <a:t>Number of observers, number of participants?</a:t>
            </a:r>
          </a:p>
          <a:p>
            <a:pPr eaLnBrk="1" hangingPunct="1"/>
            <a:r>
              <a:rPr lang="en-US" altLang="en-US"/>
              <a:t>Number of facilitators?</a:t>
            </a:r>
          </a:p>
          <a:p>
            <a:pPr eaLnBrk="1" hangingPunct="1"/>
            <a:r>
              <a:rPr lang="en-US" altLang="en-US"/>
              <a:t>Logging and video editing needs (time on task, highlight video creation)?</a:t>
            </a:r>
          </a:p>
          <a:p>
            <a:pPr eaLnBrk="1" hangingPunct="1"/>
            <a:r>
              <a:rPr lang="en-US" altLang="en-US"/>
              <a:t>Surveys before or after?</a:t>
            </a:r>
          </a:p>
          <a:p>
            <a:pPr eaLnBrk="1" hangingPunct="1"/>
            <a:r>
              <a:rPr lang="en-US" altLang="en-US"/>
              <a:t>Eye tracking?</a:t>
            </a:r>
          </a:p>
        </p:txBody>
      </p:sp>
    </p:spTree>
    <p:extLst>
      <p:ext uri="{BB962C8B-B14F-4D97-AF65-F5344CB8AC3E}">
        <p14:creationId xmlns:p14="http://schemas.microsoft.com/office/powerpoint/2010/main" val="2266391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Study Measurements</a:t>
            </a:r>
          </a:p>
        </p:txBody>
      </p:sp>
      <p:sp>
        <p:nvSpPr>
          <p:cNvPr id="27651" name="Rectangle 4"/>
          <p:cNvSpPr>
            <a:spLocks noGrp="1" noChangeArrowheads="1"/>
          </p:cNvSpPr>
          <p:nvPr>
            <p:ph idx="1"/>
          </p:nvPr>
        </p:nvSpPr>
        <p:spPr/>
        <p:txBody>
          <a:bodyPr>
            <a:normAutofit fontScale="92500" lnSpcReduction="10000"/>
          </a:bodyPr>
          <a:lstStyle/>
          <a:p>
            <a:r>
              <a:rPr lang="en-US" dirty="0"/>
              <a:t>Success</a:t>
            </a:r>
          </a:p>
          <a:p>
            <a:r>
              <a:rPr lang="en-US" dirty="0"/>
              <a:t>% of tasks completed/not completed</a:t>
            </a:r>
          </a:p>
          <a:p>
            <a:r>
              <a:rPr lang="en-US" dirty="0"/>
              <a:t>Number of steps to accomplish task</a:t>
            </a:r>
          </a:p>
          <a:p>
            <a:r>
              <a:rPr lang="en-US" dirty="0"/>
              <a:t>Learning time</a:t>
            </a:r>
          </a:p>
          <a:p>
            <a:r>
              <a:rPr lang="en-US" dirty="0"/>
              <a:t>Number of errors</a:t>
            </a:r>
          </a:p>
          <a:p>
            <a:r>
              <a:rPr lang="en-US" dirty="0"/>
              <a:t>Number of times needed help</a:t>
            </a:r>
          </a:p>
          <a:p>
            <a:r>
              <a:rPr lang="en-US" dirty="0"/>
              <a:t>Satisfaction</a:t>
            </a:r>
          </a:p>
          <a:p>
            <a:r>
              <a:rPr lang="en-US" dirty="0"/>
              <a:t>Time on task</a:t>
            </a:r>
          </a:p>
        </p:txBody>
      </p:sp>
      <p:sp>
        <p:nvSpPr>
          <p:cNvPr id="24583" name="Rectangle 8"/>
          <p:cNvSpPr>
            <a:spLocks noChangeArrowheads="1"/>
          </p:cNvSpPr>
          <p:nvPr/>
        </p:nvSpPr>
        <p:spPr bwMode="auto">
          <a:xfrm>
            <a:off x="0" y="6308418"/>
            <a:ext cx="701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200">
                <a:solidFill>
                  <a:schemeClr val="tx1"/>
                </a:solidFill>
              </a:rPr>
              <a:t>Photo By </a:t>
            </a:r>
            <a:r>
              <a:rPr lang="en-US" altLang="en-US" sz="1200">
                <a:solidFill>
                  <a:schemeClr val="tx1"/>
                </a:solidFill>
                <a:hlinkClick r:id="rId3"/>
              </a:rPr>
              <a:t>Kenyaboy7</a:t>
            </a:r>
            <a:r>
              <a:rPr lang="en-US" altLang="en-US" sz="1200">
                <a:solidFill>
                  <a:schemeClr val="tx1"/>
                </a:solidFill>
                <a:hlinkClick r:id="rId4"/>
              </a:rPr>
              <a:t>Andrew Chipley </a:t>
            </a:r>
            <a:endParaRPr lang="en-US" altLang="en-US" sz="1200">
              <a:solidFill>
                <a:schemeClr val="tx1"/>
              </a:solidFill>
            </a:endParaRPr>
          </a:p>
          <a:p>
            <a:pPr eaLnBrk="1" hangingPunct="1">
              <a:lnSpc>
                <a:spcPct val="100000"/>
              </a:lnSpc>
              <a:spcBef>
                <a:spcPct val="0"/>
              </a:spcBef>
              <a:buClrTx/>
              <a:buFontTx/>
              <a:buNone/>
            </a:pPr>
            <a:r>
              <a:rPr lang="en-US" altLang="en-US" sz="1200">
                <a:solidFill>
                  <a:schemeClr val="tx1"/>
                </a:solidFill>
                <a:hlinkClick r:id="rId5"/>
              </a:rPr>
              <a:t>http://www.flickr.com/photos/kenyaboy7/3749535540/</a:t>
            </a:r>
            <a:endParaRPr lang="en-US" altLang="en-US" sz="1200">
              <a:solidFill>
                <a:schemeClr val="tx1"/>
              </a:solidFill>
            </a:endParaRPr>
          </a:p>
        </p:txBody>
      </p:sp>
    </p:spTree>
    <p:extLst>
      <p:ext uri="{BB962C8B-B14F-4D97-AF65-F5344CB8AC3E}">
        <p14:creationId xmlns:p14="http://schemas.microsoft.com/office/powerpoint/2010/main" val="1346959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38" y="187325"/>
            <a:ext cx="5692775" cy="1589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dirty="0">
                <a:solidFill>
                  <a:schemeClr val="bg2">
                    <a:lumMod val="10000"/>
                    <a:lumOff val="90000"/>
                  </a:schemeClr>
                </a:solidFill>
                <a:latin typeface="Calibri" panose="020F0502020204030204" pitchFamily="34" charset="0"/>
              </a:rPr>
              <a:t>Activity ______________________________________</a:t>
            </a:r>
          </a:p>
          <a:p>
            <a:pPr eaLnBrk="1" fontAlgn="auto" hangingPunct="1">
              <a:spcBef>
                <a:spcPts val="0"/>
              </a:spcBef>
              <a:spcAft>
                <a:spcPts val="0"/>
              </a:spcAft>
              <a:defRPr/>
            </a:pPr>
            <a:r>
              <a:rPr lang="en-US" sz="1200" dirty="0">
                <a:solidFill>
                  <a:schemeClr val="bg2">
                    <a:lumMod val="10000"/>
                    <a:lumOff val="90000"/>
                  </a:schemeClr>
                </a:solidFill>
                <a:latin typeface="Calibri" panose="020F0502020204030204" pitchFamily="34" charset="0"/>
              </a:rPr>
              <a:t>Who are you observing? (e.g. SME in soft-goods manufacturing, application admin)</a:t>
            </a:r>
          </a:p>
          <a:p>
            <a:pPr eaLnBrk="1" fontAlgn="auto" hangingPunct="1">
              <a:spcBef>
                <a:spcPts val="0"/>
              </a:spcBef>
              <a:spcAft>
                <a:spcPts val="0"/>
              </a:spcAft>
              <a:defRPr/>
            </a:pPr>
            <a:endParaRPr lang="en-US" sz="1200" dirty="0">
              <a:solidFill>
                <a:schemeClr val="bg2">
                  <a:lumMod val="10000"/>
                  <a:lumOff val="90000"/>
                </a:schemeClr>
              </a:solidFill>
              <a:latin typeface="Calibri" panose="020F0502020204030204" pitchFamily="34" charset="0"/>
            </a:endParaRPr>
          </a:p>
          <a:p>
            <a:pPr eaLnBrk="1" fontAlgn="auto" hangingPunct="1">
              <a:spcBef>
                <a:spcPts val="0"/>
              </a:spcBef>
              <a:spcAft>
                <a:spcPts val="0"/>
              </a:spcAft>
              <a:defRPr/>
            </a:pPr>
            <a:r>
              <a:rPr lang="en-US" dirty="0">
                <a:solidFill>
                  <a:schemeClr val="bg2">
                    <a:lumMod val="10000"/>
                    <a:lumOff val="90000"/>
                  </a:schemeClr>
                </a:solidFill>
                <a:latin typeface="Calibri" panose="020F0502020204030204" pitchFamily="34" charset="0"/>
              </a:rPr>
              <a:t>What is the situation?  ___________________________</a:t>
            </a:r>
            <a:br>
              <a:rPr lang="en-US" dirty="0">
                <a:solidFill>
                  <a:schemeClr val="bg2">
                    <a:lumMod val="10000"/>
                    <a:lumOff val="90000"/>
                  </a:schemeClr>
                </a:solidFill>
                <a:latin typeface="Calibri" panose="020F0502020204030204" pitchFamily="34" charset="0"/>
              </a:rPr>
            </a:br>
            <a:r>
              <a:rPr lang="en-US" sz="1200" dirty="0">
                <a:solidFill>
                  <a:schemeClr val="bg2">
                    <a:lumMod val="10000"/>
                    <a:lumOff val="90000"/>
                  </a:schemeClr>
                </a:solidFill>
                <a:latin typeface="Calibri" panose="020F0502020204030204" pitchFamily="34" charset="0"/>
              </a:rPr>
              <a:t>(e.g. phone interview, their work at their desk in person, remote usability study, etc.)</a:t>
            </a:r>
          </a:p>
        </p:txBody>
      </p:sp>
      <p:sp>
        <p:nvSpPr>
          <p:cNvPr id="110595" name="Rectangle 2"/>
          <p:cNvSpPr>
            <a:spLocks noChangeArrowheads="1"/>
          </p:cNvSpPr>
          <p:nvPr/>
        </p:nvSpPr>
        <p:spPr bwMode="auto">
          <a:xfrm>
            <a:off x="9707563" y="119063"/>
            <a:ext cx="2362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400">
                <a:solidFill>
                  <a:schemeClr val="bg2">
                    <a:lumMod val="10000"/>
                    <a:lumOff val="90000"/>
                  </a:schemeClr>
                </a:solidFill>
                <a:latin typeface="Calibri" panose="020F0502020204030204" pitchFamily="34" charset="0"/>
              </a:rPr>
              <a:t>Date:  __________________</a:t>
            </a:r>
          </a:p>
          <a:p>
            <a:pPr eaLnBrk="1" hangingPunct="1">
              <a:lnSpc>
                <a:spcPct val="100000"/>
              </a:lnSpc>
              <a:spcBef>
                <a:spcPct val="0"/>
              </a:spcBef>
              <a:buClrTx/>
              <a:buFontTx/>
              <a:buNone/>
            </a:pPr>
            <a:r>
              <a:rPr lang="en-US" altLang="en-US" sz="1400">
                <a:solidFill>
                  <a:schemeClr val="bg2">
                    <a:lumMod val="10000"/>
                    <a:lumOff val="90000"/>
                  </a:schemeClr>
                </a:solidFill>
                <a:latin typeface="Calibri" panose="020F0502020204030204" pitchFamily="34" charset="0"/>
              </a:rPr>
              <a:t>Time:  __________________</a:t>
            </a:r>
          </a:p>
          <a:p>
            <a:pPr eaLnBrk="1" hangingPunct="1">
              <a:lnSpc>
                <a:spcPct val="100000"/>
              </a:lnSpc>
              <a:spcBef>
                <a:spcPct val="0"/>
              </a:spcBef>
              <a:buClrTx/>
              <a:buFontTx/>
              <a:buNone/>
            </a:pPr>
            <a:r>
              <a:rPr lang="en-US" altLang="en-US" sz="1400">
                <a:solidFill>
                  <a:schemeClr val="bg2">
                    <a:lumMod val="10000"/>
                    <a:lumOff val="90000"/>
                  </a:schemeClr>
                </a:solidFill>
                <a:latin typeface="Calibri" panose="020F0502020204030204" pitchFamily="34" charset="0"/>
              </a:rPr>
              <a:t>Location: ________________</a:t>
            </a:r>
          </a:p>
          <a:p>
            <a:pPr eaLnBrk="1" hangingPunct="1">
              <a:lnSpc>
                <a:spcPct val="100000"/>
              </a:lnSpc>
              <a:spcBef>
                <a:spcPct val="0"/>
              </a:spcBef>
              <a:buClrTx/>
              <a:buFontTx/>
              <a:buNone/>
            </a:pPr>
            <a:r>
              <a:rPr lang="en-US" altLang="en-US" sz="1400">
                <a:solidFill>
                  <a:schemeClr val="bg2">
                    <a:lumMod val="10000"/>
                    <a:lumOff val="90000"/>
                  </a:schemeClr>
                </a:solidFill>
                <a:latin typeface="Calibri" panose="020F0502020204030204" pitchFamily="34" charset="0"/>
              </a:rPr>
              <a:t>Note-Taker: ______________</a:t>
            </a:r>
          </a:p>
        </p:txBody>
      </p:sp>
      <p:graphicFrame>
        <p:nvGraphicFramePr>
          <p:cNvPr id="5" name="Table 4"/>
          <p:cNvGraphicFramePr>
            <a:graphicFrameLocks noGrp="1"/>
          </p:cNvGraphicFramePr>
          <p:nvPr>
            <p:extLst>
              <p:ext uri="{D42A27DB-BD31-4B8C-83A1-F6EECF244321}">
                <p14:modId xmlns:p14="http://schemas.microsoft.com/office/powerpoint/2010/main" val="3205977967"/>
              </p:ext>
            </p:extLst>
          </p:nvPr>
        </p:nvGraphicFramePr>
        <p:xfrm>
          <a:off x="206375" y="1446213"/>
          <a:ext cx="11768140" cy="2254256"/>
        </p:xfrm>
        <a:graphic>
          <a:graphicData uri="http://schemas.openxmlformats.org/drawingml/2006/table">
            <a:tbl>
              <a:tblPr firstRow="1" bandRow="1">
                <a:tableStyleId>{5940675A-B579-460E-94D1-54222C63F5DA}</a:tableStyleId>
              </a:tblPr>
              <a:tblGrid>
                <a:gridCol w="2353628">
                  <a:extLst>
                    <a:ext uri="{9D8B030D-6E8A-4147-A177-3AD203B41FA5}">
                      <a16:colId xmlns:a16="http://schemas.microsoft.com/office/drawing/2014/main" val="20000"/>
                    </a:ext>
                  </a:extLst>
                </a:gridCol>
                <a:gridCol w="2353628">
                  <a:extLst>
                    <a:ext uri="{9D8B030D-6E8A-4147-A177-3AD203B41FA5}">
                      <a16:colId xmlns:a16="http://schemas.microsoft.com/office/drawing/2014/main" val="20001"/>
                    </a:ext>
                  </a:extLst>
                </a:gridCol>
                <a:gridCol w="2353628">
                  <a:extLst>
                    <a:ext uri="{9D8B030D-6E8A-4147-A177-3AD203B41FA5}">
                      <a16:colId xmlns:a16="http://schemas.microsoft.com/office/drawing/2014/main" val="20002"/>
                    </a:ext>
                  </a:extLst>
                </a:gridCol>
                <a:gridCol w="2353628">
                  <a:extLst>
                    <a:ext uri="{9D8B030D-6E8A-4147-A177-3AD203B41FA5}">
                      <a16:colId xmlns:a16="http://schemas.microsoft.com/office/drawing/2014/main" val="20003"/>
                    </a:ext>
                  </a:extLst>
                </a:gridCol>
                <a:gridCol w="2353628">
                  <a:extLst>
                    <a:ext uri="{9D8B030D-6E8A-4147-A177-3AD203B41FA5}">
                      <a16:colId xmlns:a16="http://schemas.microsoft.com/office/drawing/2014/main" val="20004"/>
                    </a:ext>
                  </a:extLst>
                </a:gridCol>
              </a:tblGrid>
              <a:tr h="700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10000"/>
                              <a:lumOff val="90000"/>
                            </a:schemeClr>
                          </a:solidFill>
                        </a:rPr>
                        <a:t>People (P)</a:t>
                      </a:r>
                      <a:br>
                        <a:rPr lang="en-US" sz="1600" dirty="0">
                          <a:solidFill>
                            <a:schemeClr val="bg2">
                              <a:lumMod val="10000"/>
                              <a:lumOff val="90000"/>
                            </a:schemeClr>
                          </a:solidFill>
                        </a:rPr>
                      </a:br>
                      <a:r>
                        <a:rPr lang="en-US" sz="1200" dirty="0">
                          <a:solidFill>
                            <a:schemeClr val="bg2">
                              <a:lumMod val="10000"/>
                              <a:lumOff val="90000"/>
                            </a:schemeClr>
                          </a:solidFill>
                        </a:rPr>
                        <a:t>Who are you observing?</a:t>
                      </a:r>
                      <a:r>
                        <a:rPr lang="en-US" sz="1200" baseline="0" dirty="0">
                          <a:solidFill>
                            <a:schemeClr val="bg2">
                              <a:lumMod val="10000"/>
                              <a:lumOff val="90000"/>
                            </a:schemeClr>
                          </a:solidFill>
                        </a:rPr>
                        <a:t> Who else is i</a:t>
                      </a:r>
                      <a:r>
                        <a:rPr lang="en-US" sz="1200" dirty="0">
                          <a:solidFill>
                            <a:schemeClr val="bg2">
                              <a:lumMod val="10000"/>
                              <a:lumOff val="90000"/>
                            </a:schemeClr>
                          </a:solidFill>
                        </a:rPr>
                        <a:t>nvolved in the experience?</a:t>
                      </a:r>
                      <a:endParaRPr lang="en-US" sz="1600" b="0" dirty="0">
                        <a:solidFill>
                          <a:schemeClr val="bg2">
                            <a:lumMod val="10000"/>
                            <a:lumOff val="90000"/>
                          </a:schemeClr>
                        </a:solidFill>
                      </a:endParaRPr>
                    </a:p>
                  </a:txBody>
                  <a:tcPr marL="91445" marR="91445" marT="45684" marB="456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10000"/>
                              <a:lumOff val="90000"/>
                            </a:schemeClr>
                          </a:solidFill>
                        </a:rPr>
                        <a:t>Objects (O)</a:t>
                      </a:r>
                      <a:r>
                        <a:rPr lang="en-US" sz="1200" dirty="0">
                          <a:solidFill>
                            <a:schemeClr val="bg2">
                              <a:lumMod val="10000"/>
                              <a:lumOff val="90000"/>
                            </a:schemeClr>
                          </a:solidFill>
                        </a:rPr>
                        <a:t> </a:t>
                      </a:r>
                      <a:br>
                        <a:rPr lang="en-US" sz="1200" dirty="0">
                          <a:solidFill>
                            <a:schemeClr val="bg2">
                              <a:lumMod val="10000"/>
                              <a:lumOff val="90000"/>
                            </a:schemeClr>
                          </a:solidFill>
                        </a:rPr>
                      </a:br>
                      <a:r>
                        <a:rPr lang="en-US" sz="1200" dirty="0">
                          <a:solidFill>
                            <a:schemeClr val="bg2">
                              <a:lumMod val="10000"/>
                              <a:lumOff val="90000"/>
                            </a:schemeClr>
                          </a:solidFill>
                        </a:rPr>
                        <a:t>What objects</a:t>
                      </a:r>
                      <a:r>
                        <a:rPr lang="en-US" sz="1200" baseline="0" dirty="0">
                          <a:solidFill>
                            <a:schemeClr val="bg2">
                              <a:lumMod val="10000"/>
                              <a:lumOff val="90000"/>
                            </a:schemeClr>
                          </a:solidFill>
                        </a:rPr>
                        <a:t> do</a:t>
                      </a:r>
                      <a:r>
                        <a:rPr lang="en-US" sz="1200" dirty="0">
                          <a:solidFill>
                            <a:schemeClr val="bg2">
                              <a:lumMod val="10000"/>
                              <a:lumOff val="90000"/>
                            </a:schemeClr>
                          </a:solidFill>
                        </a:rPr>
                        <a:t> they</a:t>
                      </a:r>
                      <a:r>
                        <a:rPr lang="en-US" sz="1200" baseline="0" dirty="0">
                          <a:solidFill>
                            <a:schemeClr val="bg2">
                              <a:lumMod val="10000"/>
                              <a:lumOff val="90000"/>
                            </a:schemeClr>
                          </a:solidFill>
                        </a:rPr>
                        <a:t> </a:t>
                      </a:r>
                      <a:r>
                        <a:rPr lang="en-US" sz="1200" dirty="0">
                          <a:solidFill>
                            <a:schemeClr val="bg2">
                              <a:lumMod val="10000"/>
                              <a:lumOff val="90000"/>
                            </a:schemeClr>
                          </a:solidFill>
                        </a:rPr>
                        <a:t>interact with? What apps? Phone, etc.?</a:t>
                      </a:r>
                      <a:endParaRPr lang="en-US" sz="1600" b="0" dirty="0">
                        <a:solidFill>
                          <a:schemeClr val="bg2">
                            <a:lumMod val="10000"/>
                            <a:lumOff val="90000"/>
                          </a:schemeClr>
                        </a:solidFill>
                      </a:endParaRPr>
                    </a:p>
                  </a:txBody>
                  <a:tcPr marL="91445" marR="91445" marT="45684" marB="456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10000"/>
                              <a:lumOff val="90000"/>
                            </a:schemeClr>
                          </a:solidFill>
                        </a:rPr>
                        <a:t>Environment (E) </a:t>
                      </a:r>
                      <a:br>
                        <a:rPr lang="en-US" sz="1600" dirty="0">
                          <a:solidFill>
                            <a:schemeClr val="bg2">
                              <a:lumMod val="10000"/>
                              <a:lumOff val="90000"/>
                            </a:schemeClr>
                          </a:solidFill>
                        </a:rPr>
                      </a:br>
                      <a:r>
                        <a:rPr lang="en-US" sz="1200" dirty="0">
                          <a:solidFill>
                            <a:schemeClr val="bg2">
                              <a:lumMod val="10000"/>
                              <a:lumOff val="90000"/>
                            </a:schemeClr>
                          </a:solidFill>
                        </a:rPr>
                        <a:t>Characteristics of the setting,</a:t>
                      </a:r>
                      <a:r>
                        <a:rPr lang="en-US" sz="1200" baseline="0" dirty="0">
                          <a:solidFill>
                            <a:schemeClr val="bg2">
                              <a:lumMod val="10000"/>
                              <a:lumOff val="90000"/>
                            </a:schemeClr>
                          </a:solidFill>
                        </a:rPr>
                        <a:t> number/types of interruptions</a:t>
                      </a:r>
                      <a:endParaRPr lang="en-US" sz="1600" b="0" dirty="0">
                        <a:solidFill>
                          <a:schemeClr val="bg2">
                            <a:lumMod val="10000"/>
                            <a:lumOff val="90000"/>
                          </a:schemeClr>
                        </a:solidFill>
                      </a:endParaRPr>
                    </a:p>
                  </a:txBody>
                  <a:tcPr marL="91445" marR="91445" marT="45684" marB="456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10000"/>
                              <a:lumOff val="90000"/>
                            </a:schemeClr>
                          </a:solidFill>
                        </a:rPr>
                        <a:t>Messages (M)</a:t>
                      </a:r>
                      <a:br>
                        <a:rPr lang="en-US" sz="1600" dirty="0">
                          <a:solidFill>
                            <a:schemeClr val="bg2">
                              <a:lumMod val="10000"/>
                              <a:lumOff val="90000"/>
                            </a:schemeClr>
                          </a:solidFill>
                        </a:rPr>
                      </a:br>
                      <a:r>
                        <a:rPr lang="en-US" sz="1200" dirty="0">
                          <a:solidFill>
                            <a:schemeClr val="bg2">
                              <a:lumMod val="10000"/>
                              <a:lumOff val="90000"/>
                            </a:schemeClr>
                          </a:solidFill>
                        </a:rPr>
                        <a:t>What is communicated? How is it transmitted?</a:t>
                      </a:r>
                      <a:endParaRPr lang="en-US" sz="1200" b="0" dirty="0">
                        <a:solidFill>
                          <a:schemeClr val="bg2">
                            <a:lumMod val="10000"/>
                            <a:lumOff val="90000"/>
                          </a:schemeClr>
                        </a:solidFill>
                      </a:endParaRPr>
                    </a:p>
                  </a:txBody>
                  <a:tcPr marL="91445" marR="91445" marT="45684" marB="456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10000"/>
                              <a:lumOff val="90000"/>
                            </a:schemeClr>
                          </a:solidFill>
                        </a:rPr>
                        <a:t>Services (S)</a:t>
                      </a:r>
                      <a:br>
                        <a:rPr lang="en-US" sz="1600" dirty="0">
                          <a:solidFill>
                            <a:schemeClr val="bg2">
                              <a:lumMod val="10000"/>
                              <a:lumOff val="90000"/>
                            </a:schemeClr>
                          </a:solidFill>
                        </a:rPr>
                      </a:br>
                      <a:r>
                        <a:rPr lang="en-US" sz="1200" dirty="0">
                          <a:solidFill>
                            <a:schemeClr val="bg2">
                              <a:lumMod val="10000"/>
                              <a:lumOff val="90000"/>
                            </a:schemeClr>
                          </a:solidFill>
                        </a:rPr>
                        <a:t>What services are</a:t>
                      </a:r>
                      <a:r>
                        <a:rPr lang="en-US" sz="1200" baseline="0" dirty="0">
                          <a:solidFill>
                            <a:schemeClr val="bg2">
                              <a:lumMod val="10000"/>
                              <a:lumOff val="90000"/>
                            </a:schemeClr>
                          </a:solidFill>
                        </a:rPr>
                        <a:t> available to them?</a:t>
                      </a:r>
                      <a:endParaRPr lang="en-US" sz="1600" b="0" dirty="0">
                        <a:solidFill>
                          <a:schemeClr val="bg2">
                            <a:lumMod val="10000"/>
                            <a:lumOff val="90000"/>
                          </a:schemeClr>
                        </a:solidFill>
                      </a:endParaRPr>
                    </a:p>
                  </a:txBody>
                  <a:tcPr marL="91445" marR="91445" marT="45684" marB="45684"/>
                </a:tc>
                <a:extLst>
                  <a:ext uri="{0D108BD9-81ED-4DB2-BD59-A6C34878D82A}">
                    <a16:rowId xmlns:a16="http://schemas.microsoft.com/office/drawing/2014/main" val="10000"/>
                  </a:ext>
                </a:extLst>
              </a:tr>
              <a:tr h="1553288">
                <a:tc>
                  <a:txBody>
                    <a:bodyPr/>
                    <a:lstStyle/>
                    <a:p>
                      <a:endParaRPr lang="en-US" sz="1800" dirty="0">
                        <a:solidFill>
                          <a:schemeClr val="bg2">
                            <a:lumMod val="10000"/>
                            <a:lumOff val="90000"/>
                          </a:schemeClr>
                        </a:solidFill>
                      </a:endParaRPr>
                    </a:p>
                  </a:txBody>
                  <a:tcPr marL="91445" marR="91445" marT="45684" marB="45684"/>
                </a:tc>
                <a:tc>
                  <a:txBody>
                    <a:bodyPr/>
                    <a:lstStyle/>
                    <a:p>
                      <a:endParaRPr lang="en-US" sz="1800" dirty="0">
                        <a:solidFill>
                          <a:schemeClr val="bg2">
                            <a:lumMod val="10000"/>
                            <a:lumOff val="90000"/>
                          </a:schemeClr>
                        </a:solidFill>
                      </a:endParaRPr>
                    </a:p>
                  </a:txBody>
                  <a:tcPr marL="91445" marR="91445" marT="45684" marB="45684"/>
                </a:tc>
                <a:tc>
                  <a:txBody>
                    <a:bodyPr/>
                    <a:lstStyle/>
                    <a:p>
                      <a:endParaRPr lang="en-US" sz="1800" dirty="0">
                        <a:solidFill>
                          <a:schemeClr val="bg2">
                            <a:lumMod val="10000"/>
                            <a:lumOff val="90000"/>
                          </a:schemeClr>
                        </a:solidFill>
                      </a:endParaRPr>
                    </a:p>
                  </a:txBody>
                  <a:tcPr marL="91445" marR="91445" marT="45684" marB="45684"/>
                </a:tc>
                <a:tc>
                  <a:txBody>
                    <a:bodyPr/>
                    <a:lstStyle/>
                    <a:p>
                      <a:endParaRPr lang="en-US" sz="1800" dirty="0">
                        <a:solidFill>
                          <a:schemeClr val="bg2">
                            <a:lumMod val="10000"/>
                            <a:lumOff val="90000"/>
                          </a:schemeClr>
                        </a:solidFill>
                      </a:endParaRPr>
                    </a:p>
                  </a:txBody>
                  <a:tcPr marL="91445" marR="91445" marT="45684" marB="45684"/>
                </a:tc>
                <a:tc>
                  <a:txBody>
                    <a:bodyPr/>
                    <a:lstStyle/>
                    <a:p>
                      <a:endParaRPr lang="en-US" sz="1800" dirty="0">
                        <a:solidFill>
                          <a:schemeClr val="bg2">
                            <a:lumMod val="10000"/>
                            <a:lumOff val="90000"/>
                          </a:schemeClr>
                        </a:solidFill>
                      </a:endParaRPr>
                    </a:p>
                  </a:txBody>
                  <a:tcPr marL="91445" marR="91445" marT="45684" marB="45684"/>
                </a:tc>
                <a:extLst>
                  <a:ext uri="{0D108BD9-81ED-4DB2-BD59-A6C34878D82A}">
                    <a16:rowId xmlns:a16="http://schemas.microsoft.com/office/drawing/2014/main" val="10001"/>
                  </a:ext>
                </a:extLst>
              </a:tr>
            </a:tbl>
          </a:graphicData>
        </a:graphic>
      </p:graphicFrame>
      <p:sp>
        <p:nvSpPr>
          <p:cNvPr id="110616" name="TextBox 5"/>
          <p:cNvSpPr txBox="1">
            <a:spLocks noChangeArrowheads="1"/>
          </p:cNvSpPr>
          <p:nvPr/>
        </p:nvSpPr>
        <p:spPr bwMode="auto">
          <a:xfrm>
            <a:off x="161925" y="6532714"/>
            <a:ext cx="12030075" cy="277813"/>
          </a:xfrm>
          <a:prstGeom prst="rect">
            <a:avLst/>
          </a:prstGeom>
          <a:solidFill>
            <a:schemeClr val="bg1"/>
          </a:solidFill>
          <a:ln>
            <a:noFill/>
          </a:ln>
          <a:extLst/>
        </p:spPr>
        <p:txBody>
          <a:bodyPr wrap="square">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200" i="1" dirty="0">
                <a:solidFill>
                  <a:schemeClr val="bg2">
                    <a:lumMod val="10000"/>
                    <a:lumOff val="90000"/>
                  </a:schemeClr>
                </a:solidFill>
                <a:latin typeface="Calibri" panose="020F0502020204030204" pitchFamily="34" charset="0"/>
              </a:rPr>
              <a:t>Watch for these types of observations and put additional Questions/Ideas on the back.      Content in this document described by Vijay Kumar in his book: 101 Design Methods</a:t>
            </a:r>
          </a:p>
        </p:txBody>
      </p:sp>
      <p:graphicFrame>
        <p:nvGraphicFramePr>
          <p:cNvPr id="7" name="Table 6"/>
          <p:cNvGraphicFramePr>
            <a:graphicFrameLocks noGrp="1"/>
          </p:cNvGraphicFramePr>
          <p:nvPr>
            <p:extLst>
              <p:ext uri="{D42A27DB-BD31-4B8C-83A1-F6EECF244321}">
                <p14:modId xmlns:p14="http://schemas.microsoft.com/office/powerpoint/2010/main" val="466135087"/>
              </p:ext>
            </p:extLst>
          </p:nvPr>
        </p:nvGraphicFramePr>
        <p:xfrm>
          <a:off x="206375" y="3844925"/>
          <a:ext cx="8128000" cy="2682240"/>
        </p:xfrm>
        <a:graphic>
          <a:graphicData uri="http://schemas.openxmlformats.org/drawingml/2006/table">
            <a:tbl>
              <a:tblPr firstRow="1" bandRow="1">
                <a:tableStyleId>{5940675A-B579-460E-94D1-54222C63F5DA}</a:tableStyleId>
              </a:tblPr>
              <a:tblGrid>
                <a:gridCol w="3004723">
                  <a:extLst>
                    <a:ext uri="{9D8B030D-6E8A-4147-A177-3AD203B41FA5}">
                      <a16:colId xmlns:a16="http://schemas.microsoft.com/office/drawing/2014/main" val="20000"/>
                    </a:ext>
                  </a:extLst>
                </a:gridCol>
                <a:gridCol w="5123277">
                  <a:extLst>
                    <a:ext uri="{9D8B030D-6E8A-4147-A177-3AD203B41FA5}">
                      <a16:colId xmlns:a16="http://schemas.microsoft.com/office/drawing/2014/main" val="20001"/>
                    </a:ext>
                  </a:extLst>
                </a:gridCol>
              </a:tblGrid>
              <a:tr h="436499">
                <a:tc>
                  <a:txBody>
                    <a:bodyPr/>
                    <a:lstStyle/>
                    <a:p>
                      <a:r>
                        <a:rPr lang="en-US" sz="1600" dirty="0">
                          <a:solidFill>
                            <a:schemeClr val="bg2">
                              <a:lumMod val="10000"/>
                              <a:lumOff val="90000"/>
                            </a:schemeClr>
                          </a:solidFill>
                        </a:rPr>
                        <a:t>Physical </a:t>
                      </a:r>
                    </a:p>
                    <a:p>
                      <a:r>
                        <a:rPr lang="en-US" sz="1100" dirty="0">
                          <a:solidFill>
                            <a:schemeClr val="bg2">
                              <a:lumMod val="10000"/>
                              <a:lumOff val="90000"/>
                            </a:schemeClr>
                          </a:solidFill>
                        </a:rPr>
                        <a:t>What do they interact with?</a:t>
                      </a:r>
                    </a:p>
                  </a:txBody>
                  <a:tcPr/>
                </a:tc>
                <a:tc>
                  <a:txBody>
                    <a:bodyPr/>
                    <a:lstStyle/>
                    <a:p>
                      <a:endParaRPr lang="en-US">
                        <a:solidFill>
                          <a:schemeClr val="bg2">
                            <a:lumMod val="10000"/>
                            <a:lumOff val="90000"/>
                          </a:schemeClr>
                        </a:solidFill>
                      </a:endParaRPr>
                    </a:p>
                  </a:txBody>
                  <a:tcPr/>
                </a:tc>
                <a:extLst>
                  <a:ext uri="{0D108BD9-81ED-4DB2-BD59-A6C34878D82A}">
                    <a16:rowId xmlns:a16="http://schemas.microsoft.com/office/drawing/2014/main" val="10000"/>
                  </a:ext>
                </a:extLst>
              </a:tr>
              <a:tr h="370840">
                <a:tc>
                  <a:txBody>
                    <a:bodyPr/>
                    <a:lstStyle/>
                    <a:p>
                      <a:r>
                        <a:rPr lang="en-US" sz="1600" dirty="0">
                          <a:solidFill>
                            <a:schemeClr val="bg2">
                              <a:lumMod val="10000"/>
                              <a:lumOff val="90000"/>
                            </a:schemeClr>
                          </a:solidFill>
                        </a:rPr>
                        <a:t>Cognitive</a:t>
                      </a:r>
                      <a:br>
                        <a:rPr lang="en-US" sz="1600" dirty="0">
                          <a:solidFill>
                            <a:schemeClr val="bg2">
                              <a:lumMod val="10000"/>
                              <a:lumOff val="90000"/>
                            </a:schemeClr>
                          </a:solidFill>
                        </a:rPr>
                      </a:br>
                      <a:r>
                        <a:rPr lang="en-US" sz="1100" dirty="0">
                          <a:solidFill>
                            <a:schemeClr val="bg2">
                              <a:lumMod val="10000"/>
                              <a:lumOff val="90000"/>
                            </a:schemeClr>
                          </a:solidFill>
                        </a:rPr>
                        <a:t>How</a:t>
                      </a:r>
                      <a:r>
                        <a:rPr lang="en-US" sz="1100" baseline="0" dirty="0">
                          <a:solidFill>
                            <a:schemeClr val="bg2">
                              <a:lumMod val="10000"/>
                              <a:lumOff val="90000"/>
                            </a:schemeClr>
                          </a:solidFill>
                        </a:rPr>
                        <a:t> associate meanings? How learn?</a:t>
                      </a:r>
                      <a:endParaRPr lang="en-US" sz="1600" dirty="0">
                        <a:solidFill>
                          <a:schemeClr val="bg2">
                            <a:lumMod val="10000"/>
                            <a:lumOff val="90000"/>
                          </a:schemeClr>
                        </a:solidFill>
                      </a:endParaRPr>
                    </a:p>
                  </a:txBody>
                  <a:tcPr/>
                </a:tc>
                <a:tc>
                  <a:txBody>
                    <a:bodyPr/>
                    <a:lstStyle/>
                    <a:p>
                      <a:endParaRPr lang="en-US" dirty="0">
                        <a:solidFill>
                          <a:schemeClr val="bg2">
                            <a:lumMod val="10000"/>
                            <a:lumOff val="90000"/>
                          </a:schemeClr>
                        </a:solidFill>
                      </a:endParaRPr>
                    </a:p>
                  </a:txBody>
                  <a:tcPr/>
                </a:tc>
                <a:extLst>
                  <a:ext uri="{0D108BD9-81ED-4DB2-BD59-A6C34878D82A}">
                    <a16:rowId xmlns:a16="http://schemas.microsoft.com/office/drawing/2014/main" val="10001"/>
                  </a:ext>
                </a:extLst>
              </a:tr>
              <a:tr h="370840">
                <a:tc>
                  <a:txBody>
                    <a:bodyPr/>
                    <a:lstStyle/>
                    <a:p>
                      <a:r>
                        <a:rPr lang="en-US" sz="1600" dirty="0">
                          <a:solidFill>
                            <a:schemeClr val="bg2">
                              <a:lumMod val="10000"/>
                              <a:lumOff val="90000"/>
                            </a:schemeClr>
                          </a:solidFill>
                        </a:rPr>
                        <a:t>Social</a:t>
                      </a:r>
                      <a:br>
                        <a:rPr lang="en-US" sz="1600" dirty="0">
                          <a:solidFill>
                            <a:schemeClr val="bg2">
                              <a:lumMod val="10000"/>
                              <a:lumOff val="90000"/>
                            </a:schemeClr>
                          </a:solidFill>
                        </a:rPr>
                      </a:br>
                      <a:r>
                        <a:rPr lang="en-US" sz="1100" dirty="0">
                          <a:solidFill>
                            <a:schemeClr val="bg2">
                              <a:lumMod val="10000"/>
                              <a:lumOff val="90000"/>
                            </a:schemeClr>
                          </a:solidFill>
                        </a:rPr>
                        <a:t>Interactions, decision making, scheduling,</a:t>
                      </a:r>
                      <a:r>
                        <a:rPr lang="en-US" sz="1100" baseline="0" dirty="0">
                          <a:solidFill>
                            <a:schemeClr val="bg2">
                              <a:lumMod val="10000"/>
                              <a:lumOff val="90000"/>
                            </a:schemeClr>
                          </a:solidFill>
                        </a:rPr>
                        <a:t> work?</a:t>
                      </a:r>
                      <a:endParaRPr lang="en-US" sz="1600" dirty="0">
                        <a:solidFill>
                          <a:schemeClr val="bg2">
                            <a:lumMod val="10000"/>
                            <a:lumOff val="90000"/>
                          </a:schemeClr>
                        </a:solidFill>
                      </a:endParaRPr>
                    </a:p>
                  </a:txBody>
                  <a:tcPr/>
                </a:tc>
                <a:tc>
                  <a:txBody>
                    <a:bodyPr/>
                    <a:lstStyle/>
                    <a:p>
                      <a:endParaRPr lang="en-US" dirty="0">
                        <a:solidFill>
                          <a:schemeClr val="bg2">
                            <a:lumMod val="10000"/>
                            <a:lumOff val="90000"/>
                          </a:schemeClr>
                        </a:solidFill>
                      </a:endParaRPr>
                    </a:p>
                  </a:txBody>
                  <a:tcPr/>
                </a:tc>
                <a:extLst>
                  <a:ext uri="{0D108BD9-81ED-4DB2-BD59-A6C34878D82A}">
                    <a16:rowId xmlns:a16="http://schemas.microsoft.com/office/drawing/2014/main" val="10002"/>
                  </a:ext>
                </a:extLst>
              </a:tr>
              <a:tr h="370840">
                <a:tc>
                  <a:txBody>
                    <a:bodyPr/>
                    <a:lstStyle/>
                    <a:p>
                      <a:r>
                        <a:rPr lang="en-US" sz="1600" dirty="0">
                          <a:solidFill>
                            <a:schemeClr val="bg2">
                              <a:lumMod val="10000"/>
                              <a:lumOff val="90000"/>
                            </a:schemeClr>
                          </a:solidFill>
                        </a:rPr>
                        <a:t>Cultural</a:t>
                      </a:r>
                      <a:br>
                        <a:rPr lang="en-US" sz="1600" dirty="0">
                          <a:solidFill>
                            <a:schemeClr val="bg2">
                              <a:lumMod val="10000"/>
                              <a:lumOff val="90000"/>
                            </a:schemeClr>
                          </a:solidFill>
                        </a:rPr>
                      </a:br>
                      <a:r>
                        <a:rPr lang="en-US" sz="1100" dirty="0">
                          <a:solidFill>
                            <a:schemeClr val="bg2">
                              <a:lumMod val="10000"/>
                              <a:lumOff val="90000"/>
                            </a:schemeClr>
                          </a:solidFill>
                        </a:rPr>
                        <a:t>What</a:t>
                      </a:r>
                      <a:r>
                        <a:rPr lang="en-US" sz="1100" baseline="0" dirty="0">
                          <a:solidFill>
                            <a:schemeClr val="bg2">
                              <a:lumMod val="10000"/>
                              <a:lumOff val="90000"/>
                            </a:schemeClr>
                          </a:solidFill>
                        </a:rPr>
                        <a:t> are shared norms, habits, values?</a:t>
                      </a:r>
                      <a:endParaRPr lang="en-US" sz="1600" dirty="0">
                        <a:solidFill>
                          <a:schemeClr val="bg2">
                            <a:lumMod val="10000"/>
                            <a:lumOff val="90000"/>
                          </a:schemeClr>
                        </a:solidFill>
                      </a:endParaRPr>
                    </a:p>
                  </a:txBody>
                  <a:tcPr/>
                </a:tc>
                <a:tc>
                  <a:txBody>
                    <a:bodyPr/>
                    <a:lstStyle/>
                    <a:p>
                      <a:endParaRPr lang="en-US" dirty="0">
                        <a:solidFill>
                          <a:schemeClr val="bg2">
                            <a:lumMod val="10000"/>
                            <a:lumOff val="90000"/>
                          </a:schemeClr>
                        </a:solidFill>
                      </a:endParaRPr>
                    </a:p>
                  </a:txBody>
                  <a:tcPr/>
                </a:tc>
                <a:extLst>
                  <a:ext uri="{0D108BD9-81ED-4DB2-BD59-A6C34878D82A}">
                    <a16:rowId xmlns:a16="http://schemas.microsoft.com/office/drawing/2014/main" val="10003"/>
                  </a:ext>
                </a:extLst>
              </a:tr>
              <a:tr h="370840">
                <a:tc>
                  <a:txBody>
                    <a:bodyPr/>
                    <a:lstStyle/>
                    <a:p>
                      <a:r>
                        <a:rPr lang="en-US" sz="1600" dirty="0">
                          <a:solidFill>
                            <a:schemeClr val="bg2">
                              <a:lumMod val="10000"/>
                              <a:lumOff val="90000"/>
                            </a:schemeClr>
                          </a:solidFill>
                        </a:rPr>
                        <a:t>Emotional</a:t>
                      </a:r>
                      <a:br>
                        <a:rPr lang="en-US" sz="1600" dirty="0">
                          <a:solidFill>
                            <a:schemeClr val="bg2">
                              <a:lumMod val="10000"/>
                              <a:lumOff val="90000"/>
                            </a:schemeClr>
                          </a:solidFill>
                        </a:rPr>
                      </a:br>
                      <a:r>
                        <a:rPr lang="en-US" sz="1100" dirty="0">
                          <a:solidFill>
                            <a:schemeClr val="bg2">
                              <a:lumMod val="10000"/>
                              <a:lumOff val="90000"/>
                            </a:schemeClr>
                          </a:solidFill>
                        </a:rPr>
                        <a:t>What emotions</a:t>
                      </a:r>
                      <a:r>
                        <a:rPr lang="en-US" sz="1100" baseline="0" dirty="0">
                          <a:solidFill>
                            <a:schemeClr val="bg2">
                              <a:lumMod val="10000"/>
                              <a:lumOff val="90000"/>
                            </a:schemeClr>
                          </a:solidFill>
                        </a:rPr>
                        <a:t> are expressed and how?</a:t>
                      </a:r>
                      <a:endParaRPr lang="en-US" sz="1600" dirty="0">
                        <a:solidFill>
                          <a:schemeClr val="bg2">
                            <a:lumMod val="10000"/>
                            <a:lumOff val="90000"/>
                          </a:schemeClr>
                        </a:solidFill>
                      </a:endParaRPr>
                    </a:p>
                  </a:txBody>
                  <a:tcPr/>
                </a:tc>
                <a:tc>
                  <a:txBody>
                    <a:bodyPr/>
                    <a:lstStyle/>
                    <a:p>
                      <a:endParaRPr lang="en-US" dirty="0">
                        <a:solidFill>
                          <a:schemeClr val="bg2">
                            <a:lumMod val="10000"/>
                            <a:lumOff val="90000"/>
                          </a:schemeClr>
                        </a:solidFill>
                      </a:endParaRPr>
                    </a:p>
                  </a:txBody>
                  <a:tcPr/>
                </a:tc>
                <a:extLst>
                  <a:ext uri="{0D108BD9-81ED-4DB2-BD59-A6C34878D82A}">
                    <a16:rowId xmlns:a16="http://schemas.microsoft.com/office/drawing/2014/main" val="10004"/>
                  </a:ext>
                </a:extLst>
              </a:tr>
            </a:tbl>
          </a:graphicData>
        </a:graphic>
      </p:graphicFrame>
      <p:sp>
        <p:nvSpPr>
          <p:cNvPr id="8" name="Rectangle 7"/>
          <p:cNvSpPr/>
          <p:nvPr/>
        </p:nvSpPr>
        <p:spPr>
          <a:xfrm>
            <a:off x="8561388" y="3832225"/>
            <a:ext cx="3413125" cy="2541588"/>
          </a:xfrm>
          <a:prstGeom prst="rect">
            <a:avLst/>
          </a:prstGeom>
          <a:noFill/>
          <a:ln>
            <a:solidFill>
              <a:schemeClr val="bg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dirty="0">
                <a:solidFill>
                  <a:schemeClr val="bg2">
                    <a:lumMod val="10000"/>
                    <a:lumOff val="90000"/>
                  </a:schemeClr>
                </a:solidFill>
                <a:latin typeface="Calibri" panose="020F0502020204030204" pitchFamily="34" charset="0"/>
              </a:rPr>
              <a:t>What are your biggest takeaways?</a:t>
            </a:r>
          </a:p>
          <a:p>
            <a:pPr eaLnBrk="1" fontAlgn="auto" hangingPunct="1">
              <a:spcBef>
                <a:spcPts val="0"/>
              </a:spcBef>
              <a:spcAft>
                <a:spcPts val="0"/>
              </a:spcAft>
              <a:defRPr/>
            </a:pPr>
            <a:r>
              <a:rPr lang="en-US" sz="1400" dirty="0">
                <a:solidFill>
                  <a:schemeClr val="bg2">
                    <a:lumMod val="10000"/>
                    <a:lumOff val="90000"/>
                  </a:schemeClr>
                </a:solidFill>
                <a:latin typeface="Calibri" panose="020F0502020204030204" pitchFamily="34" charset="0"/>
              </a:rPr>
              <a:t>What did you learn? What surprised you?</a:t>
            </a:r>
            <a:br>
              <a:rPr lang="en-US" sz="1400" dirty="0">
                <a:solidFill>
                  <a:schemeClr val="bg2">
                    <a:lumMod val="10000"/>
                    <a:lumOff val="90000"/>
                  </a:schemeClr>
                </a:solidFill>
                <a:latin typeface="Calibri" panose="020F0502020204030204" pitchFamily="34" charset="0"/>
              </a:rPr>
            </a:br>
            <a:r>
              <a:rPr lang="en-US" sz="1400" dirty="0">
                <a:solidFill>
                  <a:schemeClr val="bg2">
                    <a:lumMod val="10000"/>
                    <a:lumOff val="90000"/>
                  </a:schemeClr>
                </a:solidFill>
                <a:latin typeface="Calibri" panose="020F0502020204030204" pitchFamily="34" charset="0"/>
              </a:rPr>
              <a:t>What is the participants need? </a:t>
            </a:r>
          </a:p>
          <a:p>
            <a:pPr algn="ctr" eaLnBrk="1" fontAlgn="auto" hangingPunct="1">
              <a:spcBef>
                <a:spcPts val="0"/>
              </a:spcBef>
              <a:spcAft>
                <a:spcPts val="0"/>
              </a:spcAft>
              <a:defRPr/>
            </a:pPr>
            <a:endParaRPr lang="en-US" dirty="0">
              <a:solidFill>
                <a:schemeClr val="bg2">
                  <a:lumMod val="10000"/>
                  <a:lumOff val="90000"/>
                </a:schemeClr>
              </a:solidFill>
              <a:latin typeface="Calibri" panose="020F0502020204030204" pitchFamily="34" charset="0"/>
            </a:endParaRPr>
          </a:p>
        </p:txBody>
      </p:sp>
      <p:sp>
        <p:nvSpPr>
          <p:cNvPr id="110638" name="TextBox 8"/>
          <p:cNvSpPr txBox="1">
            <a:spLocks noChangeArrowheads="1"/>
          </p:cNvSpPr>
          <p:nvPr/>
        </p:nvSpPr>
        <p:spPr bwMode="auto">
          <a:xfrm>
            <a:off x="4700588" y="-19050"/>
            <a:ext cx="2865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200" b="1">
                <a:solidFill>
                  <a:schemeClr val="bg2">
                    <a:lumMod val="10000"/>
                    <a:lumOff val="90000"/>
                  </a:schemeClr>
                </a:solidFill>
                <a:latin typeface="Calibri" panose="020F0502020204030204" pitchFamily="34" charset="0"/>
              </a:rPr>
              <a:t>Interview &amp; Observation Notetaking Form</a:t>
            </a:r>
          </a:p>
        </p:txBody>
      </p:sp>
    </p:spTree>
    <p:extLst>
      <p:ext uri="{BB962C8B-B14F-4D97-AF65-F5344CB8AC3E}">
        <p14:creationId xmlns:p14="http://schemas.microsoft.com/office/powerpoint/2010/main" val="34876036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365125"/>
            <a:ext cx="10515600" cy="723900"/>
          </a:xfrm>
        </p:spPr>
        <p:txBody>
          <a:bodyPr>
            <a:normAutofit fontScale="90000"/>
          </a:bodyPr>
          <a:lstStyle/>
          <a:p>
            <a:pPr eaLnBrk="1" fontAlgn="auto" hangingPunct="1">
              <a:spcAft>
                <a:spcPts val="0"/>
              </a:spcAft>
              <a:defRPr/>
            </a:pPr>
            <a:r>
              <a:rPr lang="en-US" altLang="en-US">
                <a:ea typeface="+mj-ea"/>
              </a:rPr>
              <a:t>Observer Rules</a:t>
            </a:r>
          </a:p>
        </p:txBody>
      </p:sp>
      <p:sp>
        <p:nvSpPr>
          <p:cNvPr id="111619" name="Content Placeholder 2"/>
          <p:cNvSpPr>
            <a:spLocks noGrp="1"/>
          </p:cNvSpPr>
          <p:nvPr>
            <p:ph idx="4294967295"/>
          </p:nvPr>
        </p:nvSpPr>
        <p:spPr>
          <a:xfrm>
            <a:off x="533400" y="1089024"/>
            <a:ext cx="10896600" cy="5307013"/>
          </a:xfrm>
        </p:spPr>
        <p:txBody>
          <a:bodyPr>
            <a:normAutofit fontScale="77500" lnSpcReduction="20000"/>
          </a:bodyPr>
          <a:lstStyle/>
          <a:p>
            <a:pPr marL="0" indent="0" eaLnBrk="1" hangingPunct="1">
              <a:buFont typeface="Arial" panose="020B0604020202020204" pitchFamily="34" charset="0"/>
              <a:buNone/>
            </a:pPr>
            <a:r>
              <a:rPr lang="en-US" altLang="en-US" sz="1800" dirty="0"/>
              <a:t>Everyone who observes a design session is asked to abide by a set of rules. The purpose of these rules is to minimize stress for the participants and to maximize the amount of information we get from the study. </a:t>
            </a:r>
            <a:br>
              <a:rPr lang="en-US" altLang="en-US" sz="1800" dirty="0"/>
            </a:br>
            <a:endParaRPr lang="en-US" altLang="en-US" sz="1800" dirty="0"/>
          </a:p>
          <a:p>
            <a:pPr marL="0" indent="0" eaLnBrk="1" hangingPunct="1"/>
            <a:r>
              <a:rPr lang="en-US" altLang="en-US" sz="2400" dirty="0"/>
              <a:t>Stay for the entire study </a:t>
            </a:r>
          </a:p>
          <a:p>
            <a:pPr lvl="1" eaLnBrk="1" hangingPunct="1"/>
            <a:r>
              <a:rPr lang="en-US" altLang="en-US" dirty="0"/>
              <a:t>Distractions are unhelpful and participants may get the impression that you’re leaving because they’ve done something wrong (e.g. walking out in middle of a movie). If you can attend only part of a study, discuss with the facilitator beforehand to determine whether there is a way to accommodate this. </a:t>
            </a:r>
          </a:p>
          <a:p>
            <a:pPr marL="0" indent="0" eaLnBrk="1" hangingPunct="1"/>
            <a:r>
              <a:rPr lang="en-US" altLang="en-US" sz="2400" dirty="0"/>
              <a:t>Don’t reveal information about the study to the participant</a:t>
            </a:r>
          </a:p>
          <a:p>
            <a:pPr lvl="1" eaLnBrk="1" hangingPunct="1"/>
            <a:r>
              <a:rPr lang="en-US" altLang="en-US" dirty="0"/>
              <a:t>It is often more useful to explore an area of difficulty in detail rather than try to “get through” all the topics. The facilitator will track time so that we can cover as many of the important areas as possible. </a:t>
            </a:r>
          </a:p>
          <a:p>
            <a:pPr marL="0" indent="0" eaLnBrk="1" hangingPunct="1"/>
            <a:r>
              <a:rPr lang="en-US" altLang="en-US" sz="2400" dirty="0"/>
              <a:t>Respect participants and the confidentiality of their data </a:t>
            </a:r>
          </a:p>
          <a:p>
            <a:pPr lvl="1" eaLnBrk="1" hangingPunct="1"/>
            <a:r>
              <a:rPr lang="en-US" altLang="en-US" dirty="0"/>
              <a:t>We have promised the participants that their participation is confidential. This means that we should not include their names in any reports or other communication such as email, and we should refrain from discussing them by name outside the test setting. </a:t>
            </a:r>
          </a:p>
          <a:p>
            <a:pPr lvl="1" eaLnBrk="1" hangingPunct="1"/>
            <a:r>
              <a:rPr lang="en-US" altLang="en-US" dirty="0"/>
              <a:t>Do not make negative comments about people—there is always a risk that a derogatory comment could be overheard or otherwise make its way back to the user.</a:t>
            </a:r>
          </a:p>
          <a:p>
            <a:pPr marL="0" indent="0" eaLnBrk="1" hangingPunct="1"/>
            <a:endParaRPr lang="en-US" altLang="en-US" sz="2200" dirty="0"/>
          </a:p>
        </p:txBody>
      </p:sp>
      <p:sp>
        <p:nvSpPr>
          <p:cNvPr id="111620" name="Rectangle 5"/>
          <p:cNvSpPr>
            <a:spLocks noChangeArrowheads="1"/>
          </p:cNvSpPr>
          <p:nvPr/>
        </p:nvSpPr>
        <p:spPr bwMode="auto">
          <a:xfrm>
            <a:off x="0" y="6396038"/>
            <a:ext cx="609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200" dirty="0">
                <a:solidFill>
                  <a:schemeClr val="bg2">
                    <a:lumMod val="10000"/>
                    <a:lumOff val="90000"/>
                  </a:schemeClr>
                </a:solidFill>
                <a:latin typeface="Calibri" panose="020F0502020204030204" pitchFamily="34" charset="0"/>
              </a:rPr>
              <a:t>Adapted from the book Paper Prototyping by Carolyn Snyder, published by Morgan Kaufmann Publishers. Copyright (c) 2003 Elsevier. All rights reserved. </a:t>
            </a:r>
          </a:p>
        </p:txBody>
      </p:sp>
    </p:spTree>
    <p:extLst>
      <p:ext uri="{BB962C8B-B14F-4D97-AF65-F5344CB8AC3E}">
        <p14:creationId xmlns:p14="http://schemas.microsoft.com/office/powerpoint/2010/main" val="1400085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365125"/>
            <a:ext cx="10515600" cy="723900"/>
          </a:xfrm>
        </p:spPr>
        <p:txBody>
          <a:bodyPr>
            <a:normAutofit fontScale="90000"/>
          </a:bodyPr>
          <a:lstStyle/>
          <a:p>
            <a:pPr eaLnBrk="1" fontAlgn="auto" hangingPunct="1">
              <a:spcAft>
                <a:spcPts val="0"/>
              </a:spcAft>
              <a:defRPr/>
            </a:pPr>
            <a:r>
              <a:rPr lang="en-US" altLang="en-US">
                <a:ea typeface="+mj-ea"/>
              </a:rPr>
              <a:t>Observer Rules   </a:t>
            </a:r>
            <a:r>
              <a:rPr lang="en-US" altLang="en-US" sz="2400">
                <a:ea typeface="+mj-ea"/>
              </a:rPr>
              <a:t>(continued)</a:t>
            </a:r>
            <a:endParaRPr lang="en-US" altLang="en-US">
              <a:ea typeface="+mj-ea"/>
            </a:endParaRPr>
          </a:p>
        </p:txBody>
      </p:sp>
      <p:sp>
        <p:nvSpPr>
          <p:cNvPr id="113667" name="Content Placeholder 2"/>
          <p:cNvSpPr>
            <a:spLocks noGrp="1"/>
          </p:cNvSpPr>
          <p:nvPr>
            <p:ph idx="4294967295"/>
          </p:nvPr>
        </p:nvSpPr>
        <p:spPr>
          <a:xfrm>
            <a:off x="609600" y="1089024"/>
            <a:ext cx="10972800" cy="4930775"/>
          </a:xfrm>
        </p:spPr>
        <p:txBody>
          <a:bodyPr>
            <a:normAutofit fontScale="77500" lnSpcReduction="20000"/>
          </a:bodyPr>
          <a:lstStyle/>
          <a:p>
            <a:pPr eaLnBrk="1" hangingPunct="1"/>
            <a:r>
              <a:rPr lang="en-US" altLang="en-US" sz="2400" dirty="0"/>
              <a:t>Remain silent and silence phones</a:t>
            </a:r>
          </a:p>
          <a:p>
            <a:pPr lvl="1" eaLnBrk="1" hangingPunct="1"/>
            <a:r>
              <a:rPr lang="en-US" altLang="en-US" dirty="0"/>
              <a:t>You may notice something so surprising that you are tempted to laugh or exclaim out loud. This is not unusual. Unfortunately, participants might think you are laughing at them. Keep as quiet as possible.  You will have opportunities to ask questions at the end. If necessary, pass a note to the facilitator. </a:t>
            </a:r>
          </a:p>
          <a:p>
            <a:pPr eaLnBrk="1" hangingPunct="1"/>
            <a:r>
              <a:rPr lang="en-US" altLang="en-US" sz="2400" dirty="0"/>
              <a:t>Observe only - no questions or support</a:t>
            </a:r>
          </a:p>
          <a:p>
            <a:pPr lvl="1" eaLnBrk="1" hangingPunct="1"/>
            <a:r>
              <a:rPr lang="en-US" altLang="en-US" dirty="0"/>
              <a:t>If reviewing an interface, it’s likely participants will have problems, and it is normal to feel a temptation to help. Please don’t. Instead, try to understand why it was that the user got stuck or went down the wrong path. It’s the facilitator’s role to get users back on track if they get really stuck. And if the facilitator poses a question during the test, he or she is asking the users, not you—please don’t answer unless the facilitator specifically directs a question to you. </a:t>
            </a:r>
          </a:p>
          <a:p>
            <a:pPr lvl="1" eaLnBrk="1" hangingPunct="1"/>
            <a:r>
              <a:rPr lang="en-US" altLang="en-US" dirty="0"/>
              <a:t>Avoid “Design Questions” - Questions that ask the user their opinions about how to design aspects of the application (such as, “Where would you like to see these navigation buttons?”) can take a lot of time to answer and produce only limited results. Instead, focus on trying to understand the problem—we’ll come up with solutions later, outside the test. </a:t>
            </a:r>
          </a:p>
          <a:p>
            <a:pPr eaLnBrk="1" hangingPunct="1"/>
            <a:r>
              <a:rPr lang="en-US" altLang="en-US" sz="2400" dirty="0"/>
              <a:t>In person, be conscious of your body language </a:t>
            </a:r>
          </a:p>
          <a:p>
            <a:pPr lvl="1" eaLnBrk="1" hangingPunct="1"/>
            <a:r>
              <a:rPr lang="en-US" altLang="en-US" dirty="0"/>
              <a:t>Although most studies are interesting, not every moment will be fascinating. If something is happening that isn’t of interest to you but may be to others, sit quietly without fidgeting. Take notes to stay alert.</a:t>
            </a:r>
          </a:p>
        </p:txBody>
      </p:sp>
      <p:sp>
        <p:nvSpPr>
          <p:cNvPr id="113668" name="Rectangle 3"/>
          <p:cNvSpPr>
            <a:spLocks noChangeArrowheads="1"/>
          </p:cNvSpPr>
          <p:nvPr/>
        </p:nvSpPr>
        <p:spPr bwMode="auto">
          <a:xfrm>
            <a:off x="0" y="6396038"/>
            <a:ext cx="609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ea typeface="MS PGothic" panose="020B0600070205080204" pitchFamily="34"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ea typeface="MS PGothic" panose="020B0600070205080204" pitchFamily="34"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ea typeface="MS PGothic" panose="020B0600070205080204" pitchFamily="34"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200" dirty="0">
                <a:solidFill>
                  <a:schemeClr val="bg2">
                    <a:lumMod val="10000"/>
                    <a:lumOff val="90000"/>
                  </a:schemeClr>
                </a:solidFill>
                <a:latin typeface="Calibri" panose="020F0502020204030204" pitchFamily="34" charset="0"/>
              </a:rPr>
              <a:t>Adapted from the book Paper Prototyping by Carolyn Snyder, published by Morgan Kaufmann Publishers. Copyright (c) 2003 Elsevier. All rights reserved. </a:t>
            </a:r>
          </a:p>
        </p:txBody>
      </p:sp>
    </p:spTree>
    <p:extLst>
      <p:ext uri="{BB962C8B-B14F-4D97-AF65-F5344CB8AC3E}">
        <p14:creationId xmlns:p14="http://schemas.microsoft.com/office/powerpoint/2010/main" val="3711509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fontAlgn="auto" hangingPunct="1">
              <a:spcAft>
                <a:spcPts val="0"/>
              </a:spcAft>
              <a:defRPr/>
            </a:pPr>
            <a:r>
              <a:rPr lang="en-US">
                <a:ea typeface="+mj-ea"/>
              </a:rPr>
              <a:t>Ethics Resources</a:t>
            </a:r>
          </a:p>
        </p:txBody>
      </p:sp>
      <p:sp>
        <p:nvSpPr>
          <p:cNvPr id="114691" name="Rectangle 3"/>
          <p:cNvSpPr>
            <a:spLocks noGrp="1" noChangeArrowheads="1"/>
          </p:cNvSpPr>
          <p:nvPr>
            <p:ph idx="1"/>
          </p:nvPr>
        </p:nvSpPr>
        <p:spPr/>
        <p:txBody>
          <a:bodyPr/>
          <a:lstStyle/>
          <a:p>
            <a:pPr eaLnBrk="1" hangingPunct="1"/>
            <a:r>
              <a:rPr lang="en-US" altLang="en-US"/>
              <a:t>Treatment of human subjects</a:t>
            </a:r>
          </a:p>
          <a:p>
            <a:pPr lvl="1" eaLnBrk="1" hangingPunct="1"/>
            <a:r>
              <a:rPr lang="en-US" altLang="en-US"/>
              <a:t>Web-based course</a:t>
            </a:r>
          </a:p>
          <a:p>
            <a:pPr lvl="1" eaLnBrk="1" hangingPunct="1"/>
            <a:r>
              <a:rPr lang="en-US" altLang="en-US"/>
              <a:t>Gives certificate of completion </a:t>
            </a:r>
            <a:r>
              <a:rPr lang="en-US" altLang="en-US">
                <a:hlinkClick r:id="rId3"/>
              </a:rPr>
              <a:t>http://cme.cancer.gov/clinicaltrials/learning/humanparticipant-protections.asp</a:t>
            </a:r>
            <a:endParaRPr lang="en-US" altLang="en-US"/>
          </a:p>
          <a:p>
            <a:pPr eaLnBrk="1" hangingPunct="1"/>
            <a:r>
              <a:rPr lang="en-US" altLang="en-US"/>
              <a:t>Guidelines for writing informed consent </a:t>
            </a:r>
          </a:p>
          <a:p>
            <a:pPr lvl="1" eaLnBrk="1" hangingPunct="1"/>
            <a:r>
              <a:rPr lang="en-US" altLang="en-US">
                <a:hlinkClick r:id="rId4"/>
              </a:rPr>
              <a:t>http://ohsr.od.nih.gov/info/sheet6.html</a:t>
            </a:r>
            <a:endParaRPr lang="en-US" altLang="en-US"/>
          </a:p>
          <a:p>
            <a:pPr eaLnBrk="1" hangingPunct="1"/>
            <a:r>
              <a:rPr lang="en-US" altLang="en-US"/>
              <a:t>UXPA Code of Conduct</a:t>
            </a:r>
          </a:p>
        </p:txBody>
      </p:sp>
    </p:spTree>
    <p:extLst>
      <p:ext uri="{BB962C8B-B14F-4D97-AF65-F5344CB8AC3E}">
        <p14:creationId xmlns:p14="http://schemas.microsoft.com/office/powerpoint/2010/main" val="3182275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t>NDA</a:t>
            </a:r>
            <a:r>
              <a:rPr lang="en-US" altLang="en-US"/>
              <a:t>’</a:t>
            </a:r>
            <a:r>
              <a:rPr lang="en-US"/>
              <a:t>s</a:t>
            </a:r>
          </a:p>
        </p:txBody>
      </p:sp>
      <p:sp>
        <p:nvSpPr>
          <p:cNvPr id="116739" name="Rectangle 3"/>
          <p:cNvSpPr>
            <a:spLocks noGrp="1" noChangeArrowheads="1"/>
          </p:cNvSpPr>
          <p:nvPr>
            <p:ph idx="1"/>
          </p:nvPr>
        </p:nvSpPr>
        <p:spPr/>
        <p:txBody>
          <a:bodyPr>
            <a:normAutofit fontScale="92500" lnSpcReduction="20000"/>
          </a:bodyPr>
          <a:lstStyle/>
          <a:p>
            <a:pPr eaLnBrk="1" hangingPunct="1"/>
            <a:r>
              <a:rPr lang="en-US" altLang="en-US"/>
              <a:t>Do I need a non-disclosure agreement (NDA)?    </a:t>
            </a:r>
          </a:p>
          <a:p>
            <a:pPr lvl="1" eaLnBrk="1" hangingPunct="1"/>
            <a:r>
              <a:rPr lang="en-US" altLang="en-US"/>
              <a:t>Maybe</a:t>
            </a:r>
          </a:p>
          <a:p>
            <a:pPr lvl="1" eaLnBrk="1" hangingPunct="1"/>
            <a:r>
              <a:rPr lang="en-US" altLang="en-US"/>
              <a:t>Legal department (be friendly)</a:t>
            </a:r>
          </a:p>
          <a:p>
            <a:pPr lvl="1" eaLnBrk="1" hangingPunct="1"/>
            <a:r>
              <a:rPr lang="en-US" altLang="en-US"/>
              <a:t>One-way, two-way*</a:t>
            </a:r>
          </a:p>
          <a:p>
            <a:pPr eaLnBrk="1" hangingPunct="1"/>
            <a:r>
              <a:rPr lang="en-US" altLang="en-US"/>
              <a:t>AKA</a:t>
            </a:r>
          </a:p>
          <a:p>
            <a:pPr lvl="1" eaLnBrk="1" hangingPunct="1"/>
            <a:r>
              <a:rPr lang="en-US" altLang="en-US"/>
              <a:t>Confidentiality agreement (CA)</a:t>
            </a:r>
          </a:p>
          <a:p>
            <a:pPr lvl="1" eaLnBrk="1" hangingPunct="1"/>
            <a:r>
              <a:rPr lang="en-US" altLang="en-US"/>
              <a:t>Confidential disclosure agreement (CDA) </a:t>
            </a:r>
          </a:p>
          <a:p>
            <a:pPr lvl="1" eaLnBrk="1" hangingPunct="1"/>
            <a:r>
              <a:rPr lang="en-US" altLang="en-US"/>
              <a:t>Proprietary information agreement (PIA)</a:t>
            </a:r>
          </a:p>
          <a:p>
            <a:pPr lvl="1" eaLnBrk="1" hangingPunct="1"/>
            <a:r>
              <a:rPr lang="en-US" altLang="en-US"/>
              <a:t>Secrecy agreement (SA)</a:t>
            </a:r>
          </a:p>
          <a:p>
            <a:pPr eaLnBrk="1" hangingPunct="1">
              <a:buFontTx/>
              <a:buNone/>
            </a:pPr>
            <a:endParaRPr lang="en-US" altLang="en-US"/>
          </a:p>
        </p:txBody>
      </p:sp>
    </p:spTree>
    <p:extLst>
      <p:ext uri="{BB962C8B-B14F-4D97-AF65-F5344CB8AC3E}">
        <p14:creationId xmlns:p14="http://schemas.microsoft.com/office/powerpoint/2010/main" val="810825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3" name="Rectangle 5"/>
          <p:cNvSpPr>
            <a:spLocks noGrp="1" noChangeArrowheads="1"/>
          </p:cNvSpPr>
          <p:nvPr>
            <p:ph type="title"/>
          </p:nvPr>
        </p:nvSpPr>
        <p:spPr/>
        <p:txBody>
          <a:bodyPr/>
          <a:lstStyle/>
          <a:p>
            <a:r>
              <a:rPr lang="en-US" dirty="0"/>
              <a:t>References &amp; Further Reading</a:t>
            </a:r>
          </a:p>
        </p:txBody>
      </p:sp>
      <p:sp>
        <p:nvSpPr>
          <p:cNvPr id="70664" name="Rectangle 6"/>
          <p:cNvSpPr>
            <a:spLocks noGrp="1" noChangeArrowheads="1"/>
          </p:cNvSpPr>
          <p:nvPr>
            <p:ph idx="1"/>
          </p:nvPr>
        </p:nvSpPr>
        <p:spPr>
          <a:xfrm>
            <a:off x="913795" y="1732449"/>
            <a:ext cx="10720742" cy="5125551"/>
          </a:xfrm>
        </p:spPr>
        <p:txBody>
          <a:bodyPr>
            <a:noAutofit/>
          </a:bodyPr>
          <a:lstStyle/>
          <a:p>
            <a:pPr>
              <a:spcBef>
                <a:spcPts val="600"/>
              </a:spcBef>
            </a:pPr>
            <a:r>
              <a:rPr lang="en-US" sz="1400" dirty="0"/>
              <a:t>Cato, John. User-Centered Web Design. Addison Wesley Longman; 2001. </a:t>
            </a:r>
          </a:p>
          <a:p>
            <a:pPr>
              <a:spcBef>
                <a:spcPts val="600"/>
              </a:spcBef>
            </a:pPr>
            <a:r>
              <a:rPr lang="en-US" sz="1400" dirty="0"/>
              <a:t>Gaffney, Gerry. (2000) What is Card Sorting? Usability Techniques Series, Information &amp; Design. http://www.infodesign.com.au/usabilityresources/design/cardsorting.asp</a:t>
            </a:r>
          </a:p>
          <a:p>
            <a:pPr>
              <a:spcBef>
                <a:spcPts val="600"/>
              </a:spcBef>
            </a:pPr>
            <a:r>
              <a:rPr lang="en-US" sz="1400" dirty="0" err="1"/>
              <a:t>Hackos</a:t>
            </a:r>
            <a:r>
              <a:rPr lang="en-US" sz="1400" dirty="0"/>
              <a:t>, </a:t>
            </a:r>
            <a:r>
              <a:rPr lang="en-US" sz="1400" dirty="0" err="1"/>
              <a:t>JoAnn</a:t>
            </a:r>
            <a:r>
              <a:rPr lang="en-US" sz="1400" dirty="0"/>
              <a:t> T., PhD and </a:t>
            </a:r>
            <a:r>
              <a:rPr lang="en-US" sz="1400" dirty="0" err="1"/>
              <a:t>Redish</a:t>
            </a:r>
            <a:r>
              <a:rPr lang="en-US" sz="1400" dirty="0"/>
              <a:t>, Janice C. User and Task Analysis for Interface Design. Wiley; 1998.  </a:t>
            </a:r>
          </a:p>
          <a:p>
            <a:pPr>
              <a:spcBef>
                <a:spcPts val="600"/>
              </a:spcBef>
            </a:pPr>
            <a:r>
              <a:rPr lang="en-US" sz="1400" dirty="0"/>
              <a:t>Henry, S.L. and Martinson, M. Evaluating for Accessibility, Usability Testing in Diverse Situations.  Tutorial, 2003 UPA Conference.  (Activity)</a:t>
            </a:r>
          </a:p>
          <a:p>
            <a:pPr>
              <a:spcBef>
                <a:spcPts val="600"/>
              </a:spcBef>
            </a:pPr>
            <a:r>
              <a:rPr lang="en-US" sz="1400" dirty="0">
                <a:sym typeface="Lucida Grande" charset="0"/>
              </a:rPr>
              <a:t>Krug, Steve. Don't Make Me Think: A Common Sense Approach to Web Usability.</a:t>
            </a:r>
          </a:p>
          <a:p>
            <a:pPr>
              <a:spcBef>
                <a:spcPts val="600"/>
              </a:spcBef>
            </a:pPr>
            <a:r>
              <a:rPr lang="en-US" sz="1400" dirty="0">
                <a:sym typeface="Lucida Grande" charset="0"/>
              </a:rPr>
              <a:t>Krug, Steve. </a:t>
            </a:r>
            <a:r>
              <a:rPr lang="en-US" sz="1400" dirty="0"/>
              <a:t>Rocket Surgery Made Easy: The Do-It-Yourself Guide to Finding and Fixing Usability Problems</a:t>
            </a:r>
          </a:p>
          <a:p>
            <a:pPr>
              <a:spcBef>
                <a:spcPts val="600"/>
              </a:spcBef>
            </a:pPr>
            <a:r>
              <a:rPr lang="en-US" sz="1400" dirty="0" err="1"/>
              <a:t>Kuniavsky</a:t>
            </a:r>
            <a:r>
              <a:rPr lang="en-US" sz="1400" dirty="0"/>
              <a:t>, Mike. Observing the User Experience: a Practitioner's Guide to User Research. Morgan Kaufmann, 2003.</a:t>
            </a:r>
          </a:p>
          <a:p>
            <a:pPr>
              <a:spcBef>
                <a:spcPts val="600"/>
              </a:spcBef>
            </a:pPr>
            <a:r>
              <a:rPr lang="en-US" sz="1400" dirty="0"/>
              <a:t>Mandel, Theo. The Elements of User Interface Design. Wiley; 1997.</a:t>
            </a:r>
          </a:p>
          <a:p>
            <a:pPr>
              <a:spcBef>
                <a:spcPts val="600"/>
              </a:spcBef>
            </a:pPr>
            <a:r>
              <a:rPr lang="en-US" sz="1400" dirty="0"/>
              <a:t>Nielsen, </a:t>
            </a:r>
            <a:r>
              <a:rPr lang="en-US" sz="1400" dirty="0" err="1"/>
              <a:t>Jakob</a:t>
            </a:r>
            <a:r>
              <a:rPr lang="en-US" sz="1400" dirty="0"/>
              <a:t> and Robert L. Mack.  Usability Inspection Methods.  John Wiley &amp; Sons, Inc. 1994.</a:t>
            </a:r>
          </a:p>
          <a:p>
            <a:pPr>
              <a:spcBef>
                <a:spcPts val="600"/>
              </a:spcBef>
            </a:pPr>
            <a:r>
              <a:rPr lang="en-US" sz="1400" dirty="0"/>
              <a:t>Powell, Thomas A.  The Complete Reference: Web Design. Osborne/McGraw-Hill; 2000.</a:t>
            </a:r>
          </a:p>
          <a:p>
            <a:pPr>
              <a:spcBef>
                <a:spcPts val="600"/>
              </a:spcBef>
            </a:pPr>
            <a:r>
              <a:rPr lang="en-US" sz="1400" dirty="0" err="1">
                <a:sym typeface="Lucida Grande" charset="0"/>
              </a:rPr>
              <a:t>Redish</a:t>
            </a:r>
            <a:r>
              <a:rPr lang="en-US" sz="1400" dirty="0">
                <a:sym typeface="Lucida Grande" charset="0"/>
              </a:rPr>
              <a:t>, Janice (Ginny). Letting Go of the Words: Writing Web Content that Works.</a:t>
            </a:r>
          </a:p>
          <a:p>
            <a:pPr>
              <a:spcBef>
                <a:spcPts val="600"/>
              </a:spcBef>
            </a:pPr>
            <a:r>
              <a:rPr lang="en-US" sz="1400" dirty="0"/>
              <a:t>Rubin, Jeffrey and </a:t>
            </a:r>
            <a:r>
              <a:rPr lang="en-US" sz="1400" dirty="0">
                <a:sym typeface="Lucida Grande" charset="0"/>
              </a:rPr>
              <a:t>Dana </a:t>
            </a:r>
            <a:r>
              <a:rPr lang="en-US" sz="1400" dirty="0" err="1">
                <a:sym typeface="Lucida Grande" charset="0"/>
              </a:rPr>
              <a:t>Chisnell</a:t>
            </a:r>
            <a:r>
              <a:rPr lang="en-US" sz="1400" dirty="0"/>
              <a:t>. </a:t>
            </a:r>
            <a:r>
              <a:rPr lang="en-US" sz="1400" dirty="0">
                <a:sym typeface="Lucida Grande" charset="0"/>
              </a:rPr>
              <a:t>Handbook of Usability Testing: How to Plan, Design, and Conduct Effective Tests</a:t>
            </a:r>
            <a:r>
              <a:rPr lang="en-US" sz="1400" dirty="0"/>
              <a:t>.  John Wiley &amp; Sons, Inc.</a:t>
            </a:r>
          </a:p>
          <a:p>
            <a:pPr>
              <a:spcBef>
                <a:spcPts val="600"/>
              </a:spcBef>
            </a:pPr>
            <a:r>
              <a:rPr lang="en-US" altLang="en-US" sz="1400" dirty="0"/>
              <a:t>Snyder, Carolyn. Paper Prototyping. Morgan Kaufmann Publishers. 2003 Elsevier. </a:t>
            </a:r>
            <a:endParaRPr lang="en-US" sz="1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Test early to avoid mistakes</a:t>
            </a:r>
          </a:p>
        </p:txBody>
      </p:sp>
      <p:pic>
        <p:nvPicPr>
          <p:cNvPr id="4" name="Content Placeholder 3" descr="12256075_70ecf0093d.jpg"/>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467101" y="1714500"/>
            <a:ext cx="5752695" cy="3257550"/>
          </a:xfrm>
          <a:prstGeom prst="rect">
            <a:avLst/>
          </a:prstGeom>
          <a:noFill/>
          <a:ln>
            <a:noFill/>
          </a:ln>
        </p:spPr>
      </p:pic>
      <p:sp>
        <p:nvSpPr>
          <p:cNvPr id="5" name="TextBox 4"/>
          <p:cNvSpPr txBox="1"/>
          <p:nvPr/>
        </p:nvSpPr>
        <p:spPr>
          <a:xfrm>
            <a:off x="0" y="6452779"/>
            <a:ext cx="5075321" cy="369332"/>
          </a:xfrm>
          <a:prstGeom prst="rect">
            <a:avLst/>
          </a:prstGeom>
          <a:noFill/>
        </p:spPr>
        <p:txBody>
          <a:bodyPr wrap="square" rtlCol="0">
            <a:spAutoFit/>
          </a:bodyPr>
          <a:lstStyle/>
          <a:p>
            <a:r>
              <a:rPr lang="en-US" sz="900" dirty="0">
                <a:solidFill>
                  <a:schemeClr val="tx2">
                    <a:lumMod val="90000"/>
                  </a:schemeClr>
                </a:solidFill>
                <a:latin typeface="Calibri" panose="020F0502020204030204" pitchFamily="34" charset="0"/>
              </a:rPr>
              <a:t>http://www.flickr.com/photos/dwulff/12256075/sizes/m/in/photostream/</a:t>
            </a:r>
          </a:p>
          <a:p>
            <a:r>
              <a:rPr lang="en-US" sz="900" dirty="0">
                <a:solidFill>
                  <a:schemeClr val="tx2">
                    <a:lumMod val="90000"/>
                  </a:schemeClr>
                </a:solidFill>
                <a:latin typeface="Calibri" panose="020F0502020204030204" pitchFamily="34" charset="0"/>
              </a:rPr>
              <a:t>http://www.flickr.com/photos/dwulff/</a:t>
            </a:r>
          </a:p>
        </p:txBody>
      </p:sp>
    </p:spTree>
    <p:extLst>
      <p:ext uri="{BB962C8B-B14F-4D97-AF65-F5344CB8AC3E}">
        <p14:creationId xmlns:p14="http://schemas.microsoft.com/office/powerpoint/2010/main" val="30379733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a:t>Getting Started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122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dirty="0"/>
              <a:t>Design the Test</a:t>
            </a:r>
          </a:p>
        </p:txBody>
      </p:sp>
      <p:sp>
        <p:nvSpPr>
          <p:cNvPr id="13315" name="Rectangle 3"/>
          <p:cNvSpPr>
            <a:spLocks noGrp="1" noChangeArrowheads="1"/>
          </p:cNvSpPr>
          <p:nvPr>
            <p:ph idx="1"/>
          </p:nvPr>
        </p:nvSpPr>
        <p:spPr/>
        <p:txBody>
          <a:bodyPr/>
          <a:lstStyle/>
          <a:p>
            <a:r>
              <a:rPr lang="en-US" altLang="en-US" dirty="0"/>
              <a:t>Set a goal</a:t>
            </a:r>
          </a:p>
          <a:p>
            <a:r>
              <a:rPr lang="en-US" altLang="en-US" dirty="0"/>
              <a:t>Type of participants</a:t>
            </a:r>
          </a:p>
          <a:p>
            <a:r>
              <a:rPr lang="en-US" altLang="en-US" dirty="0"/>
              <a:t>Tasks for participants to attempt</a:t>
            </a:r>
          </a:p>
          <a:p>
            <a:pPr marL="450000" lvl="1" indent="0">
              <a:buNone/>
            </a:pPr>
            <a:endParaRPr lang="en-US" altLang="en-US" dirty="0"/>
          </a:p>
          <a:p>
            <a:r>
              <a:rPr lang="en-US" altLang="en-US" dirty="0"/>
              <a:t>Share with team (if applicable)</a:t>
            </a:r>
          </a:p>
          <a:p>
            <a:r>
              <a:rPr lang="en-US" altLang="en-US" dirty="0"/>
              <a:t>Keep concise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460" y="1732449"/>
            <a:ext cx="4953000" cy="3914775"/>
          </a:xfrm>
          <a:prstGeom prst="rect">
            <a:avLst/>
          </a:prstGeom>
        </p:spPr>
      </p:pic>
    </p:spTree>
    <p:extLst>
      <p:ext uri="{BB962C8B-B14F-4D97-AF65-F5344CB8AC3E}">
        <p14:creationId xmlns:p14="http://schemas.microsoft.com/office/powerpoint/2010/main" val="91166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fontAlgn="auto" hangingPunct="1">
              <a:spcAft>
                <a:spcPts val="0"/>
              </a:spcAft>
              <a:defRPr/>
            </a:pPr>
            <a:r>
              <a:rPr lang="en-US" dirty="0">
                <a:ea typeface="+mj-ea"/>
              </a:rPr>
              <a:t>Create Tasks</a:t>
            </a:r>
          </a:p>
        </p:txBody>
      </p:sp>
      <p:sp>
        <p:nvSpPr>
          <p:cNvPr id="22531" name="Rectangle 3"/>
          <p:cNvSpPr>
            <a:spLocks noGrp="1" noChangeArrowheads="1"/>
          </p:cNvSpPr>
          <p:nvPr>
            <p:ph idx="1"/>
          </p:nvPr>
        </p:nvSpPr>
        <p:spPr/>
        <p:txBody>
          <a:bodyPr/>
          <a:lstStyle/>
          <a:p>
            <a:pPr eaLnBrk="1" hangingPunct="1"/>
            <a:r>
              <a:rPr lang="en-US" altLang="en-US" dirty="0"/>
              <a:t>Representative of typical tasks</a:t>
            </a:r>
          </a:p>
          <a:p>
            <a:pPr eaLnBrk="1" hangingPunct="1"/>
            <a:r>
              <a:rPr lang="en-US" altLang="en-US" dirty="0"/>
              <a:t>Describe what, not how</a:t>
            </a:r>
          </a:p>
          <a:p>
            <a:pPr lvl="1" eaLnBrk="1" hangingPunct="1"/>
            <a:r>
              <a:rPr lang="en-US" altLang="en-US" dirty="0"/>
              <a:t>“You want to buy a shirt for your father.  </a:t>
            </a:r>
            <a:br>
              <a:rPr lang="en-US" altLang="en-US" dirty="0"/>
            </a:br>
            <a:r>
              <a:rPr lang="en-US" altLang="en-US" dirty="0"/>
              <a:t>Find a man’s blue dress shirt for under $40.”</a:t>
            </a:r>
          </a:p>
          <a:p>
            <a:pPr lvl="1" eaLnBrk="1" hangingPunct="1"/>
            <a:r>
              <a:rPr lang="en-US" altLang="en-US" dirty="0"/>
              <a:t>“As a systems administrator for your company, </a:t>
            </a:r>
            <a:br>
              <a:rPr lang="en-US" altLang="en-US" dirty="0"/>
            </a:br>
            <a:r>
              <a:rPr lang="en-US" altLang="en-US" dirty="0"/>
              <a:t>you want to install, configure, </a:t>
            </a:r>
            <a:br>
              <a:rPr lang="en-US" altLang="en-US" dirty="0"/>
            </a:br>
            <a:r>
              <a:rPr lang="en-US" altLang="en-US" dirty="0"/>
              <a:t>and test the </a:t>
            </a:r>
            <a:r>
              <a:rPr lang="en-US" altLang="en-US" dirty="0" err="1"/>
              <a:t>xyz</a:t>
            </a:r>
            <a:r>
              <a:rPr lang="en-US" altLang="en-US" dirty="0"/>
              <a:t> application.”</a:t>
            </a:r>
          </a:p>
          <a:p>
            <a:pPr eaLnBrk="1" hangingPunct="1"/>
            <a:r>
              <a:rPr lang="en-US" altLang="en-US" dirty="0"/>
              <a:t>Avoid leading or matching UI wording</a:t>
            </a:r>
          </a:p>
        </p:txBody>
      </p:sp>
      <p:pic>
        <p:nvPicPr>
          <p:cNvPr id="5" name="Picture 5" descr="5181464194_f402bf5ba2_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370" y="1732449"/>
            <a:ext cx="3024187"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078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22425</TotalTime>
  <Words>4721</Words>
  <Application>Microsoft Office PowerPoint</Application>
  <PresentationFormat>Widescreen</PresentationFormat>
  <Paragraphs>523</Paragraphs>
  <Slides>59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MS PGothic</vt:lpstr>
      <vt:lpstr>Arial</vt:lpstr>
      <vt:lpstr>Calibri</vt:lpstr>
      <vt:lpstr>Calisto MT</vt:lpstr>
      <vt:lpstr>Corbel</vt:lpstr>
      <vt:lpstr>Gill Sans</vt:lpstr>
      <vt:lpstr>Lucida Grande</vt:lpstr>
      <vt:lpstr>Wingdings</vt:lpstr>
      <vt:lpstr>Wingdings 2</vt:lpstr>
      <vt:lpstr>Slate</vt:lpstr>
      <vt:lpstr>DIY: Usability Testing for Business Analysts</vt:lpstr>
      <vt:lpstr>PowerPoint Presentation</vt:lpstr>
      <vt:lpstr>Usability Tests</vt:lpstr>
      <vt:lpstr>It is not…</vt:lpstr>
      <vt:lpstr>Why Test?</vt:lpstr>
      <vt:lpstr>Test early to avoid mistakes</vt:lpstr>
      <vt:lpstr>Getting Started</vt:lpstr>
      <vt:lpstr>Design the Test</vt:lpstr>
      <vt:lpstr>Create Tasks</vt:lpstr>
      <vt:lpstr>Roles: Facilitator</vt:lpstr>
      <vt:lpstr>Observers*</vt:lpstr>
      <vt:lpstr>Think Aloud</vt:lpstr>
      <vt:lpstr>Pilot Study: Test the test</vt:lpstr>
      <vt:lpstr>Planning Test Logistics</vt:lpstr>
      <vt:lpstr>Recruiting Participants</vt:lpstr>
      <vt:lpstr>What’s a lab? Do I need one?</vt:lpstr>
      <vt:lpstr>No, but it is nice</vt:lpstr>
      <vt:lpstr>Portable Labs</vt:lpstr>
      <vt:lpstr>Remote Testing</vt:lpstr>
      <vt:lpstr>Interacting with Participants</vt:lpstr>
      <vt:lpstr>Welcome</vt:lpstr>
      <vt:lpstr>Gain informed consent</vt:lpstr>
      <vt:lpstr>Why Use a Script?</vt:lpstr>
      <vt:lpstr>Parts of a Script</vt:lpstr>
      <vt:lpstr>Facilitation</vt:lpstr>
      <vt:lpstr>Example Phrases</vt:lpstr>
      <vt:lpstr>Getting Participants Unstuck </vt:lpstr>
      <vt:lpstr>Progressive Assistance</vt:lpstr>
      <vt:lpstr>Hints</vt:lpstr>
      <vt:lpstr>Common Issues</vt:lpstr>
      <vt:lpstr>Activity!</vt:lpstr>
      <vt:lpstr>Test an item in the room</vt:lpstr>
      <vt:lpstr>Light Script </vt:lpstr>
      <vt:lpstr>Run the study</vt:lpstr>
      <vt:lpstr>Discussion</vt:lpstr>
      <vt:lpstr>Improving Products with Usability Testing</vt:lpstr>
      <vt:lpstr>Can Test…</vt:lpstr>
      <vt:lpstr>Tweak, Don’t Redesign</vt:lpstr>
      <vt:lpstr>Focus on Serious Problems</vt:lpstr>
      <vt:lpstr>How to Focus</vt:lpstr>
      <vt:lpstr>Make Useful &amp; Usable  Recommendations Quickly</vt:lpstr>
      <vt:lpstr>Just Do It!</vt:lpstr>
      <vt:lpstr>Recommended Readings</vt:lpstr>
      <vt:lpstr>Contact Carol</vt:lpstr>
      <vt:lpstr>Resources</vt:lpstr>
      <vt:lpstr>Myths of Usability Testing</vt:lpstr>
      <vt:lpstr>Usability by the numbers…</vt:lpstr>
      <vt:lpstr>Number of Participants</vt:lpstr>
      <vt:lpstr>Recruitees</vt:lpstr>
      <vt:lpstr>Recruiting Considerations</vt:lpstr>
      <vt:lpstr>Data Collection Forms</vt:lpstr>
      <vt:lpstr>Tool Considerations</vt:lpstr>
      <vt:lpstr>Study Measurements</vt:lpstr>
      <vt:lpstr>PowerPoint Presentation</vt:lpstr>
      <vt:lpstr>Observer Rules</vt:lpstr>
      <vt:lpstr>Observer Rules   (continued)</vt:lpstr>
      <vt:lpstr>Ethics Resources</vt:lpstr>
      <vt:lpstr>NDA’s</vt:lpstr>
      <vt:lpstr>References &amp; Further Reading</vt:lpstr>
    </vt:vector>
  </TitlesOfParts>
  <Company>UPMC TDC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Paat</dc:creator>
  <cp:lastModifiedBy>Carol Smith</cp:lastModifiedBy>
  <cp:revision>933</cp:revision>
  <cp:lastPrinted>2014-08-19T19:41:06Z</cp:lastPrinted>
  <dcterms:created xsi:type="dcterms:W3CDTF">2012-09-24T13:05:09Z</dcterms:created>
  <dcterms:modified xsi:type="dcterms:W3CDTF">2017-01-11T03:05:46Z</dcterms:modified>
</cp:coreProperties>
</file>