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73" r:id="rId3"/>
    <p:sldId id="274" r:id="rId4"/>
    <p:sldId id="257" r:id="rId5"/>
    <p:sldId id="266" r:id="rId6"/>
    <p:sldId id="269" r:id="rId7"/>
    <p:sldId id="267" r:id="rId8"/>
    <p:sldId id="270" r:id="rId9"/>
    <p:sldId id="271" r:id="rId10"/>
    <p:sldId id="272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10" autoAdjust="0"/>
  </p:normalViewPr>
  <p:slideViewPr>
    <p:cSldViewPr snapToGrid="0">
      <p:cViewPr varScale="1">
        <p:scale>
          <a:sx n="102" d="100"/>
          <a:sy n="102" d="100"/>
        </p:scale>
        <p:origin x="-104" y="-128"/>
      </p:cViewPr>
      <p:guideLst>
        <p:guide orient="horz" pos="2160"/>
        <p:guide pos="4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1661E-026D-4477-AF51-723FB3C907C1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F778C-A9AB-4CF7-B733-8344831B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778C-A9AB-4CF7-B733-8344831B78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1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778C-A9AB-4CF7-B733-8344831B78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778C-A9AB-4CF7-B733-8344831B78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1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997CB8-F756-46E5-9722-08216D72CDD1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333C-BCFC-4D56-B6E9-5F4707E2523C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6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005C-F20D-4083-9A6A-E8695FED8F77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5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 marL="344488" indent="-215900"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E7CE-6FFF-41F8-9407-C594613E5940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600"/>
            </a:lvl1pPr>
          </a:lstStyle>
          <a:p>
            <a:fld id="{F95D2628-1465-46D4-BCB1-30C6DC77B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2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84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627B-6CC5-46D7-86D2-B1E9DFFC434A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600"/>
            </a:lvl1pPr>
          </a:lstStyle>
          <a:p>
            <a:fld id="{F95D2628-1465-46D4-BCB1-30C6DC77BD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3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28338"/>
            <a:ext cx="9720072" cy="93591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1943100"/>
            <a:ext cx="4754880" cy="43662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943100"/>
            <a:ext cx="4754880" cy="43662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8981-2C20-4CCA-AAF1-2FD78F575116}" type="datetime1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600"/>
            </a:lvl1pPr>
          </a:lstStyle>
          <a:p>
            <a:fld id="{F95D2628-1465-46D4-BCB1-30C6DC77B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964479"/>
            <a:ext cx="4754880" cy="606599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689412"/>
            <a:ext cx="4754880" cy="3619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1964479"/>
            <a:ext cx="4754880" cy="606599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689412"/>
            <a:ext cx="4754880" cy="3619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2A8C-D2F2-4874-9BA1-2CD203BBA72F}" type="datetime1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600"/>
            </a:lvl1pPr>
          </a:lstStyle>
          <a:p>
            <a:fld id="{F95D2628-1465-46D4-BCB1-30C6DC77B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139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84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9FE6-9350-4579-B404-AA289347275F}" type="datetime1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2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8E6F-9CE5-403E-92E7-A1307D55B2A5}" type="datetime1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4498-F499-4695-B180-9A7E35824A12}" type="datetime1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FBF-5E0E-448D-B7A3-4D4D6A8E92C2}" type="datetime1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18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826324"/>
            <a:ext cx="972007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947134"/>
            <a:ext cx="9720073" cy="436222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3B3D88-6543-4DAC-AD29-B0CAC9DAB418}" type="datetime1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5D2628-1465-46D4-BCB1-30C6DC77BD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64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224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and Estimation: Waterfall </a:t>
            </a:r>
            <a:r>
              <a:rPr lang="en-US" dirty="0"/>
              <a:t>V</a:t>
            </a:r>
            <a:r>
              <a:rPr lang="en-US" dirty="0" smtClean="0"/>
              <a:t>ersus Agile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Amber Pollastrini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607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They Have in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Lifecycle: requirements, design, develop, integrate/test, deploy.  Essentially, a </a:t>
            </a:r>
            <a:r>
              <a:rPr lang="en-US" dirty="0"/>
              <a:t>sprint is </a:t>
            </a:r>
            <a:r>
              <a:rPr lang="en-US" dirty="0" smtClean="0"/>
              <a:t>a really short </a:t>
            </a:r>
            <a:r>
              <a:rPr lang="en-US" dirty="0"/>
              <a:t>project.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A product backlog (also sometimes called program backlog) is essentially the same as a work breakdown structure (WBS).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It’s best to go to the whiteboard to plan.  The network diagram still reigns supreme. This exercise should drive the stories/tasks.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/>
              <a:t>Tasks and stories should close within a week.  </a:t>
            </a:r>
            <a:r>
              <a:rPr lang="en-US" dirty="0" smtClean="0"/>
              <a:t>(A day is always preferred.)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Dependencies matter.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The customer/sponsor needs should be central in decision making.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Both types of planning still don’t hit the mark every time.  Why?  Because humans.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2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Lean coffee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3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960138"/>
            <a:ext cx="8229600" cy="1463040"/>
          </a:xfrm>
        </p:spPr>
        <p:txBody>
          <a:bodyPr>
            <a:noAutofit/>
          </a:bodyPr>
          <a:lstStyle/>
          <a:p>
            <a:r>
              <a:rPr lang="en-US" sz="2800" cap="none" dirty="0" smtClean="0">
                <a:latin typeface="Lucida Calligraphy" panose="03010101010101010101" pitchFamily="66" charset="0"/>
              </a:rPr>
              <a:t>“In preparing for battle I have always found that plans are useless,</a:t>
            </a:r>
            <a:br>
              <a:rPr lang="en-US" sz="2800" cap="none" dirty="0" smtClean="0">
                <a:latin typeface="Lucida Calligraphy" panose="03010101010101010101" pitchFamily="66" charset="0"/>
              </a:rPr>
            </a:br>
            <a:r>
              <a:rPr lang="en-US" sz="2800" cap="none" dirty="0" smtClean="0">
                <a:latin typeface="Lucida Calligraphy" panose="03010101010101010101" pitchFamily="66" charset="0"/>
              </a:rPr>
              <a:t/>
            </a:r>
            <a:br>
              <a:rPr lang="en-US" sz="2800" cap="none" dirty="0" smtClean="0">
                <a:latin typeface="Lucida Calligraphy" panose="03010101010101010101" pitchFamily="66" charset="0"/>
              </a:rPr>
            </a:br>
            <a:r>
              <a:rPr lang="en-US" sz="2800" cap="none" dirty="0" smtClean="0">
                <a:latin typeface="Lucida Calligraphy" panose="03010101010101010101" pitchFamily="66" charset="0"/>
              </a:rPr>
              <a:t>but planning is indispensable.”</a:t>
            </a:r>
            <a:endParaRPr lang="en-US" sz="2800" cap="none" dirty="0">
              <a:latin typeface="Lucida Calligraphy" panose="03010101010101010101" pitchFamily="66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9" b="6239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Dwight </a:t>
            </a:r>
            <a:r>
              <a:rPr lang="en-US" sz="2800" dirty="0" err="1" smtClean="0"/>
              <a:t>Einsenhower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79754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smtClean="0"/>
              <a:t>is </a:t>
            </a:r>
            <a:r>
              <a:rPr lang="en-US" smtClean="0"/>
              <a:t>Planning </a:t>
            </a:r>
            <a:r>
              <a:rPr lang="en-US" dirty="0" smtClean="0"/>
              <a:t>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8588" indent="0">
              <a:buNone/>
            </a:pPr>
            <a:r>
              <a:rPr lang="en-US" dirty="0"/>
              <a:t>Without planning, there’s no horizon to look at, and </a:t>
            </a:r>
            <a:r>
              <a:rPr lang="en-US" dirty="0" smtClean="0"/>
              <a:t>no </a:t>
            </a:r>
            <a:r>
              <a:rPr lang="en-US" dirty="0"/>
              <a:t>way to know where you’re going.  </a:t>
            </a:r>
          </a:p>
          <a:p>
            <a:pPr marL="344488" indent="-215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process of planning and estimating work </a:t>
            </a:r>
            <a:r>
              <a:rPr lang="en-US" dirty="0" smtClean="0"/>
              <a:t>involves </a:t>
            </a:r>
            <a:r>
              <a:rPr lang="en-US" dirty="0"/>
              <a:t>dialogue </a:t>
            </a:r>
            <a:r>
              <a:rPr lang="en-US" dirty="0" smtClean="0"/>
              <a:t>about:</a:t>
            </a:r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a team is trying to achieve, </a:t>
            </a:r>
            <a:endParaRPr lang="en-US" sz="2400" dirty="0" smtClean="0"/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how </a:t>
            </a:r>
            <a:r>
              <a:rPr lang="en-US" sz="2400" dirty="0"/>
              <a:t>they hope to achieve </a:t>
            </a:r>
            <a:r>
              <a:rPr lang="en-US" sz="2400" dirty="0" smtClean="0"/>
              <a:t>it and </a:t>
            </a:r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how </a:t>
            </a:r>
            <a:r>
              <a:rPr lang="en-US" sz="2400" dirty="0"/>
              <a:t>everything they’re doing together relates.  </a:t>
            </a:r>
          </a:p>
          <a:p>
            <a:pPr marL="344488" indent="-215900">
              <a:buFont typeface="Arial" panose="020B0604020202020204" pitchFamily="34" charset="0"/>
              <a:buChar char="•"/>
            </a:pPr>
            <a:r>
              <a:rPr lang="en-US" dirty="0"/>
              <a:t>Key takeaways here are: </a:t>
            </a:r>
            <a:endParaRPr lang="en-US" dirty="0" smtClean="0"/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/>
              <a:t>dependencies, </a:t>
            </a:r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/>
              <a:t>assumptions and </a:t>
            </a:r>
          </a:p>
          <a:p>
            <a:pPr marL="596900" lvl="2" indent="-285750">
              <a:buFont typeface="Wingdings" panose="05000000000000000000" pitchFamily="2" charset="2"/>
              <a:buChar char="§"/>
            </a:pPr>
            <a:r>
              <a:rPr lang="en-US" sz="2400" dirty="0"/>
              <a:t>common vision of the goal.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5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Paradigms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project is </a:t>
            </a:r>
            <a:r>
              <a:rPr lang="en-US" sz="2400" dirty="0"/>
              <a:t>separated into distinct phases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plan </a:t>
            </a:r>
            <a:r>
              <a:rPr lang="en-US" sz="2400" dirty="0"/>
              <a:t>is linear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Cost, scope and schedule are expected to remain </a:t>
            </a:r>
            <a:r>
              <a:rPr lang="en-US" sz="2400" dirty="0" smtClean="0"/>
              <a:t>constant, favoring only cost as variable</a:t>
            </a:r>
            <a:endParaRPr lang="en-US" sz="2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Business analysis prepares requirements before the project begins, which are not intended to 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Agile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process </a:t>
            </a:r>
            <a:r>
              <a:rPr lang="en-US" sz="2400" dirty="0"/>
              <a:t>is iterative, using sprints/iterations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plan </a:t>
            </a:r>
            <a:r>
              <a:rPr lang="en-US" sz="2400" dirty="0"/>
              <a:t>in incremental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Cost and schedule are expected to remain constant, scope is variable at sprint or increment boundaries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Product Owner works with teams to define requirements </a:t>
            </a:r>
            <a:r>
              <a:rPr lang="en-US" sz="2400" dirty="0" smtClean="0"/>
              <a:t>continuously (or the team reprioritizes with customer input)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ala Waterfall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Business analysis defines all of the requirements in great detail.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The architecture and system design are decided up front, with as much of the work decomposed as possible.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Scope and time are generally fixed, leaving cost to be variable as time progresses.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/>
              <a:t>A schedule, with dependencies, is used to chart out the critical </a:t>
            </a:r>
            <a:r>
              <a:rPr lang="en-US" dirty="0" smtClean="0"/>
              <a:t>path.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Bottom-up </a:t>
            </a:r>
            <a:r>
              <a:rPr lang="en-US" dirty="0"/>
              <a:t>estimation is used to figure out the cost of the </a:t>
            </a:r>
            <a:r>
              <a:rPr lang="en-US" dirty="0" smtClean="0"/>
              <a:t>entire project up front.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Management reserve is built in to allow for margin of error.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3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Waterfall: Bottom-Up estimation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024126" y="1943100"/>
            <a:ext cx="6451093" cy="4527604"/>
          </a:xfrm>
        </p:spPr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Frequently done by a small group of subject matter experts (SMEs).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start with the smallest tasks at the </a:t>
            </a:r>
            <a:r>
              <a:rPr lang="en-US" dirty="0" smtClean="0"/>
              <a:t>bottom.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roll these up to areas of scope (in a work breakdown structure).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use resource loaded tasks to determine </a:t>
            </a:r>
            <a:r>
              <a:rPr lang="en-US" dirty="0"/>
              <a:t>the cost of </a:t>
            </a:r>
            <a:r>
              <a:rPr lang="en-US" dirty="0" smtClean="0"/>
              <a:t>the project.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307" y="1943099"/>
            <a:ext cx="3664723" cy="309058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ala Agile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Product Owner defines acceptance criteria in a Feature, often posed as a hypothesis.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Architecture may be baked, but system </a:t>
            </a:r>
            <a:r>
              <a:rPr lang="en-US" dirty="0"/>
              <a:t>design </a:t>
            </a:r>
            <a:r>
              <a:rPr lang="en-US" dirty="0" smtClean="0"/>
              <a:t>is somewhat emergent.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Time boxes replace a schedule.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Estimation is done in sprints/iterations that may roll up to an increment, but no further out.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Cost and time </a:t>
            </a:r>
            <a:r>
              <a:rPr lang="en-US" dirty="0"/>
              <a:t>are generally fixed, leaving </a:t>
            </a:r>
            <a:r>
              <a:rPr lang="en-US" dirty="0" smtClean="0"/>
              <a:t>scope </a:t>
            </a:r>
            <a:r>
              <a:rPr lang="en-US" dirty="0"/>
              <a:t>to be variable as time </a:t>
            </a:r>
            <a:r>
              <a:rPr lang="en-US" dirty="0" smtClean="0"/>
              <a:t>progresses.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Management reserve is not utilized.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Agile: Top Down estimation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024126" y="1943100"/>
            <a:ext cx="6481573" cy="4354830"/>
          </a:xfrm>
        </p:spPr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Done with the team doing the work.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start with a Feature and acceptance criteria.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The goal is to fit the work described into a time box.  We keep carving the work into smaller chunks until it can be delivered in a sprint.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use quick-fire estimates; a popular method is ‘poker planning’.</a:t>
            </a:r>
            <a:r>
              <a:rPr lang="en-US" dirty="0"/>
              <a:t> </a:t>
            </a:r>
            <a:endParaRPr lang="en-US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We use relative sizing.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733" y="1943100"/>
            <a:ext cx="3664830" cy="309067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Differences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 smtClean="0"/>
              <a:t>Plans the </a:t>
            </a:r>
            <a:r>
              <a:rPr lang="en-US" sz="2300" dirty="0"/>
              <a:t>entire project up </a:t>
            </a:r>
            <a:r>
              <a:rPr lang="en-US" sz="2300" dirty="0" smtClean="0"/>
              <a:t>front </a:t>
            </a:r>
            <a:r>
              <a:rPr lang="en-US" sz="2300" dirty="0"/>
              <a:t>with a small group of </a:t>
            </a:r>
            <a:r>
              <a:rPr lang="en-US" sz="2300" dirty="0" smtClean="0"/>
              <a:t>SMEs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 smtClean="0"/>
              <a:t>Only re-baselines during major shifts in scope (which is generally considered taboo)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/>
              <a:t>E</a:t>
            </a:r>
            <a:r>
              <a:rPr lang="en-US" sz="2300" dirty="0" smtClean="0"/>
              <a:t>mphasizes </a:t>
            </a:r>
            <a:r>
              <a:rPr lang="en-US" sz="2300" dirty="0"/>
              <a:t>extremely detailed </a:t>
            </a:r>
            <a:r>
              <a:rPr lang="en-US" sz="2300" dirty="0" smtClean="0"/>
              <a:t>estimates, rolling up to the whole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/>
              <a:t>C</a:t>
            </a:r>
            <a:r>
              <a:rPr lang="en-US" sz="2300" dirty="0" smtClean="0"/>
              <a:t>ommitment </a:t>
            </a:r>
            <a:r>
              <a:rPr lang="en-US" sz="2300" dirty="0"/>
              <a:t>to delivering all the features to the </a:t>
            </a:r>
            <a:r>
              <a:rPr lang="en-US" sz="2300" dirty="0" smtClean="0"/>
              <a:t>client, as proposed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 smtClean="0"/>
              <a:t>Plans small increments with the people </a:t>
            </a:r>
            <a:r>
              <a:rPr lang="en-US" sz="2300" dirty="0"/>
              <a:t>doing the </a:t>
            </a:r>
            <a:r>
              <a:rPr lang="en-US" sz="2300" dirty="0" smtClean="0"/>
              <a:t>work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 smtClean="0"/>
              <a:t>Promotes </a:t>
            </a:r>
            <a:r>
              <a:rPr lang="en-US" sz="2300" dirty="0"/>
              <a:t>re-planning every </a:t>
            </a:r>
            <a:r>
              <a:rPr lang="en-US" sz="2300" dirty="0" smtClean="0"/>
              <a:t>sprint to provide a more reliable forecast of the roadmap</a:t>
            </a:r>
            <a:endParaRPr lang="en-US" sz="23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/>
              <a:t>Relies on relative </a:t>
            </a:r>
            <a:r>
              <a:rPr lang="en-US" sz="2300" dirty="0" smtClean="0"/>
              <a:t>sizing and time boxes </a:t>
            </a:r>
            <a:endParaRPr lang="en-US" sz="23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300" dirty="0" smtClean="0"/>
              <a:t>Commitment to demonstrate value every sprint, per the priority of the customer/sponsor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2628-1465-46D4-BCB1-30C6DC77BD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3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1190</TotalTime>
  <Words>732</Words>
  <Application>Microsoft Macintosh PowerPoint</Application>
  <PresentationFormat>Custom</PresentationFormat>
  <Paragraphs>85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Planning and Estimation: Waterfall Versus Agile</vt:lpstr>
      <vt:lpstr>“In preparing for battle I have always found that plans are useless,  but planning is indispensable.”</vt:lpstr>
      <vt:lpstr>Why is Planning Important?</vt:lpstr>
      <vt:lpstr>Planning Paradigms</vt:lpstr>
      <vt:lpstr>Planning ala Waterfall</vt:lpstr>
      <vt:lpstr>Waterfall: Bottom-Up estimation</vt:lpstr>
      <vt:lpstr>Planning ala Agile</vt:lpstr>
      <vt:lpstr>Agile: Top Down estimation</vt:lpstr>
      <vt:lpstr>Major Differences</vt:lpstr>
      <vt:lpstr>Things They Have in Common</vt:lpstr>
      <vt:lpstr>Lean coffee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Pollastrini</dc:creator>
  <cp:lastModifiedBy>Justin Trotter</cp:lastModifiedBy>
  <cp:revision>53</cp:revision>
  <dcterms:created xsi:type="dcterms:W3CDTF">2015-04-28T07:22:40Z</dcterms:created>
  <dcterms:modified xsi:type="dcterms:W3CDTF">2020-03-08T17:49:20Z</dcterms:modified>
</cp:coreProperties>
</file>