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3"/>
  </p:notesMasterIdLst>
  <p:sldIdLst>
    <p:sldId id="256" r:id="rId2"/>
    <p:sldId id="257" r:id="rId3"/>
    <p:sldId id="258" r:id="rId4"/>
    <p:sldId id="259" r:id="rId5"/>
    <p:sldId id="260" r:id="rId6"/>
    <p:sldId id="261" r:id="rId7"/>
    <p:sldId id="262" r:id="rId8"/>
    <p:sldId id="263" r:id="rId9"/>
    <p:sldId id="285" r:id="rId10"/>
    <p:sldId id="286" r:id="rId11"/>
    <p:sldId id="264" r:id="rId12"/>
    <p:sldId id="265" r:id="rId13"/>
    <p:sldId id="266" r:id="rId14"/>
    <p:sldId id="267" r:id="rId15"/>
    <p:sldId id="268" r:id="rId16"/>
    <p:sldId id="269" r:id="rId17"/>
    <p:sldId id="270" r:id="rId18"/>
    <p:sldId id="271" r:id="rId19"/>
    <p:sldId id="287" r:id="rId20"/>
    <p:sldId id="272" r:id="rId21"/>
    <p:sldId id="273" r:id="rId22"/>
    <p:sldId id="274" r:id="rId23"/>
    <p:sldId id="275" r:id="rId24"/>
    <p:sldId id="276" r:id="rId25"/>
    <p:sldId id="277" r:id="rId26"/>
    <p:sldId id="278" r:id="rId27"/>
    <p:sldId id="280" r:id="rId28"/>
    <p:sldId id="281" r:id="rId29"/>
    <p:sldId id="282" r:id="rId30"/>
    <p:sldId id="283" r:id="rId31"/>
    <p:sldId id="284" r:id="rId32"/>
  </p:sldIdLst>
  <p:sldSz cx="6858000" cy="51435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9A274988-C5E8-45A8-ABB2-4B1ACA9A40C4}">
          <p14:sldIdLst>
            <p14:sldId id="256"/>
            <p14:sldId id="257"/>
          </p14:sldIdLst>
        </p14:section>
        <p14:section name="What is BA?" id="{45E61FFF-42D2-44FC-8B9B-8506E6AB37D1}">
          <p14:sldIdLst>
            <p14:sldId id="258"/>
            <p14:sldId id="259"/>
          </p14:sldIdLst>
        </p14:section>
        <p14:section name="Why Get Certified?" id="{087A21A8-4A5B-415C-98F7-5D069433AF71}">
          <p14:sldIdLst>
            <p14:sldId id="260"/>
            <p14:sldId id="261"/>
          </p14:sldIdLst>
        </p14:section>
        <p14:section name="BABOK Structure" id="{502A98CA-84CF-4FC9-B4B6-BAAAEEBB28AF}">
          <p14:sldIdLst>
            <p14:sldId id="262"/>
            <p14:sldId id="263"/>
            <p14:sldId id="285"/>
            <p14:sldId id="286"/>
          </p14:sldIdLst>
        </p14:section>
        <p14:section name="Certifications" id="{D4750391-75FD-4C44-9B31-83579A6CD2D8}">
          <p14:sldIdLst>
            <p14:sldId id="264"/>
            <p14:sldId id="265"/>
            <p14:sldId id="266"/>
            <p14:sldId id="267"/>
            <p14:sldId id="268"/>
            <p14:sldId id="269"/>
          </p14:sldIdLst>
        </p14:section>
        <p14:section name="Path to Certification" id="{60E31ABD-ABF1-450B-8AEB-F86CF3F28046}">
          <p14:sldIdLst>
            <p14:sldId id="270"/>
            <p14:sldId id="271"/>
            <p14:sldId id="287"/>
            <p14:sldId id="272"/>
            <p14:sldId id="273"/>
            <p14:sldId id="274"/>
            <p14:sldId id="275"/>
            <p14:sldId id="276"/>
            <p14:sldId id="277"/>
            <p14:sldId id="278"/>
          </p14:sldIdLst>
        </p14:section>
        <p14:section name="Join us!" id="{E381CDB1-3E76-415E-8307-3CAB07B910A0}">
          <p14:sldIdLst>
            <p14:sldId id="280"/>
            <p14:sldId id="281"/>
            <p14:sldId id="282"/>
            <p14:sldId id="283"/>
            <p14:sldId id="28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7B20"/>
    <a:srgbClr val="005596"/>
    <a:srgbClr val="183C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DFB8B96-E21E-493F-A0F7-AEE07AB5AFD9}">
  <a:tblStyle styleId="{DDFB8B96-E21E-493F-A0F7-AEE07AB5AFD9}"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313" autoAdjust="0"/>
  </p:normalViewPr>
  <p:slideViewPr>
    <p:cSldViewPr snapToGrid="0">
      <p:cViewPr varScale="1">
        <p:scale>
          <a:sx n="59" d="100"/>
          <a:sy n="59" d="100"/>
        </p:scale>
        <p:origin x="1920" y="56"/>
      </p:cViewPr>
      <p:guideLst/>
    </p:cSldViewPr>
  </p:slideViewPr>
  <p:notesTextViewPr>
    <p:cViewPr>
      <p:scale>
        <a:sx n="1" d="1"/>
        <a:sy n="1" d="1"/>
      </p:scale>
      <p:origin x="0" y="-442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www.amazon.com/gp/product/0578028409?ref_=sr_1_1&amp;qid=1433781636&amp;sr=8-1&amp;keywords=CBAP&amp;pldnSite=1"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50 Techniques</a:t>
            </a:r>
          </a:p>
          <a:p>
            <a:endParaRPr lang="en-US" dirty="0"/>
          </a:p>
          <a:p>
            <a:r>
              <a:rPr lang="en-US" dirty="0"/>
              <a:t>Most BAs don’t use every technique. Senior BAs use different techniques than junior BAs. Different domains (banking, ecommerce, insurance, etc.) focus on different techniques.</a:t>
            </a:r>
          </a:p>
        </p:txBody>
      </p:sp>
    </p:spTree>
    <p:extLst>
      <p:ext uri="{BB962C8B-B14F-4D97-AF65-F5344CB8AC3E}">
        <p14:creationId xmlns:p14="http://schemas.microsoft.com/office/powerpoint/2010/main" val="1389765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As of February 2017, the IIBA is still developing the CBATL definitions, assessments, etc. We know very little at this point in time. I suspect there are less than ten people in the Pittsburgh metro who might qualify for this certification.</a:t>
            </a: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dirty="0"/>
              <a:t>On 2/11/2017 I performed a search for</a:t>
            </a:r>
          </a:p>
          <a:p>
            <a:pPr lvl="0">
              <a:spcBef>
                <a:spcPts val="0"/>
              </a:spcBef>
              <a:buNone/>
            </a:pPr>
            <a:r>
              <a:rPr lang="en-GB" dirty="0"/>
              <a:t>CBAP: 15 results</a:t>
            </a:r>
          </a:p>
          <a:p>
            <a:pPr lvl="0">
              <a:spcBef>
                <a:spcPts val="0"/>
              </a:spcBef>
              <a:buNone/>
            </a:pPr>
            <a:r>
              <a:rPr lang="en-GB" dirty="0"/>
              <a:t>PMI-PBA: zero results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dirty="0"/>
              <a:t>If nobody from your former company is around who can vouch for your work, you can try reaching out to their HR department. Explain your situation and see if you can list the HR phone number as a contract. </a:t>
            </a:r>
          </a:p>
          <a:p>
            <a:pPr lvl="0">
              <a:spcBef>
                <a:spcPts val="0"/>
              </a:spcBef>
              <a:buNone/>
            </a:pPr>
            <a:endParaRPr lang="en-US" dirty="0"/>
          </a:p>
          <a:p>
            <a:pPr lvl="0">
              <a:spcBef>
                <a:spcPts val="0"/>
              </a:spcBef>
              <a:buNone/>
            </a:pPr>
            <a:r>
              <a:rPr lang="en-US" dirty="0"/>
              <a:t>You can always contact the IIBA for more information.</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lnSpc>
                <a:spcPct val="115000"/>
              </a:lnSpc>
              <a:spcBef>
                <a:spcPts val="0"/>
              </a:spcBef>
              <a:spcAft>
                <a:spcPts val="1600"/>
              </a:spcAft>
              <a:buClr>
                <a:schemeClr val="dk1"/>
              </a:buClr>
              <a:buSzPct val="61111"/>
              <a:buFont typeface="Arial"/>
              <a:buNone/>
            </a:pPr>
            <a:r>
              <a:rPr lang="en-GB" sz="1800" dirty="0">
                <a:solidFill>
                  <a:schemeClr val="dk2"/>
                </a:solidFill>
              </a:rPr>
              <a:t>I present this honest advice to inspire you to apply and pass your CBAP/CCBA exam on your first try.</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GB" dirty="0"/>
              <a:t>I liked Watermark’s test so much, I bought the PMP version to help me pass that test.</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dirty="0"/>
              <a:t>IN GENERAL, if I had to study for the CBAP all over again, I’d focus on</a:t>
            </a:r>
          </a:p>
          <a:p>
            <a:pPr marL="457200" lvl="0" indent="-228600" rtl="0">
              <a:spcBef>
                <a:spcPts val="0"/>
              </a:spcBef>
              <a:buAutoNum type="arabicPeriod"/>
            </a:pPr>
            <a:r>
              <a:rPr lang="en-GB" dirty="0"/>
              <a:t>Understanding each Knowledge Area</a:t>
            </a:r>
          </a:p>
          <a:p>
            <a:pPr marL="457200" lvl="0" indent="-228600" rtl="0">
              <a:spcBef>
                <a:spcPts val="0"/>
              </a:spcBef>
              <a:buAutoNum type="arabicPeriod"/>
            </a:pPr>
            <a:r>
              <a:rPr lang="en-GB" dirty="0"/>
              <a:t>Understanding each Task, including purpose and description.</a:t>
            </a:r>
          </a:p>
          <a:p>
            <a:pPr marL="457200" lvl="0" indent="-228600" rtl="0">
              <a:spcBef>
                <a:spcPts val="0"/>
              </a:spcBef>
              <a:buAutoNum type="arabicPeriod"/>
            </a:pPr>
            <a:r>
              <a:rPr lang="en-GB" dirty="0"/>
              <a:t>Understand the inputs</a:t>
            </a:r>
          </a:p>
          <a:p>
            <a:pPr marL="457200" lvl="0" indent="-228600" rtl="0">
              <a:spcBef>
                <a:spcPts val="0"/>
              </a:spcBef>
              <a:buAutoNum type="arabicPeriod"/>
            </a:pPr>
            <a:r>
              <a:rPr lang="en-GB" dirty="0"/>
              <a:t>Understand the Techniques</a:t>
            </a:r>
          </a:p>
          <a:p>
            <a:pPr marL="457200" lvl="0" indent="-228600" rtl="0">
              <a:spcBef>
                <a:spcPts val="0"/>
              </a:spcBef>
              <a:buAutoNum type="arabicPeriod"/>
            </a:pPr>
            <a:r>
              <a:rPr lang="en-GB" dirty="0"/>
              <a:t>Understand the Stakeholders</a:t>
            </a:r>
          </a:p>
          <a:p>
            <a:pPr marL="457200" lvl="0" indent="-228600" rtl="0">
              <a:spcBef>
                <a:spcPts val="0"/>
              </a:spcBef>
              <a:buAutoNum type="arabicPeriod"/>
            </a:pPr>
            <a:r>
              <a:rPr lang="en-GB" dirty="0"/>
              <a:t>Understand the Outputs</a:t>
            </a:r>
          </a:p>
          <a:p>
            <a:pPr marL="457200" lvl="0" indent="-228600" rtl="0">
              <a:spcBef>
                <a:spcPts val="0"/>
              </a:spcBef>
              <a:buAutoNum type="arabicPeriod"/>
            </a:pPr>
            <a:r>
              <a:rPr lang="en-GB" dirty="0"/>
              <a:t>Link the Outputs from one task to the inputs to another task</a:t>
            </a:r>
          </a:p>
          <a:p>
            <a:pPr lvl="0" rtl="0">
              <a:spcBef>
                <a:spcPts val="0"/>
              </a:spcBef>
              <a:buNone/>
            </a:pPr>
            <a:r>
              <a:rPr lang="en-GB" dirty="0"/>
              <a:t>But there are still plenty of specifics to zero in on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GB" dirty="0"/>
              <a:t>Prometric also manages hundreds of other tests, ranging from the American Association of Clinical Endocrinologists Endocrine Certification in Neck Ultrasound (ECNU) to XML Master’s Database Administrator Certification</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10000"/>
              <a:buFont typeface="Arial"/>
              <a:buNone/>
            </a:pPr>
            <a:r>
              <a:rPr lang="en-GB" sz="950" dirty="0">
                <a:solidFill>
                  <a:srgbClr val="222222"/>
                </a:solidFill>
                <a:highlight>
                  <a:srgbClr val="FFFFFF"/>
                </a:highlight>
              </a:rPr>
              <a:t>I scheduled my CBAP exam for 8 AM, 5/27, the day after the local Pittsburgh IIBA chapter BABoK review sessions ended and the day before I left for vacation.</a:t>
            </a:r>
          </a:p>
          <a:p>
            <a:pPr lvl="0" rtl="0">
              <a:spcBef>
                <a:spcPts val="0"/>
              </a:spcBef>
              <a:buClr>
                <a:schemeClr val="dk1"/>
              </a:buClr>
              <a:buSzPct val="110000"/>
              <a:buFont typeface="Arial"/>
              <a:buNone/>
            </a:pPr>
            <a:endParaRPr sz="950" dirty="0">
              <a:solidFill>
                <a:srgbClr val="222222"/>
              </a:solidFill>
              <a:highlight>
                <a:srgbClr val="FFFFFF"/>
              </a:highlight>
            </a:endParaRPr>
          </a:p>
          <a:p>
            <a:pPr lvl="0" rtl="0">
              <a:spcBef>
                <a:spcPts val="0"/>
              </a:spcBef>
              <a:buClr>
                <a:schemeClr val="dk1"/>
              </a:buClr>
              <a:buSzPct val="110000"/>
              <a:buFont typeface="Arial"/>
              <a:buNone/>
            </a:pPr>
            <a:r>
              <a:rPr lang="en-GB" sz="950" dirty="0">
                <a:solidFill>
                  <a:srgbClr val="222222"/>
                </a:solidFill>
                <a:highlight>
                  <a:srgbClr val="FFFFFF"/>
                </a:highlight>
              </a:rPr>
              <a:t>On the way to take the test, I thought I would pass, mostly because I knew tons of people who passed in one try but only one or two who did not. My confidence was not high. I was at maybe 50% for confidence in passing.</a:t>
            </a:r>
          </a:p>
          <a:p>
            <a:pPr lvl="0" rtl="0">
              <a:spcBef>
                <a:spcPts val="0"/>
              </a:spcBef>
              <a:buClr>
                <a:schemeClr val="dk1"/>
              </a:buClr>
              <a:buSzPct val="110000"/>
              <a:buFont typeface="Arial"/>
              <a:buNone/>
            </a:pPr>
            <a:endParaRPr sz="950" dirty="0">
              <a:solidFill>
                <a:srgbClr val="222222"/>
              </a:solidFill>
              <a:highlight>
                <a:srgbClr val="FFFFFF"/>
              </a:highlight>
            </a:endParaRPr>
          </a:p>
          <a:p>
            <a:pPr lvl="0" rtl="0">
              <a:spcBef>
                <a:spcPts val="0"/>
              </a:spcBef>
              <a:buClr>
                <a:schemeClr val="dk1"/>
              </a:buClr>
              <a:buSzPct val="110000"/>
              <a:buFont typeface="Arial"/>
              <a:buNone/>
            </a:pPr>
            <a:r>
              <a:rPr lang="en-GB" sz="950" dirty="0">
                <a:solidFill>
                  <a:srgbClr val="222222"/>
                </a:solidFill>
                <a:highlight>
                  <a:srgbClr val="FFFFFF"/>
                </a:highlight>
              </a:rPr>
              <a:t>I used the Prometrics McCandless location. They're on the 4th floor of a big office building. I parked in the bottom of the parking deck and walked into the lobby. There was no receptionist and I found them in a directory near the elevators, suite 400.</a:t>
            </a:r>
          </a:p>
          <a:p>
            <a:pPr lvl="0" rtl="0">
              <a:spcBef>
                <a:spcPts val="0"/>
              </a:spcBef>
              <a:buClr>
                <a:schemeClr val="dk1"/>
              </a:buClr>
              <a:buSzPct val="110000"/>
              <a:buFont typeface="Arial"/>
              <a:buNone/>
            </a:pPr>
            <a:endParaRPr sz="950" dirty="0">
              <a:solidFill>
                <a:srgbClr val="222222"/>
              </a:solidFill>
              <a:highlight>
                <a:srgbClr val="FFFFFF"/>
              </a:highlight>
            </a:endParaRPr>
          </a:p>
          <a:p>
            <a:pPr lvl="0" rtl="0">
              <a:spcBef>
                <a:spcPts val="0"/>
              </a:spcBef>
              <a:buClr>
                <a:schemeClr val="dk1"/>
              </a:buClr>
              <a:buSzPct val="110000"/>
              <a:buFont typeface="Arial"/>
              <a:buNone/>
            </a:pPr>
            <a:r>
              <a:rPr lang="en-GB" sz="950" dirty="0">
                <a:solidFill>
                  <a:srgbClr val="222222"/>
                </a:solidFill>
                <a:highlight>
                  <a:srgbClr val="FFFFFF"/>
                </a:highlight>
              </a:rPr>
              <a:t>There were about a dozen other people there taking some other tests. Most wore shorts, flip flops and tank tops. The proctor told me she had never given the CBAP before.</a:t>
            </a:r>
          </a:p>
          <a:p>
            <a:pPr lvl="0" rtl="0">
              <a:spcBef>
                <a:spcPts val="0"/>
              </a:spcBef>
              <a:buClr>
                <a:schemeClr val="dk1"/>
              </a:buClr>
              <a:buSzPct val="110000"/>
              <a:buFont typeface="Arial"/>
              <a:buNone/>
            </a:pPr>
            <a:endParaRPr sz="950" dirty="0">
              <a:solidFill>
                <a:srgbClr val="222222"/>
              </a:solidFill>
              <a:highlight>
                <a:srgbClr val="FFFFFF"/>
              </a:highlight>
            </a:endParaRPr>
          </a:p>
          <a:p>
            <a:pPr lvl="0" rtl="0">
              <a:spcBef>
                <a:spcPts val="0"/>
              </a:spcBef>
              <a:buClr>
                <a:schemeClr val="dk1"/>
              </a:buClr>
              <a:buSzPct val="110000"/>
              <a:buFont typeface="Arial"/>
              <a:buNone/>
            </a:pPr>
            <a:r>
              <a:rPr lang="en-GB" sz="950" dirty="0">
                <a:solidFill>
                  <a:srgbClr val="222222"/>
                </a:solidFill>
                <a:highlight>
                  <a:srgbClr val="FFFFFF"/>
                </a:highlight>
              </a:rPr>
              <a:t>When you arrive, they have you put all your stuff in a locker, including pens, cell phones, wallets, watches. By the time you're ready to enter for the test, your pockets are empty except for a key to your locker and your driver's license. They also give you two laminated sheets of paper for notes/braindump and two wet erase markers like a teacher would use on an overhead projector. More are available if you ask. If you don't get the materials, ask. It looks like most tests the center administers don't use this sort of thing.</a:t>
            </a:r>
          </a:p>
          <a:p>
            <a:pPr lvl="0" rtl="0">
              <a:spcBef>
                <a:spcPts val="0"/>
              </a:spcBef>
              <a:buClr>
                <a:schemeClr val="dk1"/>
              </a:buClr>
              <a:buSzPct val="110000"/>
              <a:buFont typeface="Arial"/>
              <a:buNone/>
            </a:pPr>
            <a:endParaRPr sz="950" dirty="0">
              <a:solidFill>
                <a:srgbClr val="222222"/>
              </a:solidFill>
              <a:highlight>
                <a:srgbClr val="FFFFFF"/>
              </a:highlight>
            </a:endParaRPr>
          </a:p>
          <a:p>
            <a:pPr lvl="0" rtl="0">
              <a:spcBef>
                <a:spcPts val="0"/>
              </a:spcBef>
              <a:buClr>
                <a:schemeClr val="dk1"/>
              </a:buClr>
              <a:buSzPct val="110000"/>
              <a:buFont typeface="Arial"/>
              <a:buNone/>
            </a:pPr>
            <a:r>
              <a:rPr lang="en-GB" sz="950" dirty="0">
                <a:solidFill>
                  <a:srgbClr val="222222"/>
                </a:solidFill>
                <a:highlight>
                  <a:srgbClr val="FFFFFF"/>
                </a:highlight>
              </a:rPr>
              <a:t>In 2015, the test allowed up to 3 hours to answer 150 multiple choice questions, plus maybe 15 extra minutes for administrative stuff.</a:t>
            </a:r>
          </a:p>
          <a:p>
            <a:pPr lvl="0" rtl="0">
              <a:spcBef>
                <a:spcPts val="0"/>
              </a:spcBef>
              <a:buClr>
                <a:schemeClr val="dk1"/>
              </a:buClr>
              <a:buSzPct val="110000"/>
              <a:buFont typeface="Arial"/>
              <a:buNone/>
            </a:pPr>
            <a:endParaRPr sz="950" dirty="0">
              <a:solidFill>
                <a:srgbClr val="222222"/>
              </a:solidFill>
              <a:highlight>
                <a:srgbClr val="FFFFFF"/>
              </a:highlight>
            </a:endParaRPr>
          </a:p>
          <a:p>
            <a:pPr lvl="0" rtl="0">
              <a:spcBef>
                <a:spcPts val="0"/>
              </a:spcBef>
              <a:buClr>
                <a:schemeClr val="dk1"/>
              </a:buClr>
              <a:buSzPct val="110000"/>
              <a:buFont typeface="Arial"/>
              <a:buNone/>
            </a:pPr>
            <a:r>
              <a:rPr lang="en-GB" sz="950" dirty="0">
                <a:solidFill>
                  <a:srgbClr val="222222"/>
                </a:solidFill>
                <a:highlight>
                  <a:srgbClr val="FFFFFF"/>
                </a:highlight>
              </a:rPr>
              <a:t>You are permitted to check out and use the restroom. I think you have to check with them before you access your locker if you need medicine. They check you back in when you finish your break. I did not take a break.</a:t>
            </a:r>
          </a:p>
          <a:p>
            <a:pPr lvl="0" rtl="0">
              <a:spcBef>
                <a:spcPts val="0"/>
              </a:spcBef>
              <a:buClr>
                <a:schemeClr val="dk1"/>
              </a:buClr>
              <a:buSzPct val="110000"/>
              <a:buFont typeface="Arial"/>
              <a:buNone/>
            </a:pPr>
            <a:endParaRPr sz="950" dirty="0">
              <a:solidFill>
                <a:srgbClr val="222222"/>
              </a:solidFill>
              <a:highlight>
                <a:srgbClr val="FFFFFF"/>
              </a:highlight>
            </a:endParaRPr>
          </a:p>
          <a:p>
            <a:pPr lvl="0" rtl="0">
              <a:spcBef>
                <a:spcPts val="0"/>
              </a:spcBef>
              <a:buClr>
                <a:schemeClr val="dk1"/>
              </a:buClr>
              <a:buSzPct val="110000"/>
              <a:buFont typeface="Arial"/>
              <a:buNone/>
            </a:pPr>
            <a:r>
              <a:rPr lang="en-GB" sz="950" dirty="0">
                <a:solidFill>
                  <a:srgbClr val="222222"/>
                </a:solidFill>
                <a:highlight>
                  <a:srgbClr val="FFFFFF"/>
                </a:highlight>
              </a:rPr>
              <a:t>I signed in to take the test at 7:52 AM and signed out at 10:02. This time included a brief tutorial on how to use a mouse to answer questions and an 8 question survey to make sure Prometrics is doing its job.</a:t>
            </a:r>
          </a:p>
          <a:p>
            <a:pPr lvl="0" rtl="0">
              <a:spcBef>
                <a:spcPts val="0"/>
              </a:spcBef>
              <a:buClr>
                <a:schemeClr val="dk1"/>
              </a:buClr>
              <a:buSzPct val="110000"/>
              <a:buFont typeface="Arial"/>
              <a:buNone/>
            </a:pPr>
            <a:endParaRPr sz="950" dirty="0">
              <a:solidFill>
                <a:srgbClr val="222222"/>
              </a:solidFill>
              <a:highlight>
                <a:srgbClr val="FFFFFF"/>
              </a:highlight>
            </a:endParaRPr>
          </a:p>
          <a:p>
            <a:pPr lvl="0" rtl="0">
              <a:spcBef>
                <a:spcPts val="0"/>
              </a:spcBef>
              <a:buClr>
                <a:schemeClr val="dk1"/>
              </a:buClr>
              <a:buSzPct val="110000"/>
              <a:buFont typeface="Arial"/>
              <a:buNone/>
            </a:pPr>
            <a:r>
              <a:rPr lang="en-GB" sz="950" dirty="0">
                <a:solidFill>
                  <a:srgbClr val="222222"/>
                </a:solidFill>
                <a:highlight>
                  <a:srgbClr val="FFFFFF"/>
                </a:highlight>
              </a:rPr>
              <a:t>You can "Mark" questions and go back to them later. You can also go back to questions you left blank. For me, I marked all the questions I left blank. Once I answered a question, I didn't go back to it after I answered the next one. Several times I realized I needed to change my last answer in the middle of reading the current one.</a:t>
            </a:r>
          </a:p>
          <a:p>
            <a:pPr lvl="0" rtl="0">
              <a:spcBef>
                <a:spcPts val="0"/>
              </a:spcBef>
              <a:buClr>
                <a:schemeClr val="dk1"/>
              </a:buClr>
              <a:buSzPct val="110000"/>
              <a:buFont typeface="Arial"/>
              <a:buNone/>
            </a:pPr>
            <a:endParaRPr sz="950" dirty="0">
              <a:solidFill>
                <a:srgbClr val="222222"/>
              </a:solidFill>
              <a:highlight>
                <a:srgbClr val="FFFFFF"/>
              </a:highlight>
            </a:endParaRPr>
          </a:p>
          <a:p>
            <a:pPr lvl="0" rtl="0">
              <a:spcBef>
                <a:spcPts val="0"/>
              </a:spcBef>
              <a:buClr>
                <a:schemeClr val="dk1"/>
              </a:buClr>
              <a:buSzPct val="110000"/>
              <a:buFont typeface="Arial"/>
              <a:buNone/>
            </a:pPr>
            <a:r>
              <a:rPr lang="en-GB" sz="950" dirty="0">
                <a:solidFill>
                  <a:srgbClr val="222222"/>
                </a:solidFill>
                <a:highlight>
                  <a:srgbClr val="FFFFFF"/>
                </a:highlight>
              </a:rPr>
              <a:t>You take the test at a desk in a cubicle in a room with maybe 10 other test takers. There was some coughing and sniffling. I used some noise-cancelling ear muffs they provide for some of the test to improve my focus.</a:t>
            </a:r>
          </a:p>
          <a:p>
            <a:pPr lvl="0" rtl="0">
              <a:spcBef>
                <a:spcPts val="0"/>
              </a:spcBef>
              <a:buClr>
                <a:schemeClr val="dk1"/>
              </a:buClr>
              <a:buSzPct val="110000"/>
              <a:buFont typeface="Arial"/>
              <a:buNone/>
            </a:pPr>
            <a:endParaRPr sz="950" dirty="0">
              <a:solidFill>
                <a:srgbClr val="222222"/>
              </a:solidFill>
              <a:highlight>
                <a:srgbClr val="FFFFFF"/>
              </a:highlight>
            </a:endParaRPr>
          </a:p>
          <a:p>
            <a:pPr lvl="0" rtl="0">
              <a:spcBef>
                <a:spcPts val="0"/>
              </a:spcBef>
              <a:buClr>
                <a:schemeClr val="dk1"/>
              </a:buClr>
              <a:buSzPct val="110000"/>
              <a:buFont typeface="Arial"/>
              <a:buNone/>
            </a:pPr>
            <a:r>
              <a:rPr lang="en-GB" sz="950" dirty="0">
                <a:solidFill>
                  <a:srgbClr val="222222"/>
                </a:solidFill>
                <a:highlight>
                  <a:srgbClr val="FFFFFF"/>
                </a:highlight>
              </a:rPr>
              <a:t>I did do a brain dump of the KAs and their tasks but really only referred back to it a dozen times in 150 questions, usually to check the order of tasks or to see which KA a task fell under. I do think making an effort to memorize the KAs/tasks helped me considerably. The brain dump was more of a confidence booster than anything. I couldn't have done it without the mnemonics.</a:t>
            </a:r>
          </a:p>
          <a:p>
            <a:pPr lvl="0" rtl="0">
              <a:spcBef>
                <a:spcPts val="0"/>
              </a:spcBef>
              <a:buClr>
                <a:schemeClr val="dk1"/>
              </a:buClr>
              <a:buSzPct val="110000"/>
              <a:buFont typeface="Arial"/>
              <a:buNone/>
            </a:pPr>
            <a:endParaRPr sz="950" dirty="0">
              <a:solidFill>
                <a:srgbClr val="222222"/>
              </a:solidFill>
              <a:highlight>
                <a:srgbClr val="FFFFFF"/>
              </a:highlight>
            </a:endParaRPr>
          </a:p>
          <a:p>
            <a:pPr lvl="0" rtl="0">
              <a:spcBef>
                <a:spcPts val="0"/>
              </a:spcBef>
              <a:buClr>
                <a:schemeClr val="dk1"/>
              </a:buClr>
              <a:buSzPct val="110000"/>
              <a:buFont typeface="Arial"/>
              <a:buNone/>
            </a:pPr>
            <a:r>
              <a:rPr lang="en-GB" sz="950" dirty="0">
                <a:solidFill>
                  <a:srgbClr val="222222"/>
                </a:solidFill>
                <a:highlight>
                  <a:srgbClr val="FFFFFF"/>
                </a:highlight>
              </a:rPr>
              <a:t>I skipped questions that I didn't know the answer to for the first round. For me, that was 39 questions out of 150. About 1/3 of them were easy when I reread them and actually thought about the question. Many I narrowed down to two answers and asked myself which one the test author would pick. Four questions I had no idea and just picked one.</a:t>
            </a:r>
          </a:p>
          <a:p>
            <a:pPr lvl="0" rtl="0">
              <a:spcBef>
                <a:spcPts val="0"/>
              </a:spcBef>
              <a:buClr>
                <a:schemeClr val="dk1"/>
              </a:buClr>
              <a:buSzPct val="110000"/>
              <a:buFont typeface="Arial"/>
              <a:buNone/>
            </a:pPr>
            <a:endParaRPr sz="950" dirty="0">
              <a:solidFill>
                <a:srgbClr val="222222"/>
              </a:solidFill>
              <a:highlight>
                <a:srgbClr val="FFFFFF"/>
              </a:highlight>
            </a:endParaRPr>
          </a:p>
          <a:p>
            <a:pPr lvl="0" rtl="0">
              <a:spcBef>
                <a:spcPts val="0"/>
              </a:spcBef>
              <a:buClr>
                <a:schemeClr val="dk1"/>
              </a:buClr>
              <a:buSzPct val="110000"/>
              <a:buFont typeface="Arial"/>
              <a:buNone/>
            </a:pPr>
            <a:r>
              <a:rPr lang="en-GB" sz="950" dirty="0">
                <a:solidFill>
                  <a:srgbClr val="222222"/>
                </a:solidFill>
                <a:highlight>
                  <a:srgbClr val="FFFFFF"/>
                </a:highlight>
              </a:rPr>
              <a:t>Before the test, I was scoring just under 70% on the Watermark practice tests. You can't efficiently test your way to knowing the answers, but it does help you decide what to focus on. I was having trouble with BA Planning and Monitoring and Requirements Analysis. After re-re-rereading those chapters, I didn't retest, but I did feel comfortable with all KAs equally after that. </a:t>
            </a:r>
          </a:p>
          <a:p>
            <a:pPr lvl="0" rtl="0">
              <a:spcBef>
                <a:spcPts val="0"/>
              </a:spcBef>
              <a:buClr>
                <a:schemeClr val="dk1"/>
              </a:buClr>
              <a:buSzPct val="110000"/>
              <a:buFont typeface="Arial"/>
              <a:buNone/>
            </a:pPr>
            <a:endParaRPr sz="950" dirty="0">
              <a:solidFill>
                <a:srgbClr val="222222"/>
              </a:solidFill>
              <a:highlight>
                <a:srgbClr val="FFFFFF"/>
              </a:highlight>
            </a:endParaRPr>
          </a:p>
          <a:p>
            <a:pPr lvl="0" rtl="0">
              <a:spcBef>
                <a:spcPts val="0"/>
              </a:spcBef>
              <a:buClr>
                <a:schemeClr val="dk1"/>
              </a:buClr>
              <a:buSzPct val="110000"/>
              <a:buFont typeface="Arial"/>
              <a:buNone/>
            </a:pPr>
            <a:r>
              <a:rPr lang="en-GB" sz="950" dirty="0">
                <a:solidFill>
                  <a:srgbClr val="222222"/>
                </a:solidFill>
                <a:highlight>
                  <a:srgbClr val="FFFFFF"/>
                </a:highlight>
              </a:rPr>
              <a:t>My copy of the </a:t>
            </a:r>
            <a:r>
              <a:rPr lang="en-GB" sz="950" u="sng" dirty="0">
                <a:solidFill>
                  <a:srgbClr val="1155CC"/>
                </a:solidFill>
                <a:highlight>
                  <a:srgbClr val="FFFFFF"/>
                </a:highlight>
                <a:hlinkClick r:id="rId3"/>
              </a:rPr>
              <a:t>Watermark CBAP</a:t>
            </a:r>
            <a:r>
              <a:rPr lang="en-GB" sz="950" dirty="0">
                <a:solidFill>
                  <a:srgbClr val="222222"/>
                </a:solidFill>
                <a:highlight>
                  <a:srgbClr val="FFFFFF"/>
                </a:highlight>
              </a:rPr>
              <a:t> review guide came with 5 days of free subscription to their mock tests. These really helped me evaluate my weaknesses. I'd recommend them to anyone, especially when you get 5 days for the price of a book. The book itself was extremely helpful. Preparing for the test without Watermark would be particularly daunting. I also had a copy of Sybex's book, but it's really more for a semester-long class to teach Business Analysis with real world examples. Sybex was a good resource, just not what I needed to pass the test.</a:t>
            </a:r>
          </a:p>
          <a:p>
            <a:pPr lvl="0" rtl="0">
              <a:spcBef>
                <a:spcPts val="0"/>
              </a:spcBef>
              <a:buClr>
                <a:schemeClr val="dk1"/>
              </a:buClr>
              <a:buSzPct val="110000"/>
              <a:buFont typeface="Arial"/>
              <a:buNone/>
            </a:pPr>
            <a:endParaRPr sz="950" dirty="0">
              <a:solidFill>
                <a:srgbClr val="222222"/>
              </a:solidFill>
              <a:highlight>
                <a:srgbClr val="FFFFFF"/>
              </a:highlight>
            </a:endParaRPr>
          </a:p>
          <a:p>
            <a:pPr lvl="0" rtl="0">
              <a:spcBef>
                <a:spcPts val="0"/>
              </a:spcBef>
              <a:buClr>
                <a:schemeClr val="dk1"/>
              </a:buClr>
              <a:buSzPct val="110000"/>
              <a:buFont typeface="Arial"/>
              <a:buNone/>
            </a:pPr>
            <a:r>
              <a:rPr lang="en-GB" sz="950" dirty="0">
                <a:solidFill>
                  <a:srgbClr val="222222"/>
                </a:solidFill>
                <a:highlight>
                  <a:srgbClr val="FFFFFF"/>
                </a:highlight>
              </a:rPr>
              <a:t>Few of the questions were a surprise, but it did feel like there were more Underlying Competency questions in 2015 than I expected. Maybe I was just primed for them from the last review session.</a:t>
            </a:r>
          </a:p>
          <a:p>
            <a:pPr lvl="0" rtl="0">
              <a:spcBef>
                <a:spcPts val="0"/>
              </a:spcBef>
              <a:buClr>
                <a:schemeClr val="dk1"/>
              </a:buClr>
              <a:buSzPct val="110000"/>
              <a:buFont typeface="Arial"/>
              <a:buNone/>
            </a:pPr>
            <a:endParaRPr sz="950" dirty="0">
              <a:solidFill>
                <a:srgbClr val="222222"/>
              </a:solidFill>
              <a:highlight>
                <a:srgbClr val="FFFFFF"/>
              </a:highlight>
            </a:endParaRPr>
          </a:p>
          <a:p>
            <a:pPr lvl="0" rtl="0">
              <a:spcBef>
                <a:spcPts val="0"/>
              </a:spcBef>
              <a:buClr>
                <a:schemeClr val="dk1"/>
              </a:buClr>
              <a:buSzPct val="110000"/>
              <a:buFont typeface="Arial"/>
              <a:buNone/>
            </a:pPr>
            <a:r>
              <a:rPr lang="en-GB" sz="950" dirty="0">
                <a:solidFill>
                  <a:srgbClr val="222222"/>
                </a:solidFill>
                <a:highlight>
                  <a:srgbClr val="FFFFFF"/>
                </a:highlight>
              </a:rPr>
              <a:t>If I had failed, I would focus on memorizing inputs and stakeholders for each task to boost my score in a retry.</a:t>
            </a:r>
          </a:p>
          <a:p>
            <a:pPr lvl="0" rtl="0">
              <a:spcBef>
                <a:spcPts val="0"/>
              </a:spcBef>
              <a:buClr>
                <a:schemeClr val="dk1"/>
              </a:buClr>
              <a:buSzPct val="110000"/>
              <a:buFont typeface="Arial"/>
              <a:buNone/>
            </a:pPr>
            <a:endParaRPr sz="950" dirty="0">
              <a:solidFill>
                <a:srgbClr val="222222"/>
              </a:solidFill>
              <a:highlight>
                <a:srgbClr val="FFFFFF"/>
              </a:highlight>
            </a:endParaRPr>
          </a:p>
          <a:p>
            <a:pPr lvl="0" rtl="0">
              <a:spcBef>
                <a:spcPts val="0"/>
              </a:spcBef>
              <a:buClr>
                <a:schemeClr val="dk1"/>
              </a:buClr>
              <a:buSzPct val="110000"/>
              <a:buFont typeface="Arial"/>
              <a:buNone/>
            </a:pPr>
            <a:r>
              <a:rPr lang="en-GB" sz="950" dirty="0">
                <a:solidFill>
                  <a:srgbClr val="222222"/>
                </a:solidFill>
                <a:highlight>
                  <a:srgbClr val="FFFFFF"/>
                </a:highlight>
              </a:rPr>
              <a:t>My biggest piece of advice to everyone is JUST SCHEDULE THE DAMNED TEST ALREADY. Tell everyone you know what day you scheduled it. Pressure yourself into studying, taking and passing the CBAP.</a:t>
            </a:r>
          </a:p>
          <a:p>
            <a:pPr lvl="0">
              <a:spcBef>
                <a:spcPts val="0"/>
              </a:spcBef>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dirty="0"/>
              <a:t>Fun facts</a:t>
            </a:r>
          </a:p>
          <a:p>
            <a:pPr marL="457200" lvl="0" indent="-228600">
              <a:spcBef>
                <a:spcPts val="0"/>
              </a:spcBef>
            </a:pPr>
            <a:r>
              <a:rPr lang="en-GB" dirty="0"/>
              <a:t>The first CBAP was issued 11/10/2006</a:t>
            </a:r>
          </a:p>
          <a:p>
            <a:pPr marL="457200" lvl="0" indent="-228600">
              <a:spcBef>
                <a:spcPts val="0"/>
              </a:spcBef>
            </a:pPr>
            <a:r>
              <a:rPr lang="en-GB" dirty="0"/>
              <a:t>Texas is the state with the most CBAPs: 207</a:t>
            </a:r>
          </a:p>
          <a:p>
            <a:pPr marL="457200" lvl="0" indent="-228600">
              <a:spcBef>
                <a:spcPts val="0"/>
              </a:spcBef>
            </a:pPr>
            <a:r>
              <a:rPr lang="en-GB" dirty="0"/>
              <a:t>The first Pennsylvanians to receive their CBAP were from Mechanicsburg, PA. They received them 5/2/2007.</a:t>
            </a:r>
          </a:p>
          <a:p>
            <a:pPr marL="457200" lvl="0" indent="-228600">
              <a:spcBef>
                <a:spcPts val="0"/>
              </a:spcBef>
            </a:pPr>
            <a:r>
              <a:rPr lang="en-GB" dirty="0"/>
              <a:t>Pamela Swent was the first Pittsburgher to earn the CBAP (4/29/2007, followed by Rick Clare (4/29/2008).</a:t>
            </a:r>
          </a:p>
          <a:p>
            <a:pPr marL="457200" lvl="0" indent="-228600">
              <a:spcBef>
                <a:spcPts val="0"/>
              </a:spcBef>
            </a:pPr>
            <a:r>
              <a:rPr lang="en-GB" dirty="0"/>
              <a:t>The Pittsburgh and Harrisburg metros were early adopters of the CBAP certification. Philadelphia was a laggard, relatively speaking for the first few years.</a:t>
            </a:r>
          </a:p>
          <a:p>
            <a:pPr marL="457200" lvl="0" indent="-228600">
              <a:spcBef>
                <a:spcPts val="0"/>
              </a:spcBef>
            </a:pPr>
            <a:r>
              <a:rPr lang="en-GB" dirty="0"/>
              <a:t>Pittsburgh's first CCBA came 3/18/2016.</a:t>
            </a:r>
          </a:p>
          <a:p>
            <a:pPr lvl="0">
              <a:spcBef>
                <a:spcPts val="0"/>
              </a:spcBef>
              <a:buNone/>
            </a:pPr>
            <a:endParaRPr dirty="0"/>
          </a:p>
          <a:p>
            <a:pPr lvl="0">
              <a:spcBef>
                <a:spcPts val="0"/>
              </a:spcBef>
              <a:buNone/>
            </a:pPr>
            <a:r>
              <a:rPr lang="en-GB" dirty="0"/>
              <a:t>After 9/22/2016, The IIBA switched to BABOK 3 as the basis of its tests. New certifications will be announced as follows:</a:t>
            </a:r>
          </a:p>
          <a:p>
            <a:pPr marL="457200" lvl="0" indent="-228600" rtl="0">
              <a:spcBef>
                <a:spcPts val="0"/>
              </a:spcBef>
            </a:pPr>
            <a:r>
              <a:rPr lang="en-GB" dirty="0"/>
              <a:t>CBAP 3/31</a:t>
            </a:r>
          </a:p>
          <a:p>
            <a:pPr marL="457200" lvl="0" indent="-228600" rtl="0">
              <a:spcBef>
                <a:spcPts val="0"/>
              </a:spcBef>
            </a:pPr>
            <a:r>
              <a:rPr lang="en-GB" dirty="0"/>
              <a:t>CCBA 4/30</a:t>
            </a:r>
          </a:p>
          <a:p>
            <a:pPr marL="457200" lvl="0" indent="-228600">
              <a:spcBef>
                <a:spcPts val="0"/>
              </a:spcBef>
            </a:pPr>
            <a:r>
              <a:rPr lang="en-GB" dirty="0"/>
              <a:t>ECBA 4/30</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2" name="Shape 2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dirty="0"/>
              <a:t>There is another kind of “Business Analyst”, the “run-the-numbers” kind of business analyst who usually has an MBA and/or a Finance or Statistics degree. They run a bunch of reports and optimize stuff, but it’s much more specific than what we do. There may be some overlap, but we have a much more holistic view of solving problems. Often we approach things from an IT point of view, bridging the gap between IT and the business.</a:t>
            </a:r>
          </a:p>
          <a:p>
            <a:pPr lvl="0">
              <a:spcBef>
                <a:spcPts val="0"/>
              </a:spcBef>
              <a:buNone/>
            </a:pPr>
            <a:endParaRPr lang="en-GB" dirty="0"/>
          </a:p>
          <a:p>
            <a:pPr lvl="0">
              <a:spcBef>
                <a:spcPts val="0"/>
              </a:spcBef>
              <a:buNone/>
            </a:pPr>
            <a:r>
              <a:rPr lang="en-GB" dirty="0"/>
              <a:t>A few years ago, our chapter had a new member who thought all we did was figure out which stocks to buy. He thought we’d share our secrets and make him rich. Yeah -- that’s not really us.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GB" dirty="0"/>
              <a:t>My CBAP Number is 6055. I’m valid until May 27, 2018. I’m already working on my recertification.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One persistent challenge we all seem to have is describing our job. We don’t usually write the software. We don’t really fix the software. </a:t>
            </a:r>
          </a:p>
          <a:p>
            <a:pPr lvl="0">
              <a:spcBef>
                <a:spcPts val="0"/>
              </a:spcBef>
              <a:buNone/>
            </a:pPr>
            <a:endParaRPr lang="en-US" dirty="0"/>
          </a:p>
          <a:p>
            <a:pPr lvl="0">
              <a:spcBef>
                <a:spcPts val="0"/>
              </a:spcBef>
              <a:buNone/>
            </a:pPr>
            <a:r>
              <a:rPr lang="en-US" dirty="0"/>
              <a:t>Sometimes I describe my job as the “lead blocker” for the programmers…I ask the hard questions and figure out what the users need so the expensive computer programmers can spend their time efficiently writing lines of code instead of chasing down answers like “How do you calculate average cost on this screen?”</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GB" dirty="0"/>
              <a:t>Earning my CBAP is the high point of my IT career and will probably remain so for some time.</a:t>
            </a:r>
          </a:p>
          <a:p>
            <a:pPr lvl="0">
              <a:spcBef>
                <a:spcPts val="0"/>
              </a:spcBef>
              <a:buNone/>
            </a:pPr>
            <a:endParaRPr dirty="0"/>
          </a:p>
          <a:p>
            <a:pPr lvl="0" rtl="0">
              <a:lnSpc>
                <a:spcPct val="115000"/>
              </a:lnSpc>
              <a:spcBef>
                <a:spcPts val="0"/>
              </a:spcBef>
              <a:spcAft>
                <a:spcPts val="1600"/>
              </a:spcAft>
              <a:buNone/>
            </a:pPr>
            <a:r>
              <a:rPr lang="en-GB" dirty="0"/>
              <a:t>Full Disclosure: Your IIBA certification increases the value of my IIBA certification. As long as you’re a good BA, employers will associate “rockstar BA” with each of the certifications. If you are a charlatan, you are in the wrong place.</a:t>
            </a:r>
          </a:p>
          <a:p>
            <a:pPr lvl="0" rtl="0">
              <a:lnSpc>
                <a:spcPct val="115000"/>
              </a:lnSpc>
              <a:spcBef>
                <a:spcPts val="0"/>
              </a:spcBef>
              <a:spcAft>
                <a:spcPts val="1600"/>
              </a:spcAft>
              <a:buNone/>
            </a:pPr>
            <a:endParaRPr lang="en-GB" dirty="0"/>
          </a:p>
          <a:p>
            <a:pPr lvl="0">
              <a:spcBef>
                <a:spcPts val="0"/>
              </a:spcBef>
              <a:buNone/>
            </a:pPr>
            <a:r>
              <a:rPr lang="en-GB" dirty="0"/>
              <a:t>But let’s put this another way. I have a few people who love to point out “a certification doesn’t mean anything. I know plenty of PMPs who are horrible project managers and plenty of PMs who don’t have their PMP.” Agreed. but with nothing else to go 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Eight Knowledge</a:t>
            </a:r>
            <a:r>
              <a:rPr lang="en-US" baseline="0" dirty="0"/>
              <a:t> Areas – 30 Tasks</a:t>
            </a:r>
            <a:endParaRPr lang="en-US" dirty="0"/>
          </a:p>
        </p:txBody>
      </p:sp>
    </p:spTree>
    <p:extLst>
      <p:ext uri="{BB962C8B-B14F-4D97-AF65-F5344CB8AC3E}">
        <p14:creationId xmlns:p14="http://schemas.microsoft.com/office/powerpoint/2010/main" val="800813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233782" y="744576"/>
            <a:ext cx="6390449" cy="2052599"/>
          </a:xfrm>
          <a:prstGeom prst="rect">
            <a:avLst/>
          </a:prstGeom>
        </p:spPr>
        <p:txBody>
          <a:bodyPr lIns="91425" tIns="91425" rIns="91425" bIns="91425" anchor="b" anchorCtr="0"/>
          <a:lstStyle>
            <a:lvl1pPr lvl="0" algn="ctr">
              <a:spcBef>
                <a:spcPts val="0"/>
              </a:spcBef>
              <a:buSzPct val="100000"/>
              <a:defRPr sz="3900"/>
            </a:lvl1pPr>
            <a:lvl2pPr lvl="1" algn="ctr">
              <a:spcBef>
                <a:spcPts val="0"/>
              </a:spcBef>
              <a:buSzPct val="100000"/>
              <a:defRPr sz="3900"/>
            </a:lvl2pPr>
            <a:lvl3pPr lvl="2" algn="ctr">
              <a:spcBef>
                <a:spcPts val="0"/>
              </a:spcBef>
              <a:buSzPct val="100000"/>
              <a:defRPr sz="3900"/>
            </a:lvl3pPr>
            <a:lvl4pPr lvl="3" algn="ctr">
              <a:spcBef>
                <a:spcPts val="0"/>
              </a:spcBef>
              <a:buSzPct val="100000"/>
              <a:defRPr sz="3900"/>
            </a:lvl4pPr>
            <a:lvl5pPr lvl="4" algn="ctr">
              <a:spcBef>
                <a:spcPts val="0"/>
              </a:spcBef>
              <a:buSzPct val="100000"/>
              <a:defRPr sz="3900"/>
            </a:lvl5pPr>
            <a:lvl6pPr lvl="5" algn="ctr">
              <a:spcBef>
                <a:spcPts val="0"/>
              </a:spcBef>
              <a:buSzPct val="100000"/>
              <a:defRPr sz="3900"/>
            </a:lvl6pPr>
            <a:lvl7pPr lvl="6" algn="ctr">
              <a:spcBef>
                <a:spcPts val="0"/>
              </a:spcBef>
              <a:buSzPct val="100000"/>
              <a:defRPr sz="3900"/>
            </a:lvl7pPr>
            <a:lvl8pPr lvl="7" algn="ctr">
              <a:spcBef>
                <a:spcPts val="0"/>
              </a:spcBef>
              <a:buSzPct val="100000"/>
              <a:defRPr sz="3900"/>
            </a:lvl8pPr>
            <a:lvl9pPr lvl="8" algn="ctr">
              <a:spcBef>
                <a:spcPts val="0"/>
              </a:spcBef>
              <a:buSzPct val="100000"/>
              <a:defRPr sz="3900"/>
            </a:lvl9pPr>
          </a:lstStyle>
          <a:p>
            <a:endParaRPr/>
          </a:p>
        </p:txBody>
      </p:sp>
      <p:sp>
        <p:nvSpPr>
          <p:cNvPr id="11" name="Shape 11"/>
          <p:cNvSpPr txBox="1">
            <a:spLocks noGrp="1"/>
          </p:cNvSpPr>
          <p:nvPr>
            <p:ph type="subTitle" idx="1"/>
          </p:nvPr>
        </p:nvSpPr>
        <p:spPr>
          <a:xfrm>
            <a:off x="233776" y="2834125"/>
            <a:ext cx="6390449"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12" name="Shape 12"/>
          <p:cNvSpPr txBox="1">
            <a:spLocks noGrp="1"/>
          </p:cNvSpPr>
          <p:nvPr>
            <p:ph type="sldNum" idx="12"/>
          </p:nvPr>
        </p:nvSpPr>
        <p:spPr>
          <a:xfrm>
            <a:off x="6354343" y="4663216"/>
            <a:ext cx="411524" cy="393600"/>
          </a:xfrm>
          <a:prstGeom prst="rect">
            <a:avLst/>
          </a:prstGeom>
        </p:spPr>
        <p:txBody>
          <a:bodyPr lIns="91425" tIns="91425" rIns="91425" bIns="91425" anchor="ctr" anchorCtr="0">
            <a:noAutofit/>
          </a:bodyPr>
          <a:lstStyle/>
          <a:p>
            <a:fld id="{00000000-1234-1234-1234-12341234123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233776" y="1106125"/>
            <a:ext cx="6390449" cy="1963500"/>
          </a:xfrm>
          <a:prstGeom prst="rect">
            <a:avLst/>
          </a:prstGeom>
        </p:spPr>
        <p:txBody>
          <a:bodyPr lIns="91425" tIns="91425" rIns="91425" bIns="91425" anchor="b" anchorCtr="0"/>
          <a:lstStyle>
            <a:lvl1pPr lvl="0" algn="ctr">
              <a:spcBef>
                <a:spcPts val="0"/>
              </a:spcBef>
              <a:buSzPct val="100000"/>
              <a:defRPr sz="9000"/>
            </a:lvl1pPr>
            <a:lvl2pPr lvl="1" algn="ctr">
              <a:spcBef>
                <a:spcPts val="0"/>
              </a:spcBef>
              <a:buSzPct val="100000"/>
              <a:defRPr sz="9000"/>
            </a:lvl2pPr>
            <a:lvl3pPr lvl="2" algn="ctr">
              <a:spcBef>
                <a:spcPts val="0"/>
              </a:spcBef>
              <a:buSzPct val="100000"/>
              <a:defRPr sz="9000"/>
            </a:lvl3pPr>
            <a:lvl4pPr lvl="3" algn="ctr">
              <a:spcBef>
                <a:spcPts val="0"/>
              </a:spcBef>
              <a:buSzPct val="100000"/>
              <a:defRPr sz="9000"/>
            </a:lvl4pPr>
            <a:lvl5pPr lvl="4" algn="ctr">
              <a:spcBef>
                <a:spcPts val="0"/>
              </a:spcBef>
              <a:buSzPct val="100000"/>
              <a:defRPr sz="9000"/>
            </a:lvl5pPr>
            <a:lvl6pPr lvl="5" algn="ctr">
              <a:spcBef>
                <a:spcPts val="0"/>
              </a:spcBef>
              <a:buSzPct val="100000"/>
              <a:defRPr sz="9000"/>
            </a:lvl6pPr>
            <a:lvl7pPr lvl="6" algn="ctr">
              <a:spcBef>
                <a:spcPts val="0"/>
              </a:spcBef>
              <a:buSzPct val="100000"/>
              <a:defRPr sz="9000"/>
            </a:lvl7pPr>
            <a:lvl8pPr lvl="7" algn="ctr">
              <a:spcBef>
                <a:spcPts val="0"/>
              </a:spcBef>
              <a:buSzPct val="100000"/>
              <a:defRPr sz="9000"/>
            </a:lvl8pPr>
            <a:lvl9pPr lvl="8" algn="ctr">
              <a:spcBef>
                <a:spcPts val="0"/>
              </a:spcBef>
              <a:buSzPct val="100000"/>
              <a:defRPr sz="9000"/>
            </a:lvl9pPr>
          </a:lstStyle>
          <a:p>
            <a:endParaRPr/>
          </a:p>
        </p:txBody>
      </p:sp>
      <p:sp>
        <p:nvSpPr>
          <p:cNvPr id="46" name="Shape 46"/>
          <p:cNvSpPr txBox="1">
            <a:spLocks noGrp="1"/>
          </p:cNvSpPr>
          <p:nvPr>
            <p:ph type="body" idx="1"/>
          </p:nvPr>
        </p:nvSpPr>
        <p:spPr>
          <a:xfrm>
            <a:off x="233776" y="3152225"/>
            <a:ext cx="6390449"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6354343" y="4663216"/>
            <a:ext cx="411524" cy="393600"/>
          </a:xfrm>
          <a:prstGeom prst="rect">
            <a:avLst/>
          </a:prstGeom>
        </p:spPr>
        <p:txBody>
          <a:bodyPr lIns="91425" tIns="91425" rIns="91425" bIns="91425" anchor="ctr" anchorCtr="0">
            <a:noAutofit/>
          </a:bodyPr>
          <a:lstStyle/>
          <a:p>
            <a:fld id="{00000000-1234-1234-1234-12341234123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6354343" y="4663216"/>
            <a:ext cx="411524" cy="393600"/>
          </a:xfrm>
          <a:prstGeom prst="rect">
            <a:avLst/>
          </a:prstGeom>
        </p:spPr>
        <p:txBody>
          <a:bodyPr lIns="91425" tIns="91425" rIns="91425" bIns="91425" anchor="ctr" anchorCtr="0">
            <a:noAutofit/>
          </a:bodyPr>
          <a:lstStyle/>
          <a:p>
            <a:fld id="{00000000-1234-1234-1234-12341234123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233776" y="2150850"/>
            <a:ext cx="6390449" cy="841800"/>
          </a:xfrm>
          <a:prstGeom prst="rect">
            <a:avLst/>
          </a:prstGeom>
        </p:spPr>
        <p:txBody>
          <a:bodyPr lIns="91425" tIns="91425" rIns="91425" bIns="91425" anchor="ctr" anchorCtr="0"/>
          <a:lstStyle>
            <a:lvl1pPr lvl="0" algn="ctr">
              <a:spcBef>
                <a:spcPts val="0"/>
              </a:spcBef>
              <a:buSzPct val="100000"/>
              <a:defRPr sz="2700"/>
            </a:lvl1pPr>
            <a:lvl2pPr lvl="1" algn="ctr">
              <a:spcBef>
                <a:spcPts val="0"/>
              </a:spcBef>
              <a:buSzPct val="100000"/>
              <a:defRPr sz="2700"/>
            </a:lvl2pPr>
            <a:lvl3pPr lvl="2" algn="ctr">
              <a:spcBef>
                <a:spcPts val="0"/>
              </a:spcBef>
              <a:buSzPct val="100000"/>
              <a:defRPr sz="2700"/>
            </a:lvl3pPr>
            <a:lvl4pPr lvl="3" algn="ctr">
              <a:spcBef>
                <a:spcPts val="0"/>
              </a:spcBef>
              <a:buSzPct val="100000"/>
              <a:defRPr sz="2700"/>
            </a:lvl4pPr>
            <a:lvl5pPr lvl="4" algn="ctr">
              <a:spcBef>
                <a:spcPts val="0"/>
              </a:spcBef>
              <a:buSzPct val="100000"/>
              <a:defRPr sz="2700"/>
            </a:lvl5pPr>
            <a:lvl6pPr lvl="5" algn="ctr">
              <a:spcBef>
                <a:spcPts val="0"/>
              </a:spcBef>
              <a:buSzPct val="100000"/>
              <a:defRPr sz="2700"/>
            </a:lvl6pPr>
            <a:lvl7pPr lvl="6" algn="ctr">
              <a:spcBef>
                <a:spcPts val="0"/>
              </a:spcBef>
              <a:buSzPct val="100000"/>
              <a:defRPr sz="2700"/>
            </a:lvl7pPr>
            <a:lvl8pPr lvl="7" algn="ctr">
              <a:spcBef>
                <a:spcPts val="0"/>
              </a:spcBef>
              <a:buSzPct val="100000"/>
              <a:defRPr sz="2700"/>
            </a:lvl8pPr>
            <a:lvl9pPr lvl="8" algn="ctr">
              <a:spcBef>
                <a:spcPts val="0"/>
              </a:spcBef>
              <a:buSzPct val="100000"/>
              <a:defRPr sz="2700"/>
            </a:lvl9pPr>
          </a:lstStyle>
          <a:p>
            <a:endParaRPr/>
          </a:p>
        </p:txBody>
      </p:sp>
      <p:sp>
        <p:nvSpPr>
          <p:cNvPr id="15" name="Shape 15"/>
          <p:cNvSpPr txBox="1">
            <a:spLocks noGrp="1"/>
          </p:cNvSpPr>
          <p:nvPr>
            <p:ph type="sldNum" idx="12"/>
          </p:nvPr>
        </p:nvSpPr>
        <p:spPr>
          <a:xfrm>
            <a:off x="6354343" y="4663216"/>
            <a:ext cx="411524" cy="393600"/>
          </a:xfrm>
          <a:prstGeom prst="rect">
            <a:avLst/>
          </a:prstGeom>
        </p:spPr>
        <p:txBody>
          <a:bodyPr lIns="91425" tIns="91425" rIns="91425" bIns="91425" anchor="ctr" anchorCtr="0">
            <a:noAutofit/>
          </a:bodyPr>
          <a:lstStyle/>
          <a:p>
            <a:fld id="{00000000-1234-1234-1234-12341234123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233776" y="445026"/>
            <a:ext cx="6390449" cy="572699"/>
          </a:xfrm>
          <a:prstGeom prst="rect">
            <a:avLst/>
          </a:prstGeom>
          <a:solidFill>
            <a:srgbClr val="F47B20"/>
          </a:solidFill>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
        <p:nvSpPr>
          <p:cNvPr id="18" name="Shape 18"/>
          <p:cNvSpPr txBox="1">
            <a:spLocks noGrp="1"/>
          </p:cNvSpPr>
          <p:nvPr>
            <p:ph type="body" idx="1"/>
          </p:nvPr>
        </p:nvSpPr>
        <p:spPr>
          <a:xfrm>
            <a:off x="233776" y="1152475"/>
            <a:ext cx="6390449"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6354343" y="4663216"/>
            <a:ext cx="411524" cy="393600"/>
          </a:xfrm>
          <a:prstGeom prst="rect">
            <a:avLst/>
          </a:prstGeom>
        </p:spPr>
        <p:txBody>
          <a:bodyPr lIns="91425" tIns="91425" rIns="91425" bIns="91425" anchor="ctr" anchorCtr="0">
            <a:noAutofit/>
          </a:body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233776" y="445026"/>
            <a:ext cx="6390449" cy="572699"/>
          </a:xfrm>
          <a:prstGeom prst="rect">
            <a:avLst/>
          </a:prstGeom>
          <a:solidFill>
            <a:srgbClr val="F47B20"/>
          </a:solidFill>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
        <p:nvSpPr>
          <p:cNvPr id="22" name="Shape 22"/>
          <p:cNvSpPr txBox="1">
            <a:spLocks noGrp="1"/>
          </p:cNvSpPr>
          <p:nvPr>
            <p:ph type="body" idx="1"/>
          </p:nvPr>
        </p:nvSpPr>
        <p:spPr>
          <a:xfrm>
            <a:off x="233776" y="1152475"/>
            <a:ext cx="2999924" cy="3416400"/>
          </a:xfrm>
          <a:prstGeom prst="rect">
            <a:avLst/>
          </a:prstGeom>
        </p:spPr>
        <p:txBody>
          <a:bodyPr lIns="91425" tIns="91425" rIns="91425" bIns="91425" anchor="t" anchorCtr="0"/>
          <a:lstStyle>
            <a:lvl1pPr lvl="0">
              <a:spcBef>
                <a:spcPts val="0"/>
              </a:spcBef>
              <a:buSzPct val="100000"/>
              <a:defRPr sz="1050"/>
            </a:lvl1pPr>
            <a:lvl2pPr lvl="1">
              <a:spcBef>
                <a:spcPts val="0"/>
              </a:spcBef>
              <a:buSzPct val="100000"/>
              <a:defRPr sz="900"/>
            </a:lvl2pPr>
            <a:lvl3pPr lvl="2">
              <a:spcBef>
                <a:spcPts val="0"/>
              </a:spcBef>
              <a:buSzPct val="100000"/>
              <a:defRPr sz="900"/>
            </a:lvl3pPr>
            <a:lvl4pPr lvl="3">
              <a:spcBef>
                <a:spcPts val="0"/>
              </a:spcBef>
              <a:buSzPct val="100000"/>
              <a:defRPr sz="900"/>
            </a:lvl4pPr>
            <a:lvl5pPr lvl="4">
              <a:spcBef>
                <a:spcPts val="0"/>
              </a:spcBef>
              <a:buSzPct val="100000"/>
              <a:defRPr sz="900"/>
            </a:lvl5pPr>
            <a:lvl6pPr lvl="5">
              <a:spcBef>
                <a:spcPts val="0"/>
              </a:spcBef>
              <a:buSzPct val="100000"/>
              <a:defRPr sz="900"/>
            </a:lvl6pPr>
            <a:lvl7pPr lvl="6">
              <a:spcBef>
                <a:spcPts val="0"/>
              </a:spcBef>
              <a:buSzPct val="100000"/>
              <a:defRPr sz="900"/>
            </a:lvl7pPr>
            <a:lvl8pPr lvl="7">
              <a:spcBef>
                <a:spcPts val="0"/>
              </a:spcBef>
              <a:buSzPct val="100000"/>
              <a:defRPr sz="900"/>
            </a:lvl8pPr>
            <a:lvl9pPr lvl="8">
              <a:spcBef>
                <a:spcPts val="0"/>
              </a:spcBef>
              <a:buSzPct val="100000"/>
              <a:defRPr sz="900"/>
            </a:lvl9pPr>
          </a:lstStyle>
          <a:p>
            <a:endParaRPr/>
          </a:p>
        </p:txBody>
      </p:sp>
      <p:sp>
        <p:nvSpPr>
          <p:cNvPr id="23" name="Shape 23"/>
          <p:cNvSpPr txBox="1">
            <a:spLocks noGrp="1"/>
          </p:cNvSpPr>
          <p:nvPr>
            <p:ph type="body" idx="2"/>
          </p:nvPr>
        </p:nvSpPr>
        <p:spPr>
          <a:xfrm>
            <a:off x="3624301" y="1152475"/>
            <a:ext cx="2999924" cy="3416400"/>
          </a:xfrm>
          <a:prstGeom prst="rect">
            <a:avLst/>
          </a:prstGeom>
        </p:spPr>
        <p:txBody>
          <a:bodyPr lIns="91425" tIns="91425" rIns="91425" bIns="91425" anchor="t" anchorCtr="0"/>
          <a:lstStyle>
            <a:lvl1pPr lvl="0">
              <a:spcBef>
                <a:spcPts val="0"/>
              </a:spcBef>
              <a:buSzPct val="100000"/>
              <a:defRPr sz="1050"/>
            </a:lvl1pPr>
            <a:lvl2pPr lvl="1">
              <a:spcBef>
                <a:spcPts val="0"/>
              </a:spcBef>
              <a:buSzPct val="100000"/>
              <a:defRPr sz="900"/>
            </a:lvl2pPr>
            <a:lvl3pPr lvl="2">
              <a:spcBef>
                <a:spcPts val="0"/>
              </a:spcBef>
              <a:buSzPct val="100000"/>
              <a:defRPr sz="900"/>
            </a:lvl3pPr>
            <a:lvl4pPr lvl="3">
              <a:spcBef>
                <a:spcPts val="0"/>
              </a:spcBef>
              <a:buSzPct val="100000"/>
              <a:defRPr sz="900"/>
            </a:lvl4pPr>
            <a:lvl5pPr lvl="4">
              <a:spcBef>
                <a:spcPts val="0"/>
              </a:spcBef>
              <a:buSzPct val="100000"/>
              <a:defRPr sz="900"/>
            </a:lvl5pPr>
            <a:lvl6pPr lvl="5">
              <a:spcBef>
                <a:spcPts val="0"/>
              </a:spcBef>
              <a:buSzPct val="100000"/>
              <a:defRPr sz="900"/>
            </a:lvl6pPr>
            <a:lvl7pPr lvl="6">
              <a:spcBef>
                <a:spcPts val="0"/>
              </a:spcBef>
              <a:buSzPct val="100000"/>
              <a:defRPr sz="900"/>
            </a:lvl7pPr>
            <a:lvl8pPr lvl="7">
              <a:spcBef>
                <a:spcPts val="0"/>
              </a:spcBef>
              <a:buSzPct val="100000"/>
              <a:defRPr sz="900"/>
            </a:lvl8pPr>
            <a:lvl9pPr lvl="8">
              <a:spcBef>
                <a:spcPts val="0"/>
              </a:spcBef>
              <a:buSzPct val="100000"/>
              <a:defRPr sz="900"/>
            </a:lvl9pPr>
          </a:lstStyle>
          <a:p>
            <a:endParaRPr/>
          </a:p>
        </p:txBody>
      </p:sp>
      <p:sp>
        <p:nvSpPr>
          <p:cNvPr id="24" name="Shape 24"/>
          <p:cNvSpPr txBox="1">
            <a:spLocks noGrp="1"/>
          </p:cNvSpPr>
          <p:nvPr>
            <p:ph type="sldNum" idx="12"/>
          </p:nvPr>
        </p:nvSpPr>
        <p:spPr>
          <a:xfrm>
            <a:off x="6354343" y="4663216"/>
            <a:ext cx="411524" cy="393600"/>
          </a:xfrm>
          <a:prstGeom prst="rect">
            <a:avLst/>
          </a:prstGeom>
        </p:spPr>
        <p:txBody>
          <a:bodyPr lIns="91425" tIns="91425" rIns="91425" bIns="91425" anchor="ctr" anchorCtr="0">
            <a:noAutofit/>
          </a:bodyPr>
          <a:lstStyle/>
          <a:p>
            <a:fld id="{00000000-1234-1234-1234-1234123412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33776" y="445026"/>
            <a:ext cx="6390449" cy="572699"/>
          </a:xfrm>
          <a:prstGeom prst="rect">
            <a:avLst/>
          </a:prstGeom>
          <a:solidFill>
            <a:srgbClr val="F47B20"/>
          </a:solidFill>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
        <p:nvSpPr>
          <p:cNvPr id="27" name="Shape 27"/>
          <p:cNvSpPr txBox="1">
            <a:spLocks noGrp="1"/>
          </p:cNvSpPr>
          <p:nvPr>
            <p:ph type="sldNum" idx="12"/>
          </p:nvPr>
        </p:nvSpPr>
        <p:spPr>
          <a:xfrm>
            <a:off x="6354343" y="4663216"/>
            <a:ext cx="411524" cy="393600"/>
          </a:xfrm>
          <a:prstGeom prst="rect">
            <a:avLst/>
          </a:prstGeom>
        </p:spPr>
        <p:txBody>
          <a:bodyPr lIns="91425" tIns="91425" rIns="91425" bIns="91425" anchor="ctr" anchorCtr="0">
            <a:noAutofit/>
          </a:bodyPr>
          <a:lstStyle/>
          <a:p>
            <a:fld id="{00000000-1234-1234-1234-12341234123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233776" y="555601"/>
            <a:ext cx="2105999" cy="755699"/>
          </a:xfrm>
          <a:prstGeom prst="rect">
            <a:avLst/>
          </a:prstGeom>
        </p:spPr>
        <p:txBody>
          <a:bodyPr lIns="91425" tIns="91425" rIns="91425" bIns="91425" anchor="b"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endParaRPr/>
          </a:p>
        </p:txBody>
      </p:sp>
      <p:sp>
        <p:nvSpPr>
          <p:cNvPr id="30" name="Shape 30"/>
          <p:cNvSpPr txBox="1">
            <a:spLocks noGrp="1"/>
          </p:cNvSpPr>
          <p:nvPr>
            <p:ph type="body" idx="1"/>
          </p:nvPr>
        </p:nvSpPr>
        <p:spPr>
          <a:xfrm>
            <a:off x="233776" y="1389600"/>
            <a:ext cx="2105999" cy="3179400"/>
          </a:xfrm>
          <a:prstGeom prst="rect">
            <a:avLst/>
          </a:prstGeom>
        </p:spPr>
        <p:txBody>
          <a:bodyPr lIns="91425" tIns="91425" rIns="91425" bIns="91425" anchor="t" anchorCtr="0"/>
          <a:lstStyle>
            <a:lvl1pPr lvl="0">
              <a:spcBef>
                <a:spcPts val="0"/>
              </a:spcBef>
              <a:buSzPct val="100000"/>
              <a:defRPr sz="900"/>
            </a:lvl1pPr>
            <a:lvl2pPr lvl="1">
              <a:spcBef>
                <a:spcPts val="0"/>
              </a:spcBef>
              <a:buSzPct val="100000"/>
              <a:defRPr sz="900"/>
            </a:lvl2pPr>
            <a:lvl3pPr lvl="2">
              <a:spcBef>
                <a:spcPts val="0"/>
              </a:spcBef>
              <a:buSzPct val="100000"/>
              <a:defRPr sz="900"/>
            </a:lvl3pPr>
            <a:lvl4pPr lvl="3">
              <a:spcBef>
                <a:spcPts val="0"/>
              </a:spcBef>
              <a:buSzPct val="100000"/>
              <a:defRPr sz="900"/>
            </a:lvl4pPr>
            <a:lvl5pPr lvl="4">
              <a:spcBef>
                <a:spcPts val="0"/>
              </a:spcBef>
              <a:buSzPct val="100000"/>
              <a:defRPr sz="900"/>
            </a:lvl5pPr>
            <a:lvl6pPr lvl="5">
              <a:spcBef>
                <a:spcPts val="0"/>
              </a:spcBef>
              <a:buSzPct val="100000"/>
              <a:defRPr sz="900"/>
            </a:lvl6pPr>
            <a:lvl7pPr lvl="6">
              <a:spcBef>
                <a:spcPts val="0"/>
              </a:spcBef>
              <a:buSzPct val="100000"/>
              <a:defRPr sz="900"/>
            </a:lvl7pPr>
            <a:lvl8pPr lvl="7">
              <a:spcBef>
                <a:spcPts val="0"/>
              </a:spcBef>
              <a:buSzPct val="100000"/>
              <a:defRPr sz="900"/>
            </a:lvl8pPr>
            <a:lvl9pPr lvl="8">
              <a:spcBef>
                <a:spcPts val="0"/>
              </a:spcBef>
              <a:buSzPct val="100000"/>
              <a:defRPr sz="900"/>
            </a:lvl9pPr>
          </a:lstStyle>
          <a:p>
            <a:endParaRPr/>
          </a:p>
        </p:txBody>
      </p:sp>
      <p:sp>
        <p:nvSpPr>
          <p:cNvPr id="31" name="Shape 31"/>
          <p:cNvSpPr txBox="1">
            <a:spLocks noGrp="1"/>
          </p:cNvSpPr>
          <p:nvPr>
            <p:ph type="sldNum" idx="12"/>
          </p:nvPr>
        </p:nvSpPr>
        <p:spPr>
          <a:xfrm>
            <a:off x="6354343" y="4663216"/>
            <a:ext cx="411524" cy="393600"/>
          </a:xfrm>
          <a:prstGeom prst="rect">
            <a:avLst/>
          </a:prstGeom>
        </p:spPr>
        <p:txBody>
          <a:bodyPr lIns="91425" tIns="91425" rIns="91425" bIns="91425" anchor="ctr" anchorCtr="0">
            <a:noAutofit/>
          </a:bodyPr>
          <a:lstStyle/>
          <a:p>
            <a:fld id="{00000000-1234-1234-1234-12341234123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67688" y="450150"/>
            <a:ext cx="4775850" cy="4090800"/>
          </a:xfrm>
          <a:prstGeom prst="rect">
            <a:avLst/>
          </a:prstGeom>
        </p:spPr>
        <p:txBody>
          <a:bodyPr lIns="91425" tIns="91425" rIns="91425" bIns="91425" anchor="ctr" anchorCtr="0"/>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a:endParaRPr/>
          </a:p>
        </p:txBody>
      </p:sp>
      <p:sp>
        <p:nvSpPr>
          <p:cNvPr id="34" name="Shape 34"/>
          <p:cNvSpPr txBox="1">
            <a:spLocks noGrp="1"/>
          </p:cNvSpPr>
          <p:nvPr>
            <p:ph type="sldNum" idx="12"/>
          </p:nvPr>
        </p:nvSpPr>
        <p:spPr>
          <a:xfrm>
            <a:off x="6354343" y="4663216"/>
            <a:ext cx="411524" cy="393600"/>
          </a:xfrm>
          <a:prstGeom prst="rect">
            <a:avLst/>
          </a:prstGeom>
        </p:spPr>
        <p:txBody>
          <a:bodyPr lIns="91425" tIns="91425" rIns="91425" bIns="91425" anchor="ctr" anchorCtr="0">
            <a:noAutofit/>
          </a:bodyPr>
          <a:lstStyle/>
          <a:p>
            <a:fld id="{00000000-1234-1234-1234-12341234123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3429000" y="-125"/>
            <a:ext cx="3429000" cy="5143499"/>
          </a:xfrm>
          <a:prstGeom prst="rect">
            <a:avLst/>
          </a:prstGeom>
          <a:solidFill>
            <a:schemeClr val="lt2"/>
          </a:solidFill>
          <a:ln>
            <a:noFill/>
          </a:ln>
        </p:spPr>
        <p:txBody>
          <a:bodyPr lIns="68569" tIns="68569" rIns="68569" bIns="68569" anchor="ctr" anchorCtr="0">
            <a:noAutofit/>
          </a:bodyPr>
          <a:lstStyle/>
          <a:p>
            <a:pPr lvl="0">
              <a:spcBef>
                <a:spcPts val="0"/>
              </a:spcBef>
              <a:buNone/>
            </a:pPr>
            <a:endParaRPr sz="1050" dirty="0"/>
          </a:p>
        </p:txBody>
      </p:sp>
      <p:sp>
        <p:nvSpPr>
          <p:cNvPr id="37" name="Shape 37"/>
          <p:cNvSpPr txBox="1">
            <a:spLocks noGrp="1"/>
          </p:cNvSpPr>
          <p:nvPr>
            <p:ph type="title"/>
          </p:nvPr>
        </p:nvSpPr>
        <p:spPr>
          <a:xfrm>
            <a:off x="199126" y="1233175"/>
            <a:ext cx="3033899" cy="1482300"/>
          </a:xfrm>
          <a:prstGeom prst="rect">
            <a:avLst/>
          </a:prstGeom>
        </p:spPr>
        <p:txBody>
          <a:bodyPr lIns="91425" tIns="91425" rIns="91425" bIns="91425" anchor="b" anchorCtr="0"/>
          <a:lstStyle>
            <a:lvl1pPr lvl="0" algn="ctr">
              <a:spcBef>
                <a:spcPts val="0"/>
              </a:spcBef>
              <a:buSzPct val="100000"/>
              <a:defRPr sz="3150"/>
            </a:lvl1pPr>
            <a:lvl2pPr lvl="1" algn="ctr">
              <a:spcBef>
                <a:spcPts val="0"/>
              </a:spcBef>
              <a:buSzPct val="100000"/>
              <a:defRPr sz="3150"/>
            </a:lvl2pPr>
            <a:lvl3pPr lvl="2" algn="ctr">
              <a:spcBef>
                <a:spcPts val="0"/>
              </a:spcBef>
              <a:buSzPct val="100000"/>
              <a:defRPr sz="3150"/>
            </a:lvl3pPr>
            <a:lvl4pPr lvl="3" algn="ctr">
              <a:spcBef>
                <a:spcPts val="0"/>
              </a:spcBef>
              <a:buSzPct val="100000"/>
              <a:defRPr sz="3150"/>
            </a:lvl4pPr>
            <a:lvl5pPr lvl="4" algn="ctr">
              <a:spcBef>
                <a:spcPts val="0"/>
              </a:spcBef>
              <a:buSzPct val="100000"/>
              <a:defRPr sz="3150"/>
            </a:lvl5pPr>
            <a:lvl6pPr lvl="5" algn="ctr">
              <a:spcBef>
                <a:spcPts val="0"/>
              </a:spcBef>
              <a:buSzPct val="100000"/>
              <a:defRPr sz="3150"/>
            </a:lvl6pPr>
            <a:lvl7pPr lvl="6" algn="ctr">
              <a:spcBef>
                <a:spcPts val="0"/>
              </a:spcBef>
              <a:buSzPct val="100000"/>
              <a:defRPr sz="3150"/>
            </a:lvl7pPr>
            <a:lvl8pPr lvl="7" algn="ctr">
              <a:spcBef>
                <a:spcPts val="0"/>
              </a:spcBef>
              <a:buSzPct val="100000"/>
              <a:defRPr sz="3150"/>
            </a:lvl8pPr>
            <a:lvl9pPr lvl="8" algn="ctr">
              <a:spcBef>
                <a:spcPts val="0"/>
              </a:spcBef>
              <a:buSzPct val="100000"/>
              <a:defRPr sz="3150"/>
            </a:lvl9pPr>
          </a:lstStyle>
          <a:p>
            <a:endParaRPr/>
          </a:p>
        </p:txBody>
      </p:sp>
      <p:sp>
        <p:nvSpPr>
          <p:cNvPr id="38" name="Shape 38"/>
          <p:cNvSpPr txBox="1">
            <a:spLocks noGrp="1"/>
          </p:cNvSpPr>
          <p:nvPr>
            <p:ph type="subTitle" idx="1"/>
          </p:nvPr>
        </p:nvSpPr>
        <p:spPr>
          <a:xfrm>
            <a:off x="199126" y="2803075"/>
            <a:ext cx="3033899"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1575"/>
            </a:lvl1pPr>
            <a:lvl2pPr lvl="1" algn="ctr">
              <a:lnSpc>
                <a:spcPct val="100000"/>
              </a:lnSpc>
              <a:spcBef>
                <a:spcPts val="0"/>
              </a:spcBef>
              <a:spcAft>
                <a:spcPts val="0"/>
              </a:spcAft>
              <a:buSzPct val="100000"/>
              <a:buNone/>
              <a:defRPr sz="1575"/>
            </a:lvl2pPr>
            <a:lvl3pPr lvl="2" algn="ctr">
              <a:lnSpc>
                <a:spcPct val="100000"/>
              </a:lnSpc>
              <a:spcBef>
                <a:spcPts val="0"/>
              </a:spcBef>
              <a:spcAft>
                <a:spcPts val="0"/>
              </a:spcAft>
              <a:buSzPct val="100000"/>
              <a:buNone/>
              <a:defRPr sz="1575"/>
            </a:lvl3pPr>
            <a:lvl4pPr lvl="3" algn="ctr">
              <a:lnSpc>
                <a:spcPct val="100000"/>
              </a:lnSpc>
              <a:spcBef>
                <a:spcPts val="0"/>
              </a:spcBef>
              <a:spcAft>
                <a:spcPts val="0"/>
              </a:spcAft>
              <a:buSzPct val="100000"/>
              <a:buNone/>
              <a:defRPr sz="1575"/>
            </a:lvl4pPr>
            <a:lvl5pPr lvl="4" algn="ctr">
              <a:lnSpc>
                <a:spcPct val="100000"/>
              </a:lnSpc>
              <a:spcBef>
                <a:spcPts val="0"/>
              </a:spcBef>
              <a:spcAft>
                <a:spcPts val="0"/>
              </a:spcAft>
              <a:buSzPct val="100000"/>
              <a:buNone/>
              <a:defRPr sz="1575"/>
            </a:lvl5pPr>
            <a:lvl6pPr lvl="5" algn="ctr">
              <a:lnSpc>
                <a:spcPct val="100000"/>
              </a:lnSpc>
              <a:spcBef>
                <a:spcPts val="0"/>
              </a:spcBef>
              <a:spcAft>
                <a:spcPts val="0"/>
              </a:spcAft>
              <a:buSzPct val="100000"/>
              <a:buNone/>
              <a:defRPr sz="1575"/>
            </a:lvl6pPr>
            <a:lvl7pPr lvl="6" algn="ctr">
              <a:lnSpc>
                <a:spcPct val="100000"/>
              </a:lnSpc>
              <a:spcBef>
                <a:spcPts val="0"/>
              </a:spcBef>
              <a:spcAft>
                <a:spcPts val="0"/>
              </a:spcAft>
              <a:buSzPct val="100000"/>
              <a:buNone/>
              <a:defRPr sz="1575"/>
            </a:lvl7pPr>
            <a:lvl8pPr lvl="7" algn="ctr">
              <a:lnSpc>
                <a:spcPct val="100000"/>
              </a:lnSpc>
              <a:spcBef>
                <a:spcPts val="0"/>
              </a:spcBef>
              <a:spcAft>
                <a:spcPts val="0"/>
              </a:spcAft>
              <a:buSzPct val="100000"/>
              <a:buNone/>
              <a:defRPr sz="1575"/>
            </a:lvl8pPr>
            <a:lvl9pPr lvl="8" algn="ctr">
              <a:lnSpc>
                <a:spcPct val="100000"/>
              </a:lnSpc>
              <a:spcBef>
                <a:spcPts val="0"/>
              </a:spcBef>
              <a:spcAft>
                <a:spcPts val="0"/>
              </a:spcAft>
              <a:buSzPct val="100000"/>
              <a:buNone/>
              <a:defRPr sz="1575"/>
            </a:lvl9pPr>
          </a:lstStyle>
          <a:p>
            <a:endParaRPr/>
          </a:p>
        </p:txBody>
      </p:sp>
      <p:sp>
        <p:nvSpPr>
          <p:cNvPr id="39" name="Shape 39"/>
          <p:cNvSpPr txBox="1">
            <a:spLocks noGrp="1"/>
          </p:cNvSpPr>
          <p:nvPr>
            <p:ph type="body" idx="2"/>
          </p:nvPr>
        </p:nvSpPr>
        <p:spPr>
          <a:xfrm>
            <a:off x="3704625" y="724076"/>
            <a:ext cx="287775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6354343" y="4663216"/>
            <a:ext cx="411524" cy="393600"/>
          </a:xfrm>
          <a:prstGeom prst="rect">
            <a:avLst/>
          </a:prstGeom>
        </p:spPr>
        <p:txBody>
          <a:bodyPr lIns="91425" tIns="91425" rIns="91425" bIns="91425" anchor="ctr" anchorCtr="0">
            <a:noAutofit/>
          </a:bodyPr>
          <a:lstStyle/>
          <a:p>
            <a:fld id="{00000000-1234-1234-1234-12341234123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233775" y="4230575"/>
            <a:ext cx="44991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6354343" y="4663216"/>
            <a:ext cx="411524" cy="393600"/>
          </a:xfrm>
          <a:prstGeom prst="rect">
            <a:avLst/>
          </a:prstGeom>
        </p:spPr>
        <p:txBody>
          <a:bodyPr lIns="91425" tIns="91425" rIns="91425" bIns="91425" anchor="ctr" anchorCtr="0">
            <a:noAutofit/>
          </a:bodyPr>
          <a:lstStyle/>
          <a:p>
            <a:fld id="{00000000-1234-1234-1234-12341234123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33776" y="445026"/>
            <a:ext cx="6390449" cy="572699"/>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233776" y="1152475"/>
            <a:ext cx="6390449"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6354343" y="4663216"/>
            <a:ext cx="411524" cy="393600"/>
          </a:xfrm>
          <a:prstGeom prst="rect">
            <a:avLst/>
          </a:prstGeom>
          <a:noFill/>
          <a:ln>
            <a:noFill/>
          </a:ln>
        </p:spPr>
        <p:txBody>
          <a:bodyPr lIns="91425" tIns="91425" rIns="91425" bIns="91425" anchor="ctr" anchorCtr="0">
            <a:noAutofit/>
          </a:bodyPr>
          <a:lstStyle/>
          <a:p>
            <a:pPr algn="r"/>
            <a:fld id="{00000000-1234-1234-1234-123412341234}" type="slidenum">
              <a:rPr lang="en-GB" sz="750" smtClean="0">
                <a:solidFill>
                  <a:schemeClr val="dk2"/>
                </a:solidFill>
              </a:rPr>
              <a:pPr algn="r"/>
              <a:t>‹#›</a:t>
            </a:fld>
            <a:endParaRPr lang="en-GB" sz="750" dirty="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05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7.jpg"/></Relationships>
</file>

<file path=ppt/slides/_rels/slide16.xml.rels><?xml version="1.0" encoding="UTF-8" standalone="yes"?>
<Relationships xmlns="http://schemas.openxmlformats.org/package/2006/relationships"><Relationship Id="rId3" Type="http://schemas.openxmlformats.org/officeDocument/2006/relationships/hyperlink" Target="https://www.monster.com/jobs/search/?q=CBAP&amp;where=Pittsburgh__2C-PA"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hyperlink" Target="https://www.monster.com/jobs/search/?q=PMI__2DPBA&amp;where=Pittsburgh__2C-PA"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mailto:mathew.mcconnell@gmail.com"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amazon.com/CBAP-Certification-Study-Guide-2nd/dp/0578028409/"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w.prometric.com/"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www.watermarklearning.com/" TargetMode="External"/><Relationship Id="rId13" Type="http://schemas.openxmlformats.org/officeDocument/2006/relationships/hyperlink" Target="https://docs.google.com/spreadsheets/d/1zPUJnuAXdp0BhQF_v4ZsSwfQ3oSQxihRkQ8sWLEs_K4/edit?usp=sharing" TargetMode="External"/><Relationship Id="rId3" Type="http://schemas.openxmlformats.org/officeDocument/2006/relationships/hyperlink" Target="http://iiba.org/Membership.aspx" TargetMode="External"/><Relationship Id="rId7" Type="http://schemas.openxmlformats.org/officeDocument/2006/relationships/hyperlink" Target="http://iiba.org/Certification-Recognition/certificationlevels/level3-cbap.aspx" TargetMode="External"/><Relationship Id="rId12" Type="http://schemas.openxmlformats.org/officeDocument/2006/relationships/hyperlink" Target="https://www.prometric.com/en-us/Pages/home.aspx"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 Id="rId6" Type="http://schemas.openxmlformats.org/officeDocument/2006/relationships/hyperlink" Target="http://iiba.org/Certification-Recognition/certificationlevels/level2-ccba.aspx" TargetMode="External"/><Relationship Id="rId11" Type="http://schemas.openxmlformats.org/officeDocument/2006/relationships/hyperlink" Target="https://www.amazon.com/CBAP-Certification-Study-Guide-v3-0/dp/0692691456" TargetMode="External"/><Relationship Id="rId5" Type="http://schemas.openxmlformats.org/officeDocument/2006/relationships/hyperlink" Target="http://iiba.org/Certification-Recognition/certificationlevels/level1-ecba.aspx" TargetMode="External"/><Relationship Id="rId10" Type="http://schemas.openxmlformats.org/officeDocument/2006/relationships/hyperlink" Target="https://www.watermarklearning.com/certification/business-analysis-training/cbap-ccba/cbap-online-study-exam.php" TargetMode="External"/><Relationship Id="rId4" Type="http://schemas.openxmlformats.org/officeDocument/2006/relationships/hyperlink" Target="https://pittsburgh.iiba.org/membership-subscription" TargetMode="External"/><Relationship Id="rId9" Type="http://schemas.openxmlformats.org/officeDocument/2006/relationships/hyperlink" Target="https://www.watermarklearning.com/certification/business-analysis-training/cbap-ccba/ccba-online-study-exam.php"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mathew.mcconnell@gmail.com" TargetMode="External"/><Relationship Id="rId2" Type="http://schemas.openxmlformats.org/officeDocument/2006/relationships/notesSlide" Target="../notesSlides/notesSlide30.xml"/><Relationship Id="rId1" Type="http://schemas.openxmlformats.org/officeDocument/2006/relationships/slideLayout" Target="../slideLayouts/slideLayout3.xml"/><Relationship Id="rId4" Type="http://schemas.openxmlformats.org/officeDocument/2006/relationships/hyperlink" Target="https://www.linkedin.com/in/mathew-mcconnell-cbap-b2a83222"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indeed.com/salary?q1=cbap&amp;l1=&amp;q2=IT+business+analyst&amp;l2=&amp;q3=business+analyst&amp;l3="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233782" y="1201369"/>
            <a:ext cx="6390449" cy="1539449"/>
          </a:xfrm>
          <a:prstGeom prst="rect">
            <a:avLst/>
          </a:prstGeom>
          <a:solidFill>
            <a:srgbClr val="F47B20"/>
          </a:solidFill>
        </p:spPr>
        <p:txBody>
          <a:bodyPr lIns="68569" tIns="68569" rIns="68569" bIns="68569" anchor="b" anchorCtr="0">
            <a:noAutofit/>
          </a:bodyPr>
          <a:lstStyle/>
          <a:p>
            <a:r>
              <a:rPr lang="en-GB" dirty="0"/>
              <a:t>2017: Certification is for Everyone</a:t>
            </a:r>
          </a:p>
        </p:txBody>
      </p:sp>
      <p:sp>
        <p:nvSpPr>
          <p:cNvPr id="55" name="Shape 55"/>
          <p:cNvSpPr txBox="1">
            <a:spLocks noGrp="1"/>
          </p:cNvSpPr>
          <p:nvPr>
            <p:ph type="subTitle" idx="1"/>
          </p:nvPr>
        </p:nvSpPr>
        <p:spPr>
          <a:xfrm>
            <a:off x="233776" y="2768531"/>
            <a:ext cx="6390449" cy="594450"/>
          </a:xfrm>
          <a:prstGeom prst="rect">
            <a:avLst/>
          </a:prstGeom>
          <a:solidFill>
            <a:srgbClr val="183C47"/>
          </a:solidFill>
        </p:spPr>
        <p:txBody>
          <a:bodyPr lIns="68569" tIns="68569" rIns="68569" bIns="68569" anchor="t" anchorCtr="0">
            <a:noAutofit/>
          </a:bodyPr>
          <a:lstStyle/>
          <a:p>
            <a:r>
              <a:rPr lang="en-GB" dirty="0">
                <a:solidFill>
                  <a:schemeClr val="bg1"/>
                </a:solidFill>
              </a:rPr>
              <a:t>The WHY and HOW of IIBA™ Certification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 Techniques</a:t>
            </a:r>
          </a:p>
        </p:txBody>
      </p:sp>
      <p:graphicFrame>
        <p:nvGraphicFramePr>
          <p:cNvPr id="6" name="Table 5"/>
          <p:cNvGraphicFramePr>
            <a:graphicFrameLocks noGrp="1"/>
          </p:cNvGraphicFramePr>
          <p:nvPr>
            <p:extLst>
              <p:ext uri="{D42A27DB-BD31-4B8C-83A1-F6EECF244321}">
                <p14:modId xmlns:p14="http://schemas.microsoft.com/office/powerpoint/2010/main" val="2076436472"/>
              </p:ext>
            </p:extLst>
          </p:nvPr>
        </p:nvGraphicFramePr>
        <p:xfrm>
          <a:off x="233774" y="1017725"/>
          <a:ext cx="6390450" cy="3975294"/>
        </p:xfrm>
        <a:graphic>
          <a:graphicData uri="http://schemas.openxmlformats.org/drawingml/2006/table">
            <a:tbl>
              <a:tblPr firstRow="1" bandRow="1">
                <a:tableStyleId>{DDFB8B96-E21E-493F-A0F7-AEE07AB5AFD9}</a:tableStyleId>
              </a:tblPr>
              <a:tblGrid>
                <a:gridCol w="2130150">
                  <a:extLst>
                    <a:ext uri="{9D8B030D-6E8A-4147-A177-3AD203B41FA5}">
                      <a16:colId xmlns:a16="http://schemas.microsoft.com/office/drawing/2014/main" val="2395723073"/>
                    </a:ext>
                  </a:extLst>
                </a:gridCol>
                <a:gridCol w="2130150">
                  <a:extLst>
                    <a:ext uri="{9D8B030D-6E8A-4147-A177-3AD203B41FA5}">
                      <a16:colId xmlns:a16="http://schemas.microsoft.com/office/drawing/2014/main" val="749776606"/>
                    </a:ext>
                  </a:extLst>
                </a:gridCol>
                <a:gridCol w="2130150">
                  <a:extLst>
                    <a:ext uri="{9D8B030D-6E8A-4147-A177-3AD203B41FA5}">
                      <a16:colId xmlns:a16="http://schemas.microsoft.com/office/drawing/2014/main" val="2981029993"/>
                    </a:ext>
                  </a:extLst>
                </a:gridCol>
              </a:tblGrid>
              <a:tr h="3975294">
                <a:tc>
                  <a:txBody>
                    <a:bodyPr/>
                    <a:lstStyle/>
                    <a:p>
                      <a:pPr marL="228600" indent="-228600">
                        <a:buFont typeface="+mj-lt"/>
                        <a:buAutoNum type="arabicPeriod"/>
                      </a:pPr>
                      <a:r>
                        <a:rPr lang="en-US" sz="1200" dirty="0"/>
                        <a:t>Acceptance and Evaluation Criteria</a:t>
                      </a:r>
                    </a:p>
                    <a:p>
                      <a:pPr marL="228600" indent="-228600">
                        <a:buFont typeface="+mj-lt"/>
                        <a:buAutoNum type="arabicPeriod"/>
                      </a:pPr>
                      <a:r>
                        <a:rPr lang="en-US" sz="1200" dirty="0"/>
                        <a:t>Backlog Management</a:t>
                      </a:r>
                    </a:p>
                    <a:p>
                      <a:pPr marL="228600" indent="-228600">
                        <a:buFont typeface="+mj-lt"/>
                        <a:buAutoNum type="arabicPeriod"/>
                      </a:pPr>
                      <a:r>
                        <a:rPr lang="en-US" sz="1200" dirty="0"/>
                        <a:t>Balanced Scorecard</a:t>
                      </a:r>
                    </a:p>
                    <a:p>
                      <a:pPr marL="228600" indent="-228600">
                        <a:buFont typeface="+mj-lt"/>
                        <a:buAutoNum type="arabicPeriod"/>
                      </a:pPr>
                      <a:r>
                        <a:rPr lang="en-US" sz="1200" dirty="0"/>
                        <a:t>Benchmarking and Market Analysis</a:t>
                      </a:r>
                    </a:p>
                    <a:p>
                      <a:pPr marL="228600" indent="-228600">
                        <a:buFont typeface="+mj-lt"/>
                        <a:buAutoNum type="arabicPeriod"/>
                      </a:pPr>
                      <a:r>
                        <a:rPr lang="en-US" sz="1200" dirty="0"/>
                        <a:t>Brainstorming</a:t>
                      </a:r>
                    </a:p>
                    <a:p>
                      <a:pPr marL="228600" indent="-228600">
                        <a:buFont typeface="+mj-lt"/>
                        <a:buAutoNum type="arabicPeriod"/>
                      </a:pPr>
                      <a:r>
                        <a:rPr lang="en-US" sz="1200" dirty="0"/>
                        <a:t>Business Capability Analysis</a:t>
                      </a:r>
                    </a:p>
                    <a:p>
                      <a:pPr marL="228600" indent="-228600">
                        <a:buFont typeface="+mj-lt"/>
                        <a:buAutoNum type="arabicPeriod"/>
                      </a:pPr>
                      <a:r>
                        <a:rPr lang="en-US" sz="1200" dirty="0"/>
                        <a:t>Business Cases</a:t>
                      </a:r>
                    </a:p>
                    <a:p>
                      <a:pPr marL="228600" indent="-228600">
                        <a:buFont typeface="+mj-lt"/>
                        <a:buAutoNum type="arabicPeriod"/>
                      </a:pPr>
                      <a:r>
                        <a:rPr lang="en-US" sz="1200" dirty="0"/>
                        <a:t>Business Model Canvas</a:t>
                      </a:r>
                    </a:p>
                    <a:p>
                      <a:pPr marL="228600" indent="-228600">
                        <a:buFont typeface="+mj-lt"/>
                        <a:buAutoNum type="arabicPeriod"/>
                      </a:pPr>
                      <a:r>
                        <a:rPr lang="en-US" sz="1200" dirty="0"/>
                        <a:t>Business Rules Analysis</a:t>
                      </a:r>
                    </a:p>
                    <a:p>
                      <a:pPr marL="228600" indent="-228600">
                        <a:buFont typeface="+mj-lt"/>
                        <a:buAutoNum type="arabicPeriod"/>
                      </a:pPr>
                      <a:r>
                        <a:rPr lang="en-US" sz="1200" dirty="0"/>
                        <a:t>Collaborative Games</a:t>
                      </a:r>
                    </a:p>
                    <a:p>
                      <a:pPr marL="228600" indent="-228600">
                        <a:buFont typeface="+mj-lt"/>
                        <a:buAutoNum type="arabicPeriod"/>
                      </a:pPr>
                      <a:r>
                        <a:rPr lang="en-US" sz="1200" dirty="0"/>
                        <a:t>Concept Modelling</a:t>
                      </a:r>
                    </a:p>
                    <a:p>
                      <a:pPr marL="228600" indent="-228600">
                        <a:buFont typeface="+mj-lt"/>
                        <a:buAutoNum type="arabicPeriod"/>
                      </a:pPr>
                      <a:r>
                        <a:rPr lang="en-US" sz="1200" dirty="0"/>
                        <a:t>Data Dictionary</a:t>
                      </a:r>
                    </a:p>
                    <a:p>
                      <a:pPr marL="228600" indent="-228600">
                        <a:buFont typeface="+mj-lt"/>
                        <a:buAutoNum type="arabicPeriod"/>
                      </a:pPr>
                      <a:r>
                        <a:rPr lang="en-US" sz="1200" dirty="0"/>
                        <a:t>Data Flow Diagrams</a:t>
                      </a:r>
                    </a:p>
                    <a:p>
                      <a:pPr marL="228600" indent="-228600">
                        <a:buFont typeface="+mj-lt"/>
                        <a:buAutoNum type="arabicPeriod"/>
                      </a:pPr>
                      <a:r>
                        <a:rPr lang="en-US" sz="1200" dirty="0"/>
                        <a:t>Data Mining</a:t>
                      </a:r>
                    </a:p>
                    <a:p>
                      <a:pPr marL="228600" indent="-228600">
                        <a:buFont typeface="+mj-lt"/>
                        <a:buAutoNum type="arabicPeriod"/>
                      </a:pPr>
                      <a:r>
                        <a:rPr lang="en-US" sz="1200" dirty="0"/>
                        <a:t>Data Modelling</a:t>
                      </a:r>
                    </a:p>
                    <a:p>
                      <a:pPr marL="228600" indent="-228600">
                        <a:buFont typeface="+mj-lt"/>
                        <a:buAutoNum type="arabicPeriod"/>
                      </a:pPr>
                      <a:r>
                        <a:rPr lang="en-US" sz="1200" dirty="0"/>
                        <a:t>Decision Analysis</a:t>
                      </a:r>
                    </a:p>
                    <a:p>
                      <a:pPr marL="228600" indent="-228600">
                        <a:buFont typeface="+mj-lt"/>
                        <a:buAutoNum type="arabicPeriod"/>
                      </a:pPr>
                      <a:r>
                        <a:rPr lang="en-US" sz="1200" dirty="0"/>
                        <a:t>Decision Modeling</a:t>
                      </a:r>
                    </a:p>
                  </a:txBody>
                  <a:tcPr>
                    <a:lnL w="9525" cap="flat" cmpd="sng">
                      <a:noFill/>
                      <a:prstDash val="solid"/>
                      <a:round/>
                      <a:headEnd type="none" w="med" len="med"/>
                      <a:tailEnd type="none" w="med" len="med"/>
                    </a:lnL>
                    <a:lnR w="9525" cap="flat" cmpd="sng">
                      <a:noFill/>
                      <a:prstDash val="solid"/>
                      <a:round/>
                      <a:headEnd type="none" w="med" len="med"/>
                      <a:tailEnd type="none" w="med" len="med"/>
                    </a:lnR>
                    <a:lnT w="9525" cap="flat" cmpd="sng">
                      <a:noFill/>
                      <a:prstDash val="solid"/>
                      <a:round/>
                      <a:headEnd type="none" w="med" len="med"/>
                      <a:tailEnd type="none" w="med" len="med"/>
                    </a:lnT>
                    <a:lnB w="9525" cap="flat" cmpd="sng">
                      <a:noFill/>
                      <a:prstDash val="solid"/>
                      <a:round/>
                      <a:headEnd type="none" w="med" len="med"/>
                      <a:tailEnd type="none" w="med" len="med"/>
                    </a:lnB>
                    <a:lnTlToBr w="12700" cmpd="sng">
                      <a:noFill/>
                      <a:prstDash val="solid"/>
                    </a:lnTlToBr>
                    <a:lnBlToTr w="12700" cmpd="sng">
                      <a:noFill/>
                      <a:prstDash val="solid"/>
                    </a:lnBlToTr>
                  </a:tcPr>
                </a:tc>
                <a:tc>
                  <a:txBody>
                    <a:bodyPr/>
                    <a:lstStyle/>
                    <a:p>
                      <a:pPr marL="228600" indent="-228600">
                        <a:buFont typeface="+mj-lt"/>
                        <a:buAutoNum type="arabicPeriod" startAt="18"/>
                      </a:pPr>
                      <a:r>
                        <a:rPr lang="en-US" sz="1200" dirty="0"/>
                        <a:t>Document Analysis</a:t>
                      </a:r>
                    </a:p>
                    <a:p>
                      <a:pPr marL="228600" indent="-228600">
                        <a:buFont typeface="+mj-lt"/>
                        <a:buAutoNum type="arabicPeriod" startAt="18"/>
                      </a:pPr>
                      <a:r>
                        <a:rPr lang="en-US" sz="1200" dirty="0"/>
                        <a:t>Estimation</a:t>
                      </a:r>
                    </a:p>
                    <a:p>
                      <a:pPr marL="228600" indent="-228600">
                        <a:buFont typeface="+mj-lt"/>
                        <a:buAutoNum type="arabicPeriod" startAt="18"/>
                      </a:pPr>
                      <a:r>
                        <a:rPr lang="en-US" sz="1200" dirty="0"/>
                        <a:t>Financial Analysis</a:t>
                      </a:r>
                    </a:p>
                    <a:p>
                      <a:pPr marL="228600" indent="-228600">
                        <a:buFont typeface="+mj-lt"/>
                        <a:buAutoNum type="arabicPeriod" startAt="18"/>
                      </a:pPr>
                      <a:r>
                        <a:rPr lang="en-US" sz="1200" dirty="0"/>
                        <a:t>Focus Groups</a:t>
                      </a:r>
                    </a:p>
                    <a:p>
                      <a:pPr marL="228600" indent="-228600">
                        <a:buFont typeface="+mj-lt"/>
                        <a:buAutoNum type="arabicPeriod" startAt="18"/>
                      </a:pPr>
                      <a:r>
                        <a:rPr lang="en-US" sz="1200" dirty="0"/>
                        <a:t>Functional Decomposition</a:t>
                      </a:r>
                    </a:p>
                    <a:p>
                      <a:pPr marL="228600" indent="-228600">
                        <a:buFont typeface="+mj-lt"/>
                        <a:buAutoNum type="arabicPeriod" startAt="18"/>
                      </a:pPr>
                      <a:r>
                        <a:rPr lang="en-US" sz="1200" dirty="0"/>
                        <a:t>Glossary</a:t>
                      </a:r>
                    </a:p>
                    <a:p>
                      <a:pPr marL="228600" indent="-228600">
                        <a:buFont typeface="+mj-lt"/>
                        <a:buAutoNum type="arabicPeriod" startAt="18"/>
                      </a:pPr>
                      <a:r>
                        <a:rPr lang="en-US" sz="1200" dirty="0"/>
                        <a:t>Interface Analysis</a:t>
                      </a:r>
                    </a:p>
                    <a:p>
                      <a:pPr marL="228600" indent="-228600">
                        <a:buFont typeface="+mj-lt"/>
                        <a:buAutoNum type="arabicPeriod" startAt="18"/>
                      </a:pPr>
                      <a:r>
                        <a:rPr lang="en-US" sz="1200" dirty="0"/>
                        <a:t>Interviews</a:t>
                      </a:r>
                    </a:p>
                    <a:p>
                      <a:pPr marL="228600" indent="-228600">
                        <a:buFont typeface="+mj-lt"/>
                        <a:buAutoNum type="arabicPeriod" startAt="18"/>
                      </a:pPr>
                      <a:r>
                        <a:rPr lang="en-US" sz="1200" dirty="0"/>
                        <a:t>Item Tracking</a:t>
                      </a:r>
                    </a:p>
                    <a:p>
                      <a:pPr marL="228600" indent="-228600">
                        <a:buFont typeface="+mj-lt"/>
                        <a:buAutoNum type="arabicPeriod" startAt="18"/>
                      </a:pPr>
                      <a:r>
                        <a:rPr lang="en-US" sz="1200" dirty="0"/>
                        <a:t>Lessons Learned</a:t>
                      </a:r>
                    </a:p>
                    <a:p>
                      <a:pPr marL="228600" indent="-228600">
                        <a:buFont typeface="+mj-lt"/>
                        <a:buAutoNum type="arabicPeriod" startAt="18"/>
                      </a:pPr>
                      <a:r>
                        <a:rPr lang="en-US" sz="1200" dirty="0"/>
                        <a:t>Metrics and KPIs</a:t>
                      </a:r>
                    </a:p>
                    <a:p>
                      <a:pPr marL="228600" indent="-228600">
                        <a:buFont typeface="+mj-lt"/>
                        <a:buAutoNum type="arabicPeriod" startAt="18"/>
                      </a:pPr>
                      <a:r>
                        <a:rPr lang="en-US" sz="1200" dirty="0"/>
                        <a:t>Mind Mapping</a:t>
                      </a:r>
                    </a:p>
                    <a:p>
                      <a:pPr marL="228600" indent="-228600">
                        <a:buFont typeface="+mj-lt"/>
                        <a:buAutoNum type="arabicPeriod" startAt="18"/>
                      </a:pPr>
                      <a:r>
                        <a:rPr lang="en-US" sz="1200" dirty="0"/>
                        <a:t>Non-Functional Requirements Analysis</a:t>
                      </a:r>
                    </a:p>
                    <a:p>
                      <a:pPr marL="228600" indent="-228600">
                        <a:buFont typeface="+mj-lt"/>
                        <a:buAutoNum type="arabicPeriod" startAt="18"/>
                      </a:pPr>
                      <a:r>
                        <a:rPr lang="en-US" sz="1200" dirty="0"/>
                        <a:t>Observation</a:t>
                      </a:r>
                    </a:p>
                    <a:p>
                      <a:pPr marL="228600" indent="-228600">
                        <a:buFont typeface="+mj-lt"/>
                        <a:buAutoNum type="arabicPeriod" startAt="18"/>
                      </a:pPr>
                      <a:r>
                        <a:rPr lang="en-US" sz="1200" dirty="0"/>
                        <a:t>Organizational Modeling</a:t>
                      </a:r>
                    </a:p>
                    <a:p>
                      <a:pPr marL="228600" indent="-228600">
                        <a:buFont typeface="+mj-lt"/>
                        <a:buAutoNum type="arabicPeriod" startAt="18"/>
                      </a:pPr>
                      <a:r>
                        <a:rPr lang="en-US" sz="1200" dirty="0"/>
                        <a:t>Prioritization</a:t>
                      </a:r>
                    </a:p>
                    <a:p>
                      <a:pPr marL="228600" indent="-228600">
                        <a:buFont typeface="+mj-lt"/>
                        <a:buAutoNum type="arabicPeriod" startAt="18"/>
                      </a:pPr>
                      <a:r>
                        <a:rPr lang="en-US" sz="1200" dirty="0"/>
                        <a:t>Process Analysis</a:t>
                      </a:r>
                    </a:p>
                  </a:txBody>
                  <a:tcPr>
                    <a:lnL w="9525" cap="flat" cmpd="sng">
                      <a:noFill/>
                      <a:prstDash val="solid"/>
                      <a:round/>
                      <a:headEnd type="none" w="med" len="med"/>
                      <a:tailEnd type="none" w="med" len="med"/>
                    </a:lnL>
                    <a:lnR w="9525" cap="flat" cmpd="sng">
                      <a:noFill/>
                      <a:prstDash val="solid"/>
                      <a:round/>
                      <a:headEnd type="none" w="med" len="med"/>
                      <a:tailEnd type="none" w="med" len="med"/>
                    </a:lnR>
                    <a:lnT w="9525" cap="flat" cmpd="sng">
                      <a:noFill/>
                      <a:prstDash val="solid"/>
                      <a:round/>
                      <a:headEnd type="none" w="med" len="med"/>
                      <a:tailEnd type="none" w="med" len="med"/>
                    </a:lnT>
                    <a:lnB w="9525" cap="flat" cmpd="sng">
                      <a:noFill/>
                      <a:prstDash val="solid"/>
                      <a:round/>
                      <a:headEnd type="none" w="med" len="med"/>
                      <a:tailEnd type="none" w="med" len="med"/>
                    </a:lnB>
                    <a:lnTlToBr w="12700" cmpd="sng">
                      <a:noFill/>
                      <a:prstDash val="solid"/>
                    </a:lnTlToBr>
                    <a:lnBlToTr w="12700" cmpd="sng">
                      <a:noFill/>
                      <a:prstDash val="solid"/>
                    </a:lnBlToTr>
                  </a:tcPr>
                </a:tc>
                <a:tc>
                  <a:txBody>
                    <a:bodyPr/>
                    <a:lstStyle/>
                    <a:p>
                      <a:pPr marL="228600" indent="-228600">
                        <a:buFont typeface="+mj-lt"/>
                        <a:buAutoNum type="arabicPeriod" startAt="35"/>
                      </a:pPr>
                      <a:r>
                        <a:rPr lang="en-US" sz="1200" dirty="0"/>
                        <a:t>Process Modelling</a:t>
                      </a:r>
                    </a:p>
                    <a:p>
                      <a:pPr marL="228600" indent="-228600">
                        <a:buFont typeface="+mj-lt"/>
                        <a:buAutoNum type="arabicPeriod" startAt="35"/>
                      </a:pPr>
                      <a:r>
                        <a:rPr lang="en-US" sz="1200" dirty="0"/>
                        <a:t>Prototyping</a:t>
                      </a:r>
                    </a:p>
                    <a:p>
                      <a:pPr marL="228600" indent="-228600">
                        <a:buFont typeface="+mj-lt"/>
                        <a:buAutoNum type="arabicPeriod" startAt="35"/>
                      </a:pPr>
                      <a:r>
                        <a:rPr lang="en-US" sz="1200" dirty="0"/>
                        <a:t>Reviews</a:t>
                      </a:r>
                    </a:p>
                    <a:p>
                      <a:pPr marL="228600" indent="-228600">
                        <a:buFont typeface="+mj-lt"/>
                        <a:buAutoNum type="arabicPeriod" startAt="35"/>
                      </a:pPr>
                      <a:r>
                        <a:rPr lang="en-US" sz="1200" dirty="0"/>
                        <a:t>Risk Analysis and Management</a:t>
                      </a:r>
                    </a:p>
                    <a:p>
                      <a:pPr marL="228600" indent="-228600">
                        <a:buFont typeface="+mj-lt"/>
                        <a:buAutoNum type="arabicPeriod" startAt="35"/>
                      </a:pPr>
                      <a:r>
                        <a:rPr lang="en-US" sz="1200" dirty="0"/>
                        <a:t>Roles and Permissions Matrix</a:t>
                      </a:r>
                    </a:p>
                    <a:p>
                      <a:pPr marL="228600" indent="-228600">
                        <a:buFont typeface="+mj-lt"/>
                        <a:buAutoNum type="arabicPeriod" startAt="35"/>
                      </a:pPr>
                      <a:r>
                        <a:rPr lang="en-US" sz="1200" dirty="0"/>
                        <a:t>Root Cause Analysis</a:t>
                      </a:r>
                    </a:p>
                    <a:p>
                      <a:pPr marL="228600" indent="-228600">
                        <a:buFont typeface="+mj-lt"/>
                        <a:buAutoNum type="arabicPeriod" startAt="35"/>
                      </a:pPr>
                      <a:r>
                        <a:rPr lang="en-US" sz="1200" dirty="0"/>
                        <a:t>Scope Modelling</a:t>
                      </a:r>
                    </a:p>
                    <a:p>
                      <a:pPr marL="228600" indent="-228600">
                        <a:buFont typeface="+mj-lt"/>
                        <a:buAutoNum type="arabicPeriod" startAt="35"/>
                      </a:pPr>
                      <a:r>
                        <a:rPr lang="en-US" sz="1200" dirty="0"/>
                        <a:t>Sequence Diagrams</a:t>
                      </a:r>
                    </a:p>
                    <a:p>
                      <a:pPr marL="228600" indent="-228600">
                        <a:buFont typeface="+mj-lt"/>
                        <a:buAutoNum type="arabicPeriod" startAt="35"/>
                      </a:pPr>
                      <a:r>
                        <a:rPr lang="en-US" sz="1200" dirty="0"/>
                        <a:t>Stakeholder List, Map, or Personas</a:t>
                      </a:r>
                    </a:p>
                    <a:p>
                      <a:pPr marL="228600" indent="-228600">
                        <a:buFont typeface="+mj-lt"/>
                        <a:buAutoNum type="arabicPeriod" startAt="35"/>
                      </a:pPr>
                      <a:r>
                        <a:rPr lang="en-US" sz="1200" dirty="0"/>
                        <a:t>State Modelling</a:t>
                      </a:r>
                    </a:p>
                    <a:p>
                      <a:pPr marL="228600" indent="-228600">
                        <a:buFont typeface="+mj-lt"/>
                        <a:buAutoNum type="arabicPeriod" startAt="35"/>
                      </a:pPr>
                      <a:r>
                        <a:rPr lang="en-US" sz="1200" dirty="0"/>
                        <a:t>Survey or Questionnaire</a:t>
                      </a:r>
                    </a:p>
                    <a:p>
                      <a:pPr marL="228600" indent="-228600">
                        <a:buFont typeface="+mj-lt"/>
                        <a:buAutoNum type="arabicPeriod" startAt="35"/>
                      </a:pPr>
                      <a:r>
                        <a:rPr lang="en-US" sz="1200" dirty="0"/>
                        <a:t>SWOT Analysis</a:t>
                      </a:r>
                    </a:p>
                    <a:p>
                      <a:pPr marL="228600" indent="-228600">
                        <a:buFont typeface="+mj-lt"/>
                        <a:buAutoNum type="arabicPeriod" startAt="35"/>
                      </a:pPr>
                      <a:r>
                        <a:rPr lang="en-US" sz="1200" dirty="0"/>
                        <a:t>Use cases and Scenarios</a:t>
                      </a:r>
                    </a:p>
                    <a:p>
                      <a:pPr marL="228600" indent="-228600">
                        <a:buFont typeface="+mj-lt"/>
                        <a:buAutoNum type="arabicPeriod" startAt="35"/>
                      </a:pPr>
                      <a:r>
                        <a:rPr lang="en-US" sz="1200" dirty="0"/>
                        <a:t>User Stories</a:t>
                      </a:r>
                    </a:p>
                    <a:p>
                      <a:pPr marL="228600" indent="-228600">
                        <a:buFont typeface="+mj-lt"/>
                        <a:buAutoNum type="arabicPeriod" startAt="35"/>
                      </a:pPr>
                      <a:r>
                        <a:rPr lang="en-US" sz="1200" dirty="0"/>
                        <a:t>Vendor Assessment</a:t>
                      </a:r>
                    </a:p>
                    <a:p>
                      <a:pPr marL="228600" indent="-228600">
                        <a:buFont typeface="+mj-lt"/>
                        <a:buAutoNum type="arabicPeriod" startAt="35"/>
                      </a:pPr>
                      <a:r>
                        <a:rPr lang="en-US" sz="1200" dirty="0"/>
                        <a:t>Workshops</a:t>
                      </a:r>
                    </a:p>
                  </a:txBody>
                  <a:tcPr>
                    <a:lnL w="9525" cap="flat" cmpd="sng">
                      <a:noFill/>
                      <a:prstDash val="solid"/>
                      <a:round/>
                      <a:headEnd type="none" w="med" len="med"/>
                      <a:tailEnd type="none" w="med" len="med"/>
                    </a:lnL>
                    <a:lnR w="9525" cap="flat" cmpd="sng">
                      <a:noFill/>
                      <a:prstDash val="solid"/>
                      <a:round/>
                      <a:headEnd type="none" w="med" len="med"/>
                      <a:tailEnd type="none" w="med" len="med"/>
                    </a:lnR>
                    <a:lnT w="9525" cap="flat" cmpd="sng">
                      <a:noFill/>
                      <a:prstDash val="solid"/>
                      <a:round/>
                      <a:headEnd type="none" w="med" len="med"/>
                      <a:tailEnd type="none" w="med" len="med"/>
                    </a:lnT>
                    <a:lnB w="9525" cap="flat" cmpd="sng">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054591"/>
                  </a:ext>
                </a:extLst>
              </a:tr>
            </a:tbl>
          </a:graphicData>
        </a:graphic>
      </p:graphicFrame>
    </p:spTree>
    <p:extLst>
      <p:ext uri="{BB962C8B-B14F-4D97-AF65-F5344CB8AC3E}">
        <p14:creationId xmlns:p14="http://schemas.microsoft.com/office/powerpoint/2010/main" val="1049200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prstGeom prst="rect">
            <a:avLst/>
          </a:prstGeom>
        </p:spPr>
        <p:txBody>
          <a:bodyPr lIns="68569" tIns="68569" rIns="68569" bIns="68569" anchor="t" anchorCtr="0">
            <a:noAutofit/>
          </a:bodyPr>
          <a:lstStyle/>
          <a:p>
            <a:r>
              <a:rPr lang="en-GB" dirty="0"/>
              <a:t>Four IIBA Certifications</a:t>
            </a:r>
          </a:p>
        </p:txBody>
      </p:sp>
      <p:pic>
        <p:nvPicPr>
          <p:cNvPr id="106" name="Shape 106"/>
          <p:cNvPicPr preferRelativeResize="0"/>
          <p:nvPr/>
        </p:nvPicPr>
        <p:blipFill>
          <a:blip r:embed="rId3">
            <a:alphaModFix/>
          </a:blip>
          <a:stretch>
            <a:fillRect/>
          </a:stretch>
        </p:blipFill>
        <p:spPr>
          <a:xfrm>
            <a:off x="3461944" y="1613765"/>
            <a:ext cx="3162281" cy="936044"/>
          </a:xfrm>
          <a:prstGeom prst="rect">
            <a:avLst/>
          </a:prstGeom>
          <a:noFill/>
          <a:ln>
            <a:noFill/>
          </a:ln>
        </p:spPr>
      </p:pic>
      <p:pic>
        <p:nvPicPr>
          <p:cNvPr id="107" name="Shape 107"/>
          <p:cNvPicPr preferRelativeResize="0"/>
          <p:nvPr/>
        </p:nvPicPr>
        <p:blipFill>
          <a:blip r:embed="rId4">
            <a:alphaModFix/>
          </a:blip>
          <a:stretch>
            <a:fillRect/>
          </a:stretch>
        </p:blipFill>
        <p:spPr>
          <a:xfrm>
            <a:off x="3461944" y="2872200"/>
            <a:ext cx="3162281" cy="417412"/>
          </a:xfrm>
          <a:prstGeom prst="rect">
            <a:avLst/>
          </a:prstGeom>
          <a:noFill/>
          <a:ln>
            <a:noFill/>
          </a:ln>
        </p:spPr>
      </p:pic>
      <p:pic>
        <p:nvPicPr>
          <p:cNvPr id="108" name="Shape 108"/>
          <p:cNvPicPr preferRelativeResize="0"/>
          <p:nvPr/>
        </p:nvPicPr>
        <p:blipFill>
          <a:blip r:embed="rId5">
            <a:alphaModFix/>
          </a:blip>
          <a:stretch>
            <a:fillRect/>
          </a:stretch>
        </p:blipFill>
        <p:spPr>
          <a:xfrm>
            <a:off x="233775" y="2606569"/>
            <a:ext cx="3189863" cy="956949"/>
          </a:xfrm>
          <a:prstGeom prst="rect">
            <a:avLst/>
          </a:prstGeom>
          <a:noFill/>
          <a:ln>
            <a:noFill/>
          </a:ln>
        </p:spPr>
      </p:pic>
      <p:pic>
        <p:nvPicPr>
          <p:cNvPr id="109" name="Shape 109"/>
          <p:cNvPicPr preferRelativeResize="0"/>
          <p:nvPr/>
        </p:nvPicPr>
        <p:blipFill>
          <a:blip r:embed="rId6">
            <a:alphaModFix/>
          </a:blip>
          <a:stretch>
            <a:fillRect/>
          </a:stretch>
        </p:blipFill>
        <p:spPr>
          <a:xfrm>
            <a:off x="261357" y="1835137"/>
            <a:ext cx="3162281" cy="493313"/>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233776" y="445026"/>
            <a:ext cx="3663105" cy="939393"/>
          </a:xfrm>
          <a:prstGeom prst="rect">
            <a:avLst/>
          </a:prstGeom>
        </p:spPr>
        <p:txBody>
          <a:bodyPr lIns="68569" tIns="68569" rIns="68569" bIns="68569" anchor="t" anchorCtr="0">
            <a:noAutofit/>
          </a:bodyPr>
          <a:lstStyle/>
          <a:p>
            <a:r>
              <a:rPr lang="en-GB" dirty="0"/>
              <a:t>Entry Certificate in</a:t>
            </a:r>
          </a:p>
          <a:p>
            <a:r>
              <a:rPr lang="en-GB" dirty="0"/>
              <a:t>Business Analysis</a:t>
            </a:r>
          </a:p>
        </p:txBody>
      </p:sp>
      <p:pic>
        <p:nvPicPr>
          <p:cNvPr id="115" name="Shape 115"/>
          <p:cNvPicPr preferRelativeResize="0"/>
          <p:nvPr/>
        </p:nvPicPr>
        <p:blipFill rotWithShape="1">
          <a:blip r:embed="rId3">
            <a:alphaModFix/>
          </a:blip>
          <a:srcRect r="39580"/>
          <a:stretch/>
        </p:blipFill>
        <p:spPr>
          <a:xfrm>
            <a:off x="3896881" y="552360"/>
            <a:ext cx="2806901" cy="724724"/>
          </a:xfrm>
          <a:prstGeom prst="rect">
            <a:avLst/>
          </a:prstGeom>
          <a:noFill/>
          <a:ln>
            <a:noFill/>
          </a:ln>
        </p:spPr>
      </p:pic>
      <p:graphicFrame>
        <p:nvGraphicFramePr>
          <p:cNvPr id="116" name="Shape 116"/>
          <p:cNvGraphicFramePr/>
          <p:nvPr>
            <p:extLst>
              <p:ext uri="{D42A27DB-BD31-4B8C-83A1-F6EECF244321}">
                <p14:modId xmlns:p14="http://schemas.microsoft.com/office/powerpoint/2010/main" val="283266608"/>
              </p:ext>
            </p:extLst>
          </p:nvPr>
        </p:nvGraphicFramePr>
        <p:xfrm>
          <a:off x="233775" y="1555096"/>
          <a:ext cx="6390450" cy="3383148"/>
        </p:xfrm>
        <a:graphic>
          <a:graphicData uri="http://schemas.openxmlformats.org/drawingml/2006/table">
            <a:tbl>
              <a:tblPr>
                <a:noFill/>
                <a:tableStyleId>{DDFB8B96-E21E-493F-A0F7-AEE07AB5AFD9}</a:tableStyleId>
              </a:tblPr>
              <a:tblGrid>
                <a:gridCol w="1752121">
                  <a:extLst>
                    <a:ext uri="{9D8B030D-6E8A-4147-A177-3AD203B41FA5}">
                      <a16:colId xmlns:a16="http://schemas.microsoft.com/office/drawing/2014/main" val="20000"/>
                    </a:ext>
                  </a:extLst>
                </a:gridCol>
                <a:gridCol w="4638329">
                  <a:extLst>
                    <a:ext uri="{9D8B030D-6E8A-4147-A177-3AD203B41FA5}">
                      <a16:colId xmlns:a16="http://schemas.microsoft.com/office/drawing/2014/main" val="20001"/>
                    </a:ext>
                  </a:extLst>
                </a:gridCol>
              </a:tblGrid>
              <a:tr h="285750">
                <a:tc>
                  <a:txBody>
                    <a:bodyPr/>
                    <a:lstStyle/>
                    <a:p>
                      <a:pPr lvl="0">
                        <a:spcBef>
                          <a:spcPts val="0"/>
                        </a:spcBef>
                        <a:buNone/>
                      </a:pPr>
                      <a:r>
                        <a:rPr lang="en-GB" sz="1400" dirty="0"/>
                        <a:t>Demographic</a:t>
                      </a:r>
                    </a:p>
                  </a:txBody>
                  <a:tcPr marL="68569" marR="68569" marT="68569" marB="68569"/>
                </a:tc>
                <a:tc>
                  <a:txBody>
                    <a:bodyPr/>
                    <a:lstStyle/>
                    <a:p>
                      <a:pPr lvl="0">
                        <a:spcBef>
                          <a:spcPts val="0"/>
                        </a:spcBef>
                        <a:buNone/>
                      </a:pPr>
                      <a:r>
                        <a:rPr lang="en-GB" sz="1400" dirty="0"/>
                        <a:t>Students, New to Business Analysis, Managers of BAs</a:t>
                      </a:r>
                    </a:p>
                  </a:txBody>
                  <a:tcPr marL="68569" marR="68569" marT="68569" marB="68569"/>
                </a:tc>
                <a:extLst>
                  <a:ext uri="{0D108BD9-81ED-4DB2-BD59-A6C34878D82A}">
                    <a16:rowId xmlns:a16="http://schemas.microsoft.com/office/drawing/2014/main" val="10000"/>
                  </a:ext>
                </a:extLst>
              </a:tr>
              <a:tr h="285750">
                <a:tc>
                  <a:txBody>
                    <a:bodyPr/>
                    <a:lstStyle/>
                    <a:p>
                      <a:pPr lvl="0">
                        <a:spcBef>
                          <a:spcPts val="0"/>
                        </a:spcBef>
                        <a:buNone/>
                      </a:pPr>
                      <a:r>
                        <a:rPr lang="en-GB" sz="1400" dirty="0"/>
                        <a:t>Experience</a:t>
                      </a:r>
                    </a:p>
                  </a:txBody>
                  <a:tcPr marL="68569" marR="68569" marT="68569" marB="68569"/>
                </a:tc>
                <a:tc>
                  <a:txBody>
                    <a:bodyPr/>
                    <a:lstStyle/>
                    <a:p>
                      <a:pPr lvl="0">
                        <a:spcBef>
                          <a:spcPts val="0"/>
                        </a:spcBef>
                        <a:buNone/>
                      </a:pPr>
                      <a:r>
                        <a:rPr lang="en-GB" sz="1400" dirty="0"/>
                        <a:t>None</a:t>
                      </a:r>
                    </a:p>
                  </a:txBody>
                  <a:tcPr marL="68569" marR="68569" marT="68569" marB="68569"/>
                </a:tc>
                <a:extLst>
                  <a:ext uri="{0D108BD9-81ED-4DB2-BD59-A6C34878D82A}">
                    <a16:rowId xmlns:a16="http://schemas.microsoft.com/office/drawing/2014/main" val="10001"/>
                  </a:ext>
                </a:extLst>
              </a:tr>
              <a:tr h="285750">
                <a:tc>
                  <a:txBody>
                    <a:bodyPr/>
                    <a:lstStyle/>
                    <a:p>
                      <a:pPr lvl="0">
                        <a:spcBef>
                          <a:spcPts val="0"/>
                        </a:spcBef>
                        <a:buNone/>
                      </a:pPr>
                      <a:r>
                        <a:rPr lang="en-GB" sz="1400" dirty="0"/>
                        <a:t>Professional Development</a:t>
                      </a:r>
                    </a:p>
                  </a:txBody>
                  <a:tcPr marL="68569" marR="68569" marT="68569" marB="68569"/>
                </a:tc>
                <a:tc>
                  <a:txBody>
                    <a:bodyPr/>
                    <a:lstStyle/>
                    <a:p>
                      <a:pPr lvl="0">
                        <a:spcBef>
                          <a:spcPts val="0"/>
                        </a:spcBef>
                        <a:buNone/>
                      </a:pPr>
                      <a:r>
                        <a:rPr lang="en-GB" sz="1400" dirty="0"/>
                        <a:t>21 hours</a:t>
                      </a:r>
                    </a:p>
                  </a:txBody>
                  <a:tcPr marL="68569" marR="68569" marT="68569" marB="68569"/>
                </a:tc>
                <a:extLst>
                  <a:ext uri="{0D108BD9-81ED-4DB2-BD59-A6C34878D82A}">
                    <a16:rowId xmlns:a16="http://schemas.microsoft.com/office/drawing/2014/main" val="10002"/>
                  </a:ext>
                </a:extLst>
              </a:tr>
              <a:tr h="548618">
                <a:tc>
                  <a:txBody>
                    <a:bodyPr/>
                    <a:lstStyle/>
                    <a:p>
                      <a:pPr lvl="0">
                        <a:spcBef>
                          <a:spcPts val="0"/>
                        </a:spcBef>
                        <a:buNone/>
                      </a:pPr>
                      <a:r>
                        <a:rPr lang="en-GB" sz="1400" dirty="0"/>
                        <a:t>Focus</a:t>
                      </a:r>
                    </a:p>
                  </a:txBody>
                  <a:tcPr marL="68569" marR="68569" marT="68569" marB="68569"/>
                </a:tc>
                <a:tc>
                  <a:txBody>
                    <a:bodyPr/>
                    <a:lstStyle/>
                    <a:p>
                      <a:pPr lvl="0">
                        <a:spcBef>
                          <a:spcPts val="0"/>
                        </a:spcBef>
                        <a:buNone/>
                      </a:pPr>
                      <a:r>
                        <a:rPr lang="en-GB" sz="1400" dirty="0"/>
                        <a:t>Requirements Analysis and Design Definition</a:t>
                      </a:r>
                    </a:p>
                    <a:p>
                      <a:pPr lvl="0">
                        <a:spcBef>
                          <a:spcPts val="0"/>
                        </a:spcBef>
                        <a:buNone/>
                      </a:pPr>
                      <a:r>
                        <a:rPr lang="en-GB" sz="1400" dirty="0"/>
                        <a:t>Elicitation and Collaboration</a:t>
                      </a:r>
                    </a:p>
                    <a:p>
                      <a:pPr lvl="0">
                        <a:spcBef>
                          <a:spcPts val="0"/>
                        </a:spcBef>
                        <a:buNone/>
                      </a:pPr>
                      <a:r>
                        <a:rPr lang="en-GB" sz="1400" dirty="0"/>
                        <a:t>Requirements Lifecycle Management</a:t>
                      </a:r>
                    </a:p>
                  </a:txBody>
                  <a:tcPr marL="68569" marR="68569" marT="68569" marB="68569"/>
                </a:tc>
                <a:extLst>
                  <a:ext uri="{0D108BD9-81ED-4DB2-BD59-A6C34878D82A}">
                    <a16:rowId xmlns:a16="http://schemas.microsoft.com/office/drawing/2014/main" val="10003"/>
                  </a:ext>
                </a:extLst>
              </a:tr>
              <a:tr h="411458">
                <a:tc>
                  <a:txBody>
                    <a:bodyPr/>
                    <a:lstStyle/>
                    <a:p>
                      <a:pPr lvl="0">
                        <a:spcBef>
                          <a:spcPts val="0"/>
                        </a:spcBef>
                        <a:buNone/>
                      </a:pPr>
                      <a:r>
                        <a:rPr lang="en-GB" sz="1400" dirty="0"/>
                        <a:t>Total Fees</a:t>
                      </a:r>
                    </a:p>
                  </a:txBody>
                  <a:tcPr marL="68569" marR="68569" marT="68569" marB="68569"/>
                </a:tc>
                <a:tc>
                  <a:txBody>
                    <a:bodyPr/>
                    <a:lstStyle/>
                    <a:p>
                      <a:pPr lvl="0">
                        <a:spcBef>
                          <a:spcPts val="0"/>
                        </a:spcBef>
                        <a:buNone/>
                      </a:pPr>
                      <a:r>
                        <a:rPr lang="en-GB" sz="1400" dirty="0"/>
                        <a:t>$170 Member</a:t>
                      </a:r>
                    </a:p>
                    <a:p>
                      <a:pPr lvl="0">
                        <a:spcBef>
                          <a:spcPts val="0"/>
                        </a:spcBef>
                        <a:buNone/>
                      </a:pPr>
                      <a:r>
                        <a:rPr lang="en-GB" sz="1400" dirty="0"/>
                        <a:t>$286 Non-Member</a:t>
                      </a:r>
                    </a:p>
                  </a:txBody>
                  <a:tcPr marL="68569" marR="68569" marT="68569" marB="68569"/>
                </a:tc>
                <a:extLst>
                  <a:ext uri="{0D108BD9-81ED-4DB2-BD59-A6C34878D82A}">
                    <a16:rowId xmlns:a16="http://schemas.microsoft.com/office/drawing/2014/main" val="10004"/>
                  </a:ext>
                </a:extLst>
              </a:tr>
              <a:tr h="548618">
                <a:tc>
                  <a:txBody>
                    <a:bodyPr/>
                    <a:lstStyle/>
                    <a:p>
                      <a:pPr lvl="0" rtl="0">
                        <a:spcBef>
                          <a:spcPts val="0"/>
                        </a:spcBef>
                        <a:buNone/>
                      </a:pPr>
                      <a:r>
                        <a:rPr lang="en-GB" sz="1400" dirty="0"/>
                        <a:t>Exam Format</a:t>
                      </a:r>
                    </a:p>
                  </a:txBody>
                  <a:tcPr marL="68569" marR="68569" marT="68569" marB="68569"/>
                </a:tc>
                <a:tc>
                  <a:txBody>
                    <a:bodyPr/>
                    <a:lstStyle/>
                    <a:p>
                      <a:pPr lvl="0">
                        <a:spcBef>
                          <a:spcPts val="0"/>
                        </a:spcBef>
                        <a:buNone/>
                      </a:pPr>
                      <a:r>
                        <a:rPr lang="en-GB" sz="1400" dirty="0"/>
                        <a:t>Online</a:t>
                      </a:r>
                    </a:p>
                    <a:p>
                      <a:pPr lvl="0">
                        <a:spcBef>
                          <a:spcPts val="0"/>
                        </a:spcBef>
                        <a:buNone/>
                      </a:pPr>
                      <a:r>
                        <a:rPr lang="en-GB" sz="1400" dirty="0"/>
                        <a:t>1 hour</a:t>
                      </a:r>
                    </a:p>
                    <a:p>
                      <a:pPr lvl="0" rtl="0">
                        <a:spcBef>
                          <a:spcPts val="0"/>
                        </a:spcBef>
                        <a:buNone/>
                      </a:pPr>
                      <a:r>
                        <a:rPr lang="en-GB" sz="1400" dirty="0"/>
                        <a:t>50 Multiple Choice Questions</a:t>
                      </a:r>
                    </a:p>
                  </a:txBody>
                  <a:tcPr marL="68569" marR="68569" marT="68569" marB="68569"/>
                </a:tc>
                <a:extLst>
                  <a:ext uri="{0D108BD9-81ED-4DB2-BD59-A6C34878D82A}">
                    <a16:rowId xmlns:a16="http://schemas.microsoft.com/office/drawing/2014/main" val="10005"/>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233776" y="445026"/>
            <a:ext cx="3656107" cy="930847"/>
          </a:xfrm>
          <a:prstGeom prst="rect">
            <a:avLst/>
          </a:prstGeom>
        </p:spPr>
        <p:txBody>
          <a:bodyPr lIns="68569" tIns="68569" rIns="68569" bIns="68569" anchor="t" anchorCtr="0">
            <a:noAutofit/>
          </a:bodyPr>
          <a:lstStyle/>
          <a:p>
            <a:r>
              <a:rPr lang="en-GB" dirty="0"/>
              <a:t>Certified Capability</a:t>
            </a:r>
            <a:br>
              <a:rPr lang="en-GB" dirty="0"/>
            </a:br>
            <a:r>
              <a:rPr lang="en-GB" dirty="0"/>
              <a:t>in Business Analysis</a:t>
            </a:r>
          </a:p>
        </p:txBody>
      </p:sp>
      <p:graphicFrame>
        <p:nvGraphicFramePr>
          <p:cNvPr id="122" name="Shape 122"/>
          <p:cNvGraphicFramePr/>
          <p:nvPr>
            <p:extLst>
              <p:ext uri="{D42A27DB-BD31-4B8C-83A1-F6EECF244321}">
                <p14:modId xmlns:p14="http://schemas.microsoft.com/office/powerpoint/2010/main" val="2621796919"/>
              </p:ext>
            </p:extLst>
          </p:nvPr>
        </p:nvGraphicFramePr>
        <p:xfrm>
          <a:off x="233775" y="1486721"/>
          <a:ext cx="6390450" cy="3662636"/>
        </p:xfrm>
        <a:graphic>
          <a:graphicData uri="http://schemas.openxmlformats.org/drawingml/2006/table">
            <a:tbl>
              <a:tblPr>
                <a:noFill/>
                <a:tableStyleId>{DDFB8B96-E21E-493F-A0F7-AEE07AB5AFD9}</a:tableStyleId>
              </a:tblPr>
              <a:tblGrid>
                <a:gridCol w="1638649">
                  <a:extLst>
                    <a:ext uri="{9D8B030D-6E8A-4147-A177-3AD203B41FA5}">
                      <a16:colId xmlns:a16="http://schemas.microsoft.com/office/drawing/2014/main" val="20000"/>
                    </a:ext>
                  </a:extLst>
                </a:gridCol>
                <a:gridCol w="4751801">
                  <a:extLst>
                    <a:ext uri="{9D8B030D-6E8A-4147-A177-3AD203B41FA5}">
                      <a16:colId xmlns:a16="http://schemas.microsoft.com/office/drawing/2014/main" val="20001"/>
                    </a:ext>
                  </a:extLst>
                </a:gridCol>
              </a:tblGrid>
              <a:tr h="551202">
                <a:tc>
                  <a:txBody>
                    <a:bodyPr/>
                    <a:lstStyle/>
                    <a:p>
                      <a:pPr lvl="0" rtl="0">
                        <a:spcBef>
                          <a:spcPts val="0"/>
                        </a:spcBef>
                        <a:buNone/>
                      </a:pPr>
                      <a:r>
                        <a:rPr lang="en-GB" sz="1200" dirty="0"/>
                        <a:t>Demographic</a:t>
                      </a:r>
                    </a:p>
                  </a:txBody>
                  <a:tcPr marL="68569" marR="68569" marT="68569" marB="68569"/>
                </a:tc>
                <a:tc>
                  <a:txBody>
                    <a:bodyPr/>
                    <a:lstStyle/>
                    <a:p>
                      <a:pPr lvl="0">
                        <a:spcBef>
                          <a:spcPts val="0"/>
                        </a:spcBef>
                        <a:buNone/>
                      </a:pPr>
                      <a:r>
                        <a:rPr lang="en-GB" sz="1200" dirty="0"/>
                        <a:t>Business Analysts, Systems Analysts, Requirements Analysts, etc.</a:t>
                      </a:r>
                    </a:p>
                    <a:p>
                      <a:pPr lvl="0" rtl="0">
                        <a:spcBef>
                          <a:spcPts val="0"/>
                        </a:spcBef>
                        <a:buNone/>
                      </a:pPr>
                      <a:r>
                        <a:rPr lang="en-GB" sz="1200" dirty="0"/>
                        <a:t>PMs, Testers, QA, Designers, etc. who do some BA work.</a:t>
                      </a:r>
                    </a:p>
                  </a:txBody>
                  <a:tcPr marL="68569" marR="68569" marT="68569" marB="68569"/>
                </a:tc>
                <a:extLst>
                  <a:ext uri="{0D108BD9-81ED-4DB2-BD59-A6C34878D82A}">
                    <a16:rowId xmlns:a16="http://schemas.microsoft.com/office/drawing/2014/main" val="10000"/>
                  </a:ext>
                </a:extLst>
              </a:tr>
              <a:tr h="551202">
                <a:tc>
                  <a:txBody>
                    <a:bodyPr/>
                    <a:lstStyle/>
                    <a:p>
                      <a:pPr lvl="0" rtl="0">
                        <a:spcBef>
                          <a:spcPts val="0"/>
                        </a:spcBef>
                        <a:buNone/>
                      </a:pPr>
                      <a:r>
                        <a:rPr lang="en-GB" sz="1200" dirty="0"/>
                        <a:t>Minimum Experience</a:t>
                      </a:r>
                    </a:p>
                  </a:txBody>
                  <a:tcPr marL="68569" marR="68569" marT="68569" marB="68569"/>
                </a:tc>
                <a:tc>
                  <a:txBody>
                    <a:bodyPr/>
                    <a:lstStyle/>
                    <a:p>
                      <a:pPr lvl="0">
                        <a:spcBef>
                          <a:spcPts val="0"/>
                        </a:spcBef>
                        <a:buNone/>
                      </a:pPr>
                      <a:r>
                        <a:rPr lang="en-GB" sz="1200" dirty="0"/>
                        <a:t>About 2.5 years </a:t>
                      </a:r>
                    </a:p>
                    <a:p>
                      <a:pPr lvl="0" rtl="0">
                        <a:spcBef>
                          <a:spcPts val="0"/>
                        </a:spcBef>
                        <a:buNone/>
                      </a:pPr>
                      <a:r>
                        <a:rPr lang="en-GB" sz="1200" dirty="0"/>
                        <a:t>(3750 hours in the last seven years)</a:t>
                      </a:r>
                    </a:p>
                  </a:txBody>
                  <a:tcPr marL="68569" marR="68569" marT="68569" marB="68569"/>
                </a:tc>
                <a:extLst>
                  <a:ext uri="{0D108BD9-81ED-4DB2-BD59-A6C34878D82A}">
                    <a16:rowId xmlns:a16="http://schemas.microsoft.com/office/drawing/2014/main" val="10001"/>
                  </a:ext>
                </a:extLst>
              </a:tr>
              <a:tr h="382799">
                <a:tc>
                  <a:txBody>
                    <a:bodyPr/>
                    <a:lstStyle/>
                    <a:p>
                      <a:pPr lvl="0" rtl="0">
                        <a:spcBef>
                          <a:spcPts val="0"/>
                        </a:spcBef>
                        <a:buNone/>
                      </a:pPr>
                      <a:r>
                        <a:rPr lang="en-GB" sz="1200" dirty="0"/>
                        <a:t>Professional Development</a:t>
                      </a:r>
                    </a:p>
                  </a:txBody>
                  <a:tcPr marL="68569" marR="68569" marT="68569" marB="68569"/>
                </a:tc>
                <a:tc>
                  <a:txBody>
                    <a:bodyPr/>
                    <a:lstStyle/>
                    <a:p>
                      <a:pPr lvl="0" rtl="0">
                        <a:spcBef>
                          <a:spcPts val="0"/>
                        </a:spcBef>
                        <a:buNone/>
                      </a:pPr>
                      <a:r>
                        <a:rPr lang="en-GB" sz="1200" dirty="0"/>
                        <a:t>21 hours</a:t>
                      </a:r>
                    </a:p>
                  </a:txBody>
                  <a:tcPr marL="68569" marR="68569" marT="68569" marB="68569"/>
                </a:tc>
                <a:extLst>
                  <a:ext uri="{0D108BD9-81ED-4DB2-BD59-A6C34878D82A}">
                    <a16:rowId xmlns:a16="http://schemas.microsoft.com/office/drawing/2014/main" val="10002"/>
                  </a:ext>
                </a:extLst>
              </a:tr>
              <a:tr h="663548">
                <a:tc>
                  <a:txBody>
                    <a:bodyPr/>
                    <a:lstStyle/>
                    <a:p>
                      <a:pPr lvl="0" rtl="0">
                        <a:spcBef>
                          <a:spcPts val="0"/>
                        </a:spcBef>
                        <a:buNone/>
                      </a:pPr>
                      <a:r>
                        <a:rPr lang="en-GB" sz="1200" dirty="0"/>
                        <a:t>Focus</a:t>
                      </a:r>
                    </a:p>
                  </a:txBody>
                  <a:tcPr marL="68569" marR="68569" marT="68569" marB="68569"/>
                </a:tc>
                <a:tc>
                  <a:txBody>
                    <a:bodyPr/>
                    <a:lstStyle/>
                    <a:p>
                      <a:pPr lvl="0" rtl="0">
                        <a:spcBef>
                          <a:spcPts val="0"/>
                        </a:spcBef>
                        <a:buNone/>
                      </a:pPr>
                      <a:r>
                        <a:rPr lang="en-GB" sz="1200" dirty="0"/>
                        <a:t>Requirements Analysis and Design Definition</a:t>
                      </a:r>
                    </a:p>
                    <a:p>
                      <a:pPr lvl="0" rtl="0">
                        <a:spcBef>
                          <a:spcPts val="0"/>
                        </a:spcBef>
                        <a:buNone/>
                      </a:pPr>
                      <a:r>
                        <a:rPr lang="en-GB" sz="1200" dirty="0"/>
                        <a:t>Elicitation and Collaboration</a:t>
                      </a:r>
                    </a:p>
                    <a:p>
                      <a:pPr lvl="0" rtl="0">
                        <a:spcBef>
                          <a:spcPts val="0"/>
                        </a:spcBef>
                        <a:buNone/>
                      </a:pPr>
                      <a:r>
                        <a:rPr lang="en-GB" sz="1200" dirty="0"/>
                        <a:t>...and the rest of the BABOK</a:t>
                      </a:r>
                    </a:p>
                  </a:txBody>
                  <a:tcPr marL="68569" marR="68569" marT="68569" marB="68569"/>
                </a:tc>
                <a:extLst>
                  <a:ext uri="{0D108BD9-81ED-4DB2-BD59-A6C34878D82A}">
                    <a16:rowId xmlns:a16="http://schemas.microsoft.com/office/drawing/2014/main" val="10003"/>
                  </a:ext>
                </a:extLst>
              </a:tr>
              <a:tr h="434970">
                <a:tc>
                  <a:txBody>
                    <a:bodyPr/>
                    <a:lstStyle/>
                    <a:p>
                      <a:pPr lvl="0" rtl="0">
                        <a:spcBef>
                          <a:spcPts val="0"/>
                        </a:spcBef>
                        <a:buNone/>
                      </a:pPr>
                      <a:r>
                        <a:rPr lang="en-GB" sz="1200" dirty="0"/>
                        <a:t>Total Fees</a:t>
                      </a:r>
                    </a:p>
                  </a:txBody>
                  <a:tcPr marL="68569" marR="68569" marT="68569" marB="68569"/>
                </a:tc>
                <a:tc>
                  <a:txBody>
                    <a:bodyPr/>
                    <a:lstStyle/>
                    <a:p>
                      <a:pPr lvl="0" rtl="0">
                        <a:spcBef>
                          <a:spcPts val="0"/>
                        </a:spcBef>
                        <a:buNone/>
                      </a:pPr>
                      <a:r>
                        <a:rPr lang="en-GB" sz="1200" dirty="0"/>
                        <a:t>$450 Member</a:t>
                      </a:r>
                    </a:p>
                    <a:p>
                      <a:pPr lvl="0" rtl="0">
                        <a:spcBef>
                          <a:spcPts val="0"/>
                        </a:spcBef>
                        <a:buNone/>
                      </a:pPr>
                      <a:r>
                        <a:rPr lang="en-GB" sz="1200" dirty="0"/>
                        <a:t>$575 Non-Member</a:t>
                      </a:r>
                    </a:p>
                  </a:txBody>
                  <a:tcPr marL="68569" marR="68569" marT="68569" marB="68569"/>
                </a:tc>
                <a:extLst>
                  <a:ext uri="{0D108BD9-81ED-4DB2-BD59-A6C34878D82A}">
                    <a16:rowId xmlns:a16="http://schemas.microsoft.com/office/drawing/2014/main" val="10004"/>
                  </a:ext>
                </a:extLst>
              </a:tr>
              <a:tr h="734946">
                <a:tc>
                  <a:txBody>
                    <a:bodyPr/>
                    <a:lstStyle/>
                    <a:p>
                      <a:pPr lvl="0" rtl="0">
                        <a:spcBef>
                          <a:spcPts val="0"/>
                        </a:spcBef>
                        <a:buNone/>
                      </a:pPr>
                      <a:r>
                        <a:rPr lang="en-GB" sz="1200" dirty="0"/>
                        <a:t>Exam Format</a:t>
                      </a:r>
                    </a:p>
                  </a:txBody>
                  <a:tcPr marL="68569" marR="68569" marT="68569" marB="68569"/>
                </a:tc>
                <a:tc>
                  <a:txBody>
                    <a:bodyPr/>
                    <a:lstStyle/>
                    <a:p>
                      <a:pPr lvl="0" rtl="0">
                        <a:spcBef>
                          <a:spcPts val="0"/>
                        </a:spcBef>
                        <a:buNone/>
                      </a:pPr>
                      <a:r>
                        <a:rPr lang="en-GB" sz="1200" dirty="0"/>
                        <a:t>At Prometric</a:t>
                      </a:r>
                    </a:p>
                    <a:p>
                      <a:pPr lvl="0" rtl="0">
                        <a:spcBef>
                          <a:spcPts val="0"/>
                        </a:spcBef>
                        <a:buNone/>
                      </a:pPr>
                      <a:r>
                        <a:rPr lang="en-GB" sz="1200" dirty="0"/>
                        <a:t>3 hours</a:t>
                      </a:r>
                    </a:p>
                    <a:p>
                      <a:pPr lvl="0" rtl="0">
                        <a:spcBef>
                          <a:spcPts val="0"/>
                        </a:spcBef>
                        <a:buNone/>
                      </a:pPr>
                      <a:r>
                        <a:rPr lang="en-GB" sz="1200" dirty="0"/>
                        <a:t>130 Multiple Choice Questions</a:t>
                      </a:r>
                    </a:p>
                    <a:p>
                      <a:pPr lvl="0" rtl="0">
                        <a:spcBef>
                          <a:spcPts val="0"/>
                        </a:spcBef>
                        <a:buNone/>
                      </a:pPr>
                      <a:r>
                        <a:rPr lang="en-GB" sz="1200" dirty="0"/>
                        <a:t>Short scenarios, 2-4 sentences</a:t>
                      </a:r>
                    </a:p>
                  </a:txBody>
                  <a:tcPr marL="68569" marR="68569" marT="68569" marB="68569"/>
                </a:tc>
                <a:extLst>
                  <a:ext uri="{0D108BD9-81ED-4DB2-BD59-A6C34878D82A}">
                    <a16:rowId xmlns:a16="http://schemas.microsoft.com/office/drawing/2014/main" val="10005"/>
                  </a:ext>
                </a:extLst>
              </a:tr>
            </a:tbl>
          </a:graphicData>
        </a:graphic>
      </p:graphicFrame>
      <p:pic>
        <p:nvPicPr>
          <p:cNvPr id="123" name="Shape 123"/>
          <p:cNvPicPr preferRelativeResize="0"/>
          <p:nvPr/>
        </p:nvPicPr>
        <p:blipFill rotWithShape="1">
          <a:blip r:embed="rId3">
            <a:alphaModFix/>
          </a:blip>
          <a:srcRect t="31294" r="42703" b="20847"/>
          <a:stretch/>
        </p:blipFill>
        <p:spPr>
          <a:xfrm>
            <a:off x="3889883" y="548086"/>
            <a:ext cx="2892224" cy="7247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233776" y="445026"/>
            <a:ext cx="3671651" cy="922301"/>
          </a:xfrm>
          <a:prstGeom prst="rect">
            <a:avLst/>
          </a:prstGeom>
        </p:spPr>
        <p:txBody>
          <a:bodyPr lIns="68569" tIns="68569" rIns="68569" bIns="68569" anchor="t" anchorCtr="0">
            <a:noAutofit/>
          </a:bodyPr>
          <a:lstStyle/>
          <a:p>
            <a:r>
              <a:rPr lang="en-GB" dirty="0"/>
              <a:t>Certified Business  </a:t>
            </a:r>
          </a:p>
          <a:p>
            <a:r>
              <a:rPr lang="en-GB" dirty="0"/>
              <a:t>Analysis Professional</a:t>
            </a:r>
          </a:p>
        </p:txBody>
      </p:sp>
      <p:graphicFrame>
        <p:nvGraphicFramePr>
          <p:cNvPr id="129" name="Shape 129"/>
          <p:cNvGraphicFramePr/>
          <p:nvPr>
            <p:extLst>
              <p:ext uri="{D42A27DB-BD31-4B8C-83A1-F6EECF244321}">
                <p14:modId xmlns:p14="http://schemas.microsoft.com/office/powerpoint/2010/main" val="273991988"/>
              </p:ext>
            </p:extLst>
          </p:nvPr>
        </p:nvGraphicFramePr>
        <p:xfrm>
          <a:off x="233775" y="1519354"/>
          <a:ext cx="6390450" cy="3573056"/>
        </p:xfrm>
        <a:graphic>
          <a:graphicData uri="http://schemas.openxmlformats.org/drawingml/2006/table">
            <a:tbl>
              <a:tblPr>
                <a:noFill/>
                <a:tableStyleId>{DDFB8B96-E21E-493F-A0F7-AEE07AB5AFD9}</a:tableStyleId>
              </a:tblPr>
              <a:tblGrid>
                <a:gridCol w="1752121">
                  <a:extLst>
                    <a:ext uri="{9D8B030D-6E8A-4147-A177-3AD203B41FA5}">
                      <a16:colId xmlns:a16="http://schemas.microsoft.com/office/drawing/2014/main" val="20000"/>
                    </a:ext>
                  </a:extLst>
                </a:gridCol>
                <a:gridCol w="4638329">
                  <a:extLst>
                    <a:ext uri="{9D8B030D-6E8A-4147-A177-3AD203B41FA5}">
                      <a16:colId xmlns:a16="http://schemas.microsoft.com/office/drawing/2014/main" val="20001"/>
                    </a:ext>
                  </a:extLst>
                </a:gridCol>
              </a:tblGrid>
              <a:tr h="550375">
                <a:tc>
                  <a:txBody>
                    <a:bodyPr/>
                    <a:lstStyle/>
                    <a:p>
                      <a:pPr lvl="0" rtl="0">
                        <a:spcBef>
                          <a:spcPts val="0"/>
                        </a:spcBef>
                        <a:buNone/>
                      </a:pPr>
                      <a:r>
                        <a:rPr lang="en-GB" sz="1200" dirty="0"/>
                        <a:t>Demographic</a:t>
                      </a:r>
                    </a:p>
                  </a:txBody>
                  <a:tcPr marL="68569" marR="68569" marT="68569" marB="68569"/>
                </a:tc>
                <a:tc>
                  <a:txBody>
                    <a:bodyPr/>
                    <a:lstStyle/>
                    <a:p>
                      <a:pPr lvl="0" rtl="0">
                        <a:spcBef>
                          <a:spcPts val="0"/>
                        </a:spcBef>
                        <a:buNone/>
                      </a:pPr>
                      <a:r>
                        <a:rPr lang="en-GB" sz="1200" dirty="0"/>
                        <a:t>Business Analysts, Systems Analysts, Requirements Analysts. Often fill the role of ‘Senior’ BA.</a:t>
                      </a:r>
                    </a:p>
                  </a:txBody>
                  <a:tcPr marL="68569" marR="68569" marT="68569" marB="68569"/>
                </a:tc>
                <a:extLst>
                  <a:ext uri="{0D108BD9-81ED-4DB2-BD59-A6C34878D82A}">
                    <a16:rowId xmlns:a16="http://schemas.microsoft.com/office/drawing/2014/main" val="10000"/>
                  </a:ext>
                </a:extLst>
              </a:tr>
              <a:tr h="550375">
                <a:tc>
                  <a:txBody>
                    <a:bodyPr/>
                    <a:lstStyle/>
                    <a:p>
                      <a:pPr lvl="0" rtl="0">
                        <a:spcBef>
                          <a:spcPts val="0"/>
                        </a:spcBef>
                        <a:buNone/>
                      </a:pPr>
                      <a:r>
                        <a:rPr lang="en-GB" sz="1200" dirty="0"/>
                        <a:t>Minimum Experience</a:t>
                      </a:r>
                    </a:p>
                  </a:txBody>
                  <a:tcPr marL="68569" marR="68569" marT="68569" marB="68569"/>
                </a:tc>
                <a:tc>
                  <a:txBody>
                    <a:bodyPr/>
                    <a:lstStyle/>
                    <a:p>
                      <a:pPr lvl="0" rtl="0">
                        <a:spcBef>
                          <a:spcPts val="0"/>
                        </a:spcBef>
                        <a:buNone/>
                      </a:pPr>
                      <a:r>
                        <a:rPr lang="en-GB" sz="1200" dirty="0"/>
                        <a:t>About 5 years or more</a:t>
                      </a:r>
                    </a:p>
                    <a:p>
                      <a:pPr lvl="0" rtl="0">
                        <a:spcBef>
                          <a:spcPts val="0"/>
                        </a:spcBef>
                        <a:buNone/>
                      </a:pPr>
                      <a:r>
                        <a:rPr lang="en-GB" sz="1200" dirty="0"/>
                        <a:t>(7500 hours in the last ten years)</a:t>
                      </a:r>
                    </a:p>
                  </a:txBody>
                  <a:tcPr marL="68569" marR="68569" marT="68569" marB="68569"/>
                </a:tc>
                <a:extLst>
                  <a:ext uri="{0D108BD9-81ED-4DB2-BD59-A6C34878D82A}">
                    <a16:rowId xmlns:a16="http://schemas.microsoft.com/office/drawing/2014/main" val="10001"/>
                  </a:ext>
                </a:extLst>
              </a:tr>
              <a:tr h="382225">
                <a:tc>
                  <a:txBody>
                    <a:bodyPr/>
                    <a:lstStyle/>
                    <a:p>
                      <a:pPr lvl="0" rtl="0">
                        <a:spcBef>
                          <a:spcPts val="0"/>
                        </a:spcBef>
                        <a:buNone/>
                      </a:pPr>
                      <a:r>
                        <a:rPr lang="en-GB" sz="1200" dirty="0"/>
                        <a:t>Professional Development</a:t>
                      </a:r>
                    </a:p>
                  </a:txBody>
                  <a:tcPr marL="68569" marR="68569" marT="68569" marB="68569"/>
                </a:tc>
                <a:tc>
                  <a:txBody>
                    <a:bodyPr/>
                    <a:lstStyle/>
                    <a:p>
                      <a:pPr lvl="0" rtl="0">
                        <a:spcBef>
                          <a:spcPts val="0"/>
                        </a:spcBef>
                        <a:buNone/>
                      </a:pPr>
                      <a:r>
                        <a:rPr lang="en-GB" sz="1200" dirty="0"/>
                        <a:t>35 hours</a:t>
                      </a:r>
                    </a:p>
                  </a:txBody>
                  <a:tcPr marL="68569" marR="68569" marT="68569" marB="68569"/>
                </a:tc>
                <a:extLst>
                  <a:ext uri="{0D108BD9-81ED-4DB2-BD59-A6C34878D82A}">
                    <a16:rowId xmlns:a16="http://schemas.microsoft.com/office/drawing/2014/main" val="10002"/>
                  </a:ext>
                </a:extLst>
              </a:tr>
              <a:tr h="550375">
                <a:tc>
                  <a:txBody>
                    <a:bodyPr/>
                    <a:lstStyle/>
                    <a:p>
                      <a:pPr lvl="0" rtl="0">
                        <a:spcBef>
                          <a:spcPts val="0"/>
                        </a:spcBef>
                        <a:buNone/>
                      </a:pPr>
                      <a:r>
                        <a:rPr lang="en-GB" sz="1200" dirty="0"/>
                        <a:t>Focus</a:t>
                      </a:r>
                    </a:p>
                  </a:txBody>
                  <a:tcPr marL="68569" marR="68569" marT="68569" marB="68569"/>
                </a:tc>
                <a:tc>
                  <a:txBody>
                    <a:bodyPr/>
                    <a:lstStyle/>
                    <a:p>
                      <a:pPr lvl="0" rtl="0">
                        <a:spcBef>
                          <a:spcPts val="0"/>
                        </a:spcBef>
                        <a:buNone/>
                      </a:pPr>
                      <a:r>
                        <a:rPr lang="en-GB" sz="1200" dirty="0"/>
                        <a:t>Requirements Analysis and Design Definition</a:t>
                      </a:r>
                    </a:p>
                    <a:p>
                      <a:pPr lvl="0" rtl="0">
                        <a:spcBef>
                          <a:spcPts val="0"/>
                        </a:spcBef>
                        <a:buNone/>
                      </a:pPr>
                      <a:r>
                        <a:rPr lang="en-GB" sz="1200" dirty="0"/>
                        <a:t>...and the rest of the BABOK</a:t>
                      </a:r>
                    </a:p>
                  </a:txBody>
                  <a:tcPr marL="68569" marR="68569" marT="68569" marB="68569"/>
                </a:tc>
                <a:extLst>
                  <a:ext uri="{0D108BD9-81ED-4DB2-BD59-A6C34878D82A}">
                    <a16:rowId xmlns:a16="http://schemas.microsoft.com/office/drawing/2014/main" val="10003"/>
                  </a:ext>
                </a:extLst>
              </a:tr>
              <a:tr h="550375">
                <a:tc>
                  <a:txBody>
                    <a:bodyPr/>
                    <a:lstStyle/>
                    <a:p>
                      <a:pPr lvl="0" rtl="0">
                        <a:spcBef>
                          <a:spcPts val="0"/>
                        </a:spcBef>
                        <a:buNone/>
                      </a:pPr>
                      <a:r>
                        <a:rPr lang="en-GB" sz="1200" dirty="0"/>
                        <a:t>Total Fees</a:t>
                      </a:r>
                    </a:p>
                  </a:txBody>
                  <a:tcPr marL="68569" marR="68569" marT="68569" marB="68569"/>
                </a:tc>
                <a:tc>
                  <a:txBody>
                    <a:bodyPr/>
                    <a:lstStyle/>
                    <a:p>
                      <a:pPr lvl="0" rtl="0">
                        <a:spcBef>
                          <a:spcPts val="0"/>
                        </a:spcBef>
                        <a:buNone/>
                      </a:pPr>
                      <a:r>
                        <a:rPr lang="en-GB" sz="1200" dirty="0"/>
                        <a:t>$450 Member</a:t>
                      </a:r>
                    </a:p>
                    <a:p>
                      <a:pPr lvl="0" rtl="0">
                        <a:spcBef>
                          <a:spcPts val="0"/>
                        </a:spcBef>
                        <a:buNone/>
                      </a:pPr>
                      <a:r>
                        <a:rPr lang="en-GB" sz="1200" dirty="0"/>
                        <a:t>$575 Non-Member</a:t>
                      </a:r>
                    </a:p>
                  </a:txBody>
                  <a:tcPr marL="68569" marR="68569" marT="68569" marB="68569"/>
                </a:tc>
                <a:extLst>
                  <a:ext uri="{0D108BD9-81ED-4DB2-BD59-A6C34878D82A}">
                    <a16:rowId xmlns:a16="http://schemas.microsoft.com/office/drawing/2014/main" val="10004"/>
                  </a:ext>
                </a:extLst>
              </a:tr>
              <a:tr h="733843">
                <a:tc>
                  <a:txBody>
                    <a:bodyPr/>
                    <a:lstStyle/>
                    <a:p>
                      <a:pPr lvl="0" rtl="0">
                        <a:spcBef>
                          <a:spcPts val="0"/>
                        </a:spcBef>
                        <a:buNone/>
                      </a:pPr>
                      <a:r>
                        <a:rPr lang="en-GB" sz="1200" dirty="0"/>
                        <a:t>Exam Format</a:t>
                      </a:r>
                    </a:p>
                  </a:txBody>
                  <a:tcPr marL="68569" marR="68569" marT="68569" marB="68569"/>
                </a:tc>
                <a:tc>
                  <a:txBody>
                    <a:bodyPr/>
                    <a:lstStyle/>
                    <a:p>
                      <a:pPr lvl="0" rtl="0">
                        <a:spcBef>
                          <a:spcPts val="0"/>
                        </a:spcBef>
                        <a:buNone/>
                      </a:pPr>
                      <a:r>
                        <a:rPr lang="en-GB" sz="1200" dirty="0"/>
                        <a:t>At Prometric</a:t>
                      </a:r>
                    </a:p>
                    <a:p>
                      <a:pPr lvl="0" rtl="0">
                        <a:spcBef>
                          <a:spcPts val="0"/>
                        </a:spcBef>
                        <a:buNone/>
                      </a:pPr>
                      <a:r>
                        <a:rPr lang="en-GB" sz="1200" dirty="0"/>
                        <a:t>3.5 hours</a:t>
                      </a:r>
                    </a:p>
                    <a:p>
                      <a:pPr lvl="0" rtl="0">
                        <a:spcBef>
                          <a:spcPts val="0"/>
                        </a:spcBef>
                        <a:buNone/>
                      </a:pPr>
                      <a:r>
                        <a:rPr lang="en-GB" sz="1200" dirty="0"/>
                        <a:t>120 Multiple Choice Questions</a:t>
                      </a:r>
                    </a:p>
                    <a:p>
                      <a:pPr lvl="0" rtl="0">
                        <a:spcBef>
                          <a:spcPts val="0"/>
                        </a:spcBef>
                        <a:buNone/>
                      </a:pPr>
                      <a:r>
                        <a:rPr lang="en-GB" sz="1200" dirty="0"/>
                        <a:t>Long case studies, 1-1.5 pages each</a:t>
                      </a:r>
                    </a:p>
                  </a:txBody>
                  <a:tcPr marL="68569" marR="68569" marT="68569" marB="68569"/>
                </a:tc>
                <a:extLst>
                  <a:ext uri="{0D108BD9-81ED-4DB2-BD59-A6C34878D82A}">
                    <a16:rowId xmlns:a16="http://schemas.microsoft.com/office/drawing/2014/main" val="10005"/>
                  </a:ext>
                </a:extLst>
              </a:tr>
            </a:tbl>
          </a:graphicData>
        </a:graphic>
      </p:graphicFrame>
      <p:pic>
        <p:nvPicPr>
          <p:cNvPr id="130" name="Shape 130"/>
          <p:cNvPicPr preferRelativeResize="0"/>
          <p:nvPr/>
        </p:nvPicPr>
        <p:blipFill rotWithShape="1">
          <a:blip r:embed="rId3">
            <a:alphaModFix/>
          </a:blip>
          <a:srcRect t="31461" r="42183" b="22576"/>
          <a:stretch/>
        </p:blipFill>
        <p:spPr>
          <a:xfrm>
            <a:off x="3778140" y="543814"/>
            <a:ext cx="3079860" cy="724724"/>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233777" y="445026"/>
            <a:ext cx="4090396" cy="965030"/>
          </a:xfrm>
          <a:prstGeom prst="rect">
            <a:avLst/>
          </a:prstGeom>
        </p:spPr>
        <p:txBody>
          <a:bodyPr lIns="68569" tIns="68569" rIns="68569" bIns="68569" anchor="t" anchorCtr="0">
            <a:noAutofit/>
          </a:bodyPr>
          <a:lstStyle/>
          <a:p>
            <a:r>
              <a:rPr lang="en-GB" dirty="0"/>
              <a:t>Certified Business</a:t>
            </a:r>
          </a:p>
          <a:p>
            <a:r>
              <a:rPr lang="en-GB" dirty="0"/>
              <a:t>Analysis Thought Leader</a:t>
            </a:r>
          </a:p>
        </p:txBody>
      </p:sp>
      <p:graphicFrame>
        <p:nvGraphicFramePr>
          <p:cNvPr id="137" name="Shape 137"/>
          <p:cNvGraphicFramePr/>
          <p:nvPr>
            <p:extLst>
              <p:ext uri="{D42A27DB-BD31-4B8C-83A1-F6EECF244321}">
                <p14:modId xmlns:p14="http://schemas.microsoft.com/office/powerpoint/2010/main" val="1646440077"/>
              </p:ext>
            </p:extLst>
          </p:nvPr>
        </p:nvGraphicFramePr>
        <p:xfrm>
          <a:off x="233774" y="1598556"/>
          <a:ext cx="6390449" cy="3368148"/>
        </p:xfrm>
        <a:graphic>
          <a:graphicData uri="http://schemas.openxmlformats.org/drawingml/2006/table">
            <a:tbl>
              <a:tblPr>
                <a:noFill/>
                <a:tableStyleId>{DDFB8B96-E21E-493F-A0F7-AEE07AB5AFD9}</a:tableStyleId>
              </a:tblPr>
              <a:tblGrid>
                <a:gridCol w="1752109">
                  <a:extLst>
                    <a:ext uri="{9D8B030D-6E8A-4147-A177-3AD203B41FA5}">
                      <a16:colId xmlns:a16="http://schemas.microsoft.com/office/drawing/2014/main" val="20000"/>
                    </a:ext>
                  </a:extLst>
                </a:gridCol>
                <a:gridCol w="4638340">
                  <a:extLst>
                    <a:ext uri="{9D8B030D-6E8A-4147-A177-3AD203B41FA5}">
                      <a16:colId xmlns:a16="http://schemas.microsoft.com/office/drawing/2014/main" val="20001"/>
                    </a:ext>
                  </a:extLst>
                </a:gridCol>
              </a:tblGrid>
              <a:tr h="662572">
                <a:tc>
                  <a:txBody>
                    <a:bodyPr/>
                    <a:lstStyle/>
                    <a:p>
                      <a:pPr lvl="0" rtl="0">
                        <a:spcBef>
                          <a:spcPts val="0"/>
                        </a:spcBef>
                        <a:buNone/>
                      </a:pPr>
                      <a:r>
                        <a:rPr lang="en-GB" sz="1400" dirty="0"/>
                        <a:t>Demographic</a:t>
                      </a:r>
                    </a:p>
                  </a:txBody>
                  <a:tcPr marL="68569" marR="68569" marT="68569" marB="68569"/>
                </a:tc>
                <a:tc>
                  <a:txBody>
                    <a:bodyPr/>
                    <a:lstStyle/>
                    <a:p>
                      <a:pPr lvl="0">
                        <a:spcBef>
                          <a:spcPts val="0"/>
                        </a:spcBef>
                        <a:buNone/>
                      </a:pPr>
                      <a:r>
                        <a:rPr lang="en-GB" sz="1400" dirty="0"/>
                        <a:t>Sought-after experts in Business Analysis</a:t>
                      </a:r>
                    </a:p>
                    <a:p>
                      <a:pPr lvl="0" rtl="0">
                        <a:spcBef>
                          <a:spcPts val="0"/>
                        </a:spcBef>
                        <a:buNone/>
                      </a:pPr>
                      <a:r>
                        <a:rPr lang="en-GB" sz="1400" dirty="0"/>
                        <a:t>Those who advance and give back to the BA Community</a:t>
                      </a:r>
                    </a:p>
                  </a:txBody>
                  <a:tcPr marL="68569" marR="68569" marT="68569" marB="68569"/>
                </a:tc>
                <a:extLst>
                  <a:ext uri="{0D108BD9-81ED-4DB2-BD59-A6C34878D82A}">
                    <a16:rowId xmlns:a16="http://schemas.microsoft.com/office/drawing/2014/main" val="10000"/>
                  </a:ext>
                </a:extLst>
              </a:tr>
              <a:tr h="662572">
                <a:tc>
                  <a:txBody>
                    <a:bodyPr/>
                    <a:lstStyle/>
                    <a:p>
                      <a:pPr lvl="0" rtl="0">
                        <a:spcBef>
                          <a:spcPts val="0"/>
                        </a:spcBef>
                        <a:buNone/>
                      </a:pPr>
                      <a:r>
                        <a:rPr lang="en-GB" sz="1400" dirty="0"/>
                        <a:t>Minimum Experience</a:t>
                      </a:r>
                    </a:p>
                  </a:txBody>
                  <a:tcPr marL="68569" marR="68569" marT="68569" marB="68569"/>
                </a:tc>
                <a:tc>
                  <a:txBody>
                    <a:bodyPr/>
                    <a:lstStyle/>
                    <a:p>
                      <a:pPr lvl="0" rtl="0">
                        <a:spcBef>
                          <a:spcPts val="0"/>
                        </a:spcBef>
                        <a:buNone/>
                      </a:pPr>
                      <a:r>
                        <a:rPr lang="en-GB" sz="1400" dirty="0"/>
                        <a:t>About 10 years?</a:t>
                      </a:r>
                    </a:p>
                    <a:p>
                      <a:pPr lvl="0" rtl="0">
                        <a:spcBef>
                          <a:spcPts val="0"/>
                        </a:spcBef>
                        <a:buNone/>
                      </a:pPr>
                      <a:endParaRPr sz="1400" dirty="0"/>
                    </a:p>
                  </a:txBody>
                  <a:tcPr marL="68569" marR="68569" marT="68569" marB="68569"/>
                </a:tc>
                <a:extLst>
                  <a:ext uri="{0D108BD9-81ED-4DB2-BD59-A6C34878D82A}">
                    <a16:rowId xmlns:a16="http://schemas.microsoft.com/office/drawing/2014/main" val="10001"/>
                  </a:ext>
                </a:extLst>
              </a:tr>
              <a:tr h="662572">
                <a:tc>
                  <a:txBody>
                    <a:bodyPr/>
                    <a:lstStyle/>
                    <a:p>
                      <a:pPr lvl="0" rtl="0">
                        <a:spcBef>
                          <a:spcPts val="0"/>
                        </a:spcBef>
                        <a:buNone/>
                      </a:pPr>
                      <a:r>
                        <a:rPr lang="en-GB" sz="1400" dirty="0"/>
                        <a:t>Professional Development</a:t>
                      </a:r>
                    </a:p>
                  </a:txBody>
                  <a:tcPr marL="68569" marR="68569" marT="68569" marB="68569"/>
                </a:tc>
                <a:tc>
                  <a:txBody>
                    <a:bodyPr/>
                    <a:lstStyle/>
                    <a:p>
                      <a:pPr lvl="0" rtl="0">
                        <a:spcBef>
                          <a:spcPts val="0"/>
                        </a:spcBef>
                        <a:buNone/>
                      </a:pPr>
                      <a:r>
                        <a:rPr lang="en-GB" sz="1200" dirty="0"/>
                        <a:t>?</a:t>
                      </a:r>
                    </a:p>
                  </a:txBody>
                  <a:tcPr marL="68569" marR="68569" marT="68569" marB="68569"/>
                </a:tc>
                <a:extLst>
                  <a:ext uri="{0D108BD9-81ED-4DB2-BD59-A6C34878D82A}">
                    <a16:rowId xmlns:a16="http://schemas.microsoft.com/office/drawing/2014/main" val="10002"/>
                  </a:ext>
                </a:extLst>
              </a:tr>
              <a:tr h="460144">
                <a:tc>
                  <a:txBody>
                    <a:bodyPr/>
                    <a:lstStyle/>
                    <a:p>
                      <a:pPr lvl="0" rtl="0">
                        <a:spcBef>
                          <a:spcPts val="0"/>
                        </a:spcBef>
                        <a:buNone/>
                      </a:pPr>
                      <a:r>
                        <a:rPr lang="en-GB" sz="1400" dirty="0"/>
                        <a:t>Focus</a:t>
                      </a:r>
                    </a:p>
                  </a:txBody>
                  <a:tcPr marL="68569" marR="68569" marT="68569" marB="68569"/>
                </a:tc>
                <a:tc>
                  <a:txBody>
                    <a:bodyPr/>
                    <a:lstStyle/>
                    <a:p>
                      <a:pPr lvl="0" rtl="0">
                        <a:spcBef>
                          <a:spcPts val="0"/>
                        </a:spcBef>
                        <a:buNone/>
                      </a:pPr>
                      <a:r>
                        <a:rPr lang="en-GB" sz="1200" dirty="0"/>
                        <a:t>?</a:t>
                      </a:r>
                    </a:p>
                  </a:txBody>
                  <a:tcPr marL="68569" marR="68569" marT="68569" marB="68569"/>
                </a:tc>
                <a:extLst>
                  <a:ext uri="{0D108BD9-81ED-4DB2-BD59-A6C34878D82A}">
                    <a16:rowId xmlns:a16="http://schemas.microsoft.com/office/drawing/2014/main" val="10003"/>
                  </a:ext>
                </a:extLst>
              </a:tr>
              <a:tr h="460144">
                <a:tc>
                  <a:txBody>
                    <a:bodyPr/>
                    <a:lstStyle/>
                    <a:p>
                      <a:pPr lvl="0" rtl="0">
                        <a:spcBef>
                          <a:spcPts val="0"/>
                        </a:spcBef>
                        <a:buNone/>
                      </a:pPr>
                      <a:r>
                        <a:rPr lang="en-GB" sz="1400" dirty="0"/>
                        <a:t>Total Fees</a:t>
                      </a:r>
                    </a:p>
                  </a:txBody>
                  <a:tcPr marL="68569" marR="68569" marT="68569" marB="68569"/>
                </a:tc>
                <a:tc>
                  <a:txBody>
                    <a:bodyPr/>
                    <a:lstStyle/>
                    <a:p>
                      <a:pPr lvl="0" rtl="0">
                        <a:spcBef>
                          <a:spcPts val="0"/>
                        </a:spcBef>
                        <a:buNone/>
                      </a:pPr>
                      <a:r>
                        <a:rPr lang="en-GB" sz="1200" dirty="0"/>
                        <a:t>?</a:t>
                      </a:r>
                    </a:p>
                  </a:txBody>
                  <a:tcPr marL="68569" marR="68569" marT="68569" marB="68569"/>
                </a:tc>
                <a:extLst>
                  <a:ext uri="{0D108BD9-81ED-4DB2-BD59-A6C34878D82A}">
                    <a16:rowId xmlns:a16="http://schemas.microsoft.com/office/drawing/2014/main" val="10004"/>
                  </a:ext>
                </a:extLst>
              </a:tr>
              <a:tr h="460144">
                <a:tc>
                  <a:txBody>
                    <a:bodyPr/>
                    <a:lstStyle/>
                    <a:p>
                      <a:pPr lvl="0" rtl="0">
                        <a:spcBef>
                          <a:spcPts val="0"/>
                        </a:spcBef>
                        <a:buNone/>
                      </a:pPr>
                      <a:r>
                        <a:rPr lang="en-GB" sz="1400" dirty="0"/>
                        <a:t>Exam Format</a:t>
                      </a:r>
                    </a:p>
                  </a:txBody>
                  <a:tcPr marL="68569" marR="68569" marT="68569" marB="68569"/>
                </a:tc>
                <a:tc>
                  <a:txBody>
                    <a:bodyPr/>
                    <a:lstStyle/>
                    <a:p>
                      <a:pPr lvl="0" rtl="0">
                        <a:spcBef>
                          <a:spcPts val="0"/>
                        </a:spcBef>
                        <a:buNone/>
                      </a:pPr>
                      <a:r>
                        <a:rPr lang="en-GB" sz="1200" dirty="0"/>
                        <a:t>“Assessment Based”</a:t>
                      </a:r>
                    </a:p>
                  </a:txBody>
                  <a:tcPr marL="68569" marR="68569" marT="68569" marB="68569"/>
                </a:tc>
                <a:extLst>
                  <a:ext uri="{0D108BD9-81ED-4DB2-BD59-A6C34878D82A}">
                    <a16:rowId xmlns:a16="http://schemas.microsoft.com/office/drawing/2014/main" val="10005"/>
                  </a:ext>
                </a:extLst>
              </a:tr>
            </a:tbl>
          </a:graphicData>
        </a:graphic>
      </p:graphicFrame>
      <p:pic>
        <p:nvPicPr>
          <p:cNvPr id="138" name="Shape 138"/>
          <p:cNvPicPr preferRelativeResize="0"/>
          <p:nvPr/>
        </p:nvPicPr>
        <p:blipFill rotWithShape="1">
          <a:blip r:embed="rId3">
            <a:alphaModFix/>
          </a:blip>
          <a:srcRect r="39231"/>
          <a:stretch/>
        </p:blipFill>
        <p:spPr>
          <a:xfrm>
            <a:off x="3428998" y="233827"/>
            <a:ext cx="3275348" cy="711450"/>
          </a:xfrm>
          <a:prstGeom prst="rect">
            <a:avLst/>
          </a:prstGeom>
          <a:noFill/>
          <a:ln>
            <a:noFill/>
          </a:ln>
        </p:spPr>
      </p:pic>
      <p:pic>
        <p:nvPicPr>
          <p:cNvPr id="136" name="Shape 136"/>
          <p:cNvPicPr preferRelativeResize="0"/>
          <p:nvPr/>
        </p:nvPicPr>
        <p:blipFill>
          <a:blip r:embed="rId4">
            <a:alphaModFix/>
          </a:blip>
          <a:stretch>
            <a:fillRect/>
          </a:stretch>
        </p:blipFill>
        <p:spPr>
          <a:xfrm>
            <a:off x="2563139" y="2969280"/>
            <a:ext cx="1850737" cy="128657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prstGeom prst="rect">
            <a:avLst/>
          </a:prstGeom>
        </p:spPr>
        <p:txBody>
          <a:bodyPr lIns="68569" tIns="68569" rIns="68569" bIns="68569" anchor="t" anchorCtr="0">
            <a:noAutofit/>
          </a:bodyPr>
          <a:lstStyle/>
          <a:p>
            <a:r>
              <a:rPr lang="en-GB" dirty="0"/>
              <a:t>Other BA Certifications</a:t>
            </a:r>
          </a:p>
        </p:txBody>
      </p:sp>
      <p:sp>
        <p:nvSpPr>
          <p:cNvPr id="144" name="Shape 144"/>
          <p:cNvSpPr txBox="1">
            <a:spLocks noGrp="1"/>
          </p:cNvSpPr>
          <p:nvPr>
            <p:ph type="body" idx="1"/>
          </p:nvPr>
        </p:nvSpPr>
        <p:spPr>
          <a:prstGeom prst="rect">
            <a:avLst/>
          </a:prstGeom>
        </p:spPr>
        <p:txBody>
          <a:bodyPr lIns="68569" tIns="68569" rIns="68569" bIns="68569" anchor="t" anchorCtr="0">
            <a:noAutofit/>
          </a:bodyPr>
          <a:lstStyle/>
          <a:p>
            <a:r>
              <a:rPr lang="en-GB" dirty="0"/>
              <a:t>Project Management Institute</a:t>
            </a:r>
            <a:r>
              <a:rPr lang="en-GB" sz="1050" dirty="0"/>
              <a:t>®</a:t>
            </a:r>
            <a:r>
              <a:rPr lang="en-GB" dirty="0"/>
              <a:t> PMI-PBA</a:t>
            </a:r>
          </a:p>
          <a:p>
            <a:r>
              <a:rPr lang="en-GB" dirty="0"/>
              <a:t>Quality Institute’s CSBA</a:t>
            </a:r>
          </a:p>
          <a:p>
            <a:r>
              <a:rPr lang="en-GB" dirty="0"/>
              <a:t>Chartered Institute for IT’s Business Analysis Certifications</a:t>
            </a:r>
          </a:p>
          <a:p>
            <a:r>
              <a:rPr lang="en-GB" dirty="0"/>
              <a:t>Many colleges and universities</a:t>
            </a:r>
          </a:p>
          <a:p>
            <a:endParaRPr dirty="0"/>
          </a:p>
          <a:p>
            <a:r>
              <a:rPr lang="en-GB" b="1" dirty="0"/>
              <a:t>Test</a:t>
            </a:r>
            <a:r>
              <a:rPr lang="en-GB" dirty="0"/>
              <a:t>: search Monster for Pittsburgh jobs </a:t>
            </a:r>
            <a:r>
              <a:rPr lang="en-GB" u="sng" dirty="0">
                <a:solidFill>
                  <a:schemeClr val="hlink"/>
                </a:solidFill>
                <a:hlinkClick r:id="rId3"/>
              </a:rPr>
              <a:t>CBAP</a:t>
            </a:r>
            <a:r>
              <a:rPr lang="en-GB" dirty="0"/>
              <a:t> vs </a:t>
            </a:r>
            <a:r>
              <a:rPr lang="en-GB" u="sng" dirty="0">
                <a:solidFill>
                  <a:schemeClr val="hlink"/>
                </a:solidFill>
                <a:hlinkClick r:id="rId4"/>
              </a:rPr>
              <a:t>PMI-PBA</a:t>
            </a:r>
            <a:r>
              <a:rPr lang="en-GB" dirty="0"/>
              <a:t> or any other BA certification.</a:t>
            </a:r>
          </a:p>
          <a:p>
            <a:endParaRPr dirty="0"/>
          </a:p>
          <a:p>
            <a:endParaRPr dirty="0"/>
          </a:p>
          <a:p>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prstGeom prst="rect">
            <a:avLst/>
          </a:prstGeom>
        </p:spPr>
        <p:txBody>
          <a:bodyPr lIns="68569" tIns="68569" rIns="68569" bIns="68569" anchor="t" anchorCtr="0">
            <a:noAutofit/>
          </a:bodyPr>
          <a:lstStyle/>
          <a:p>
            <a:r>
              <a:rPr lang="en-GB" dirty="0"/>
              <a:t>Path to Certification</a:t>
            </a:r>
          </a:p>
        </p:txBody>
      </p:sp>
      <p:sp>
        <p:nvSpPr>
          <p:cNvPr id="150" name="Shape 150"/>
          <p:cNvSpPr txBox="1">
            <a:spLocks noGrp="1"/>
          </p:cNvSpPr>
          <p:nvPr>
            <p:ph type="body" idx="1"/>
          </p:nvPr>
        </p:nvSpPr>
        <p:spPr>
          <a:xfrm>
            <a:off x="233776" y="1152475"/>
            <a:ext cx="6390449" cy="3710082"/>
          </a:xfrm>
          <a:prstGeom prst="rect">
            <a:avLst/>
          </a:prstGeom>
        </p:spPr>
        <p:txBody>
          <a:bodyPr lIns="68569" tIns="68569" rIns="68569" bIns="68569" numCol="1" anchor="t" anchorCtr="0">
            <a:noAutofit/>
          </a:bodyPr>
          <a:lstStyle/>
          <a:p>
            <a:pPr marL="342900" indent="-171450">
              <a:lnSpc>
                <a:spcPct val="100000"/>
              </a:lnSpc>
              <a:spcAft>
                <a:spcPts val="200"/>
              </a:spcAft>
              <a:buAutoNum type="arabicPeriod"/>
            </a:pPr>
            <a:r>
              <a:rPr lang="en-GB" sz="2800" dirty="0"/>
              <a:t>Experience</a:t>
            </a:r>
          </a:p>
          <a:p>
            <a:pPr marL="342900" indent="-171450">
              <a:lnSpc>
                <a:spcPct val="100000"/>
              </a:lnSpc>
              <a:spcAft>
                <a:spcPts val="200"/>
              </a:spcAft>
              <a:buAutoNum type="arabicPeriod"/>
            </a:pPr>
            <a:r>
              <a:rPr lang="en-GB" sz="2800" dirty="0"/>
              <a:t>Document Experience</a:t>
            </a:r>
          </a:p>
          <a:p>
            <a:pPr marL="342900" indent="-171450">
              <a:lnSpc>
                <a:spcPct val="100000"/>
              </a:lnSpc>
              <a:spcAft>
                <a:spcPts val="200"/>
              </a:spcAft>
              <a:buAutoNum type="arabicPeriod"/>
            </a:pPr>
            <a:r>
              <a:rPr lang="en-GB" sz="2800" dirty="0"/>
              <a:t>Apply</a:t>
            </a:r>
          </a:p>
          <a:p>
            <a:pPr marL="342900" indent="-171450">
              <a:lnSpc>
                <a:spcPct val="100000"/>
              </a:lnSpc>
              <a:spcAft>
                <a:spcPts val="200"/>
              </a:spcAft>
              <a:buAutoNum type="arabicPeriod"/>
            </a:pPr>
            <a:r>
              <a:rPr lang="en-GB" sz="2800" dirty="0"/>
              <a:t>Acceptance</a:t>
            </a:r>
          </a:p>
          <a:p>
            <a:pPr marL="342900" indent="-171450">
              <a:lnSpc>
                <a:spcPct val="100000"/>
              </a:lnSpc>
              <a:spcAft>
                <a:spcPts val="200"/>
              </a:spcAft>
              <a:buAutoNum type="arabicPeriod"/>
            </a:pPr>
            <a:r>
              <a:rPr lang="en-GB" sz="2800" dirty="0"/>
              <a:t>Schedule Exam</a:t>
            </a:r>
          </a:p>
          <a:p>
            <a:pPr marL="342900" indent="-171450">
              <a:lnSpc>
                <a:spcPct val="100000"/>
              </a:lnSpc>
              <a:spcAft>
                <a:spcPts val="200"/>
              </a:spcAft>
              <a:buAutoNum type="arabicPeriod"/>
            </a:pPr>
            <a:r>
              <a:rPr lang="en-GB" sz="2800" dirty="0"/>
              <a:t>Study</a:t>
            </a:r>
          </a:p>
          <a:p>
            <a:pPr marL="342900" indent="-171450">
              <a:lnSpc>
                <a:spcPct val="100000"/>
              </a:lnSpc>
              <a:spcAft>
                <a:spcPts val="200"/>
              </a:spcAft>
              <a:buAutoNum type="arabicPeriod"/>
            </a:pPr>
            <a:r>
              <a:rPr lang="en-GB" sz="2800" dirty="0"/>
              <a:t>Pass Exam</a:t>
            </a:r>
          </a:p>
          <a:p>
            <a:pPr marL="342900" indent="-171450">
              <a:lnSpc>
                <a:spcPct val="100000"/>
              </a:lnSpc>
              <a:spcAft>
                <a:spcPts val="200"/>
              </a:spcAft>
              <a:buAutoNum type="arabicPeriod"/>
            </a:pPr>
            <a:r>
              <a:rPr lang="en-GB" sz="2800" dirty="0"/>
              <a:t>Celebrate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prstGeom prst="rect">
            <a:avLst/>
          </a:prstGeom>
        </p:spPr>
        <p:txBody>
          <a:bodyPr lIns="68569" tIns="68569" rIns="68569" bIns="68569" anchor="t" anchorCtr="0">
            <a:noAutofit/>
          </a:bodyPr>
          <a:lstStyle/>
          <a:p>
            <a:r>
              <a:rPr lang="en-GB" dirty="0"/>
              <a:t>Tracking your work experience</a:t>
            </a:r>
          </a:p>
        </p:txBody>
      </p:sp>
      <p:sp>
        <p:nvSpPr>
          <p:cNvPr id="156" name="Shape 156"/>
          <p:cNvSpPr txBox="1">
            <a:spLocks noGrp="1"/>
          </p:cNvSpPr>
          <p:nvPr>
            <p:ph type="body" idx="1"/>
          </p:nvPr>
        </p:nvSpPr>
        <p:spPr>
          <a:prstGeom prst="rect">
            <a:avLst/>
          </a:prstGeom>
        </p:spPr>
        <p:txBody>
          <a:bodyPr lIns="68569" tIns="68569" rIns="68569" bIns="68569" anchor="t" anchorCtr="0">
            <a:noAutofit/>
          </a:bodyPr>
          <a:lstStyle/>
          <a:p>
            <a:pPr marL="342900" indent="-171450">
              <a:lnSpc>
                <a:spcPct val="100000"/>
              </a:lnSpc>
              <a:spcAft>
                <a:spcPts val="800"/>
              </a:spcAft>
              <a:buAutoNum type="arabicPeriod"/>
            </a:pPr>
            <a:r>
              <a:rPr lang="en-GB" dirty="0"/>
              <a:t>List your projects</a:t>
            </a:r>
          </a:p>
          <a:p>
            <a:pPr marL="342900" indent="-171450">
              <a:lnSpc>
                <a:spcPct val="100000"/>
              </a:lnSpc>
              <a:spcAft>
                <a:spcPts val="800"/>
              </a:spcAft>
              <a:buAutoNum type="arabicPeriod"/>
            </a:pPr>
            <a:r>
              <a:rPr lang="en-GB" dirty="0"/>
              <a:t>Fill in start / end dates</a:t>
            </a:r>
          </a:p>
          <a:p>
            <a:pPr marL="342900" indent="-171450">
              <a:lnSpc>
                <a:spcPct val="100000"/>
              </a:lnSpc>
              <a:spcAft>
                <a:spcPts val="800"/>
              </a:spcAft>
              <a:buAutoNum type="arabicPeriod"/>
            </a:pPr>
            <a:r>
              <a:rPr lang="en-GB" dirty="0"/>
              <a:t>Calculate hours for each project by month.</a:t>
            </a:r>
          </a:p>
          <a:p>
            <a:pPr marL="342900" indent="-171450">
              <a:lnSpc>
                <a:spcPct val="100000"/>
              </a:lnSpc>
              <a:spcAft>
                <a:spcPts val="800"/>
              </a:spcAft>
              <a:buAutoNum type="arabicPeriod"/>
            </a:pPr>
            <a:r>
              <a:rPr lang="en-GB" dirty="0"/>
              <a:t>Check that hours per month is reasonable</a:t>
            </a:r>
          </a:p>
          <a:p>
            <a:pPr marL="342900" indent="-171450">
              <a:lnSpc>
                <a:spcPct val="100000"/>
              </a:lnSpc>
              <a:spcAft>
                <a:spcPts val="800"/>
              </a:spcAft>
              <a:buAutoNum type="arabicPeriod"/>
            </a:pPr>
            <a:r>
              <a:rPr lang="en-GB" dirty="0"/>
              <a:t>Only count BA activities. Most PM/QA/Dev work doesn’t count. The IIBA™ uses an algorithm to deduct non-BA hours. This will not work out in your favour.</a:t>
            </a:r>
          </a:p>
          <a:p>
            <a:pPr marL="342900" indent="-171450">
              <a:lnSpc>
                <a:spcPct val="100000"/>
              </a:lnSpc>
              <a:spcAft>
                <a:spcPts val="800"/>
              </a:spcAft>
              <a:buAutoNum type="arabicPeriod"/>
            </a:pPr>
            <a:r>
              <a:rPr lang="en-GB" dirty="0"/>
              <a:t>Total the hours per project.</a:t>
            </a:r>
          </a:p>
          <a:p>
            <a:pPr marL="342900" indent="-171450">
              <a:lnSpc>
                <a:spcPct val="100000"/>
              </a:lnSpc>
              <a:spcAft>
                <a:spcPts val="800"/>
              </a:spcAft>
              <a:buAutoNum type="arabicPeriod"/>
            </a:pPr>
            <a:r>
              <a:rPr lang="en-GB" dirty="0"/>
              <a:t>Separate hours per project month by KA.</a:t>
            </a:r>
          </a:p>
          <a:p>
            <a:pPr marL="342900" indent="-171450">
              <a:lnSpc>
                <a:spcPct val="100000"/>
              </a:lnSpc>
              <a:spcAft>
                <a:spcPts val="800"/>
              </a:spcAft>
              <a:buAutoNum type="arabicPeriod"/>
            </a:pPr>
            <a:r>
              <a:rPr lang="en-GB" dirty="0"/>
              <a:t>Check with your people.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Experience</a:t>
            </a:r>
          </a:p>
        </p:txBody>
      </p:sp>
      <p:graphicFrame>
        <p:nvGraphicFramePr>
          <p:cNvPr id="4" name="Table 3"/>
          <p:cNvGraphicFramePr>
            <a:graphicFrameLocks noGrp="1"/>
          </p:cNvGraphicFramePr>
          <p:nvPr>
            <p:extLst>
              <p:ext uri="{D42A27DB-BD31-4B8C-83A1-F6EECF244321}">
                <p14:modId xmlns:p14="http://schemas.microsoft.com/office/powerpoint/2010/main" val="3367562363"/>
              </p:ext>
            </p:extLst>
          </p:nvPr>
        </p:nvGraphicFramePr>
        <p:xfrm>
          <a:off x="648095" y="1335898"/>
          <a:ext cx="5561810" cy="2828241"/>
        </p:xfrm>
        <a:graphic>
          <a:graphicData uri="http://schemas.openxmlformats.org/drawingml/2006/table">
            <a:tbl>
              <a:tblPr/>
              <a:tblGrid>
                <a:gridCol w="2416101">
                  <a:extLst>
                    <a:ext uri="{9D8B030D-6E8A-4147-A177-3AD203B41FA5}">
                      <a16:colId xmlns:a16="http://schemas.microsoft.com/office/drawing/2014/main" val="1214998060"/>
                    </a:ext>
                  </a:extLst>
                </a:gridCol>
                <a:gridCol w="574124">
                  <a:extLst>
                    <a:ext uri="{9D8B030D-6E8A-4147-A177-3AD203B41FA5}">
                      <a16:colId xmlns:a16="http://schemas.microsoft.com/office/drawing/2014/main" val="2483432180"/>
                    </a:ext>
                  </a:extLst>
                </a:gridCol>
                <a:gridCol w="514317">
                  <a:extLst>
                    <a:ext uri="{9D8B030D-6E8A-4147-A177-3AD203B41FA5}">
                      <a16:colId xmlns:a16="http://schemas.microsoft.com/office/drawing/2014/main" val="2124421734"/>
                    </a:ext>
                  </a:extLst>
                </a:gridCol>
                <a:gridCol w="514317">
                  <a:extLst>
                    <a:ext uri="{9D8B030D-6E8A-4147-A177-3AD203B41FA5}">
                      <a16:colId xmlns:a16="http://schemas.microsoft.com/office/drawing/2014/main" val="1354500575"/>
                    </a:ext>
                  </a:extLst>
                </a:gridCol>
                <a:gridCol w="514317">
                  <a:extLst>
                    <a:ext uri="{9D8B030D-6E8A-4147-A177-3AD203B41FA5}">
                      <a16:colId xmlns:a16="http://schemas.microsoft.com/office/drawing/2014/main" val="3462228088"/>
                    </a:ext>
                  </a:extLst>
                </a:gridCol>
                <a:gridCol w="514317">
                  <a:extLst>
                    <a:ext uri="{9D8B030D-6E8A-4147-A177-3AD203B41FA5}">
                      <a16:colId xmlns:a16="http://schemas.microsoft.com/office/drawing/2014/main" val="752835055"/>
                    </a:ext>
                  </a:extLst>
                </a:gridCol>
                <a:gridCol w="514317">
                  <a:extLst>
                    <a:ext uri="{9D8B030D-6E8A-4147-A177-3AD203B41FA5}">
                      <a16:colId xmlns:a16="http://schemas.microsoft.com/office/drawing/2014/main" val="3732335587"/>
                    </a:ext>
                  </a:extLst>
                </a:gridCol>
              </a:tblGrid>
              <a:tr h="444351">
                <a:tc>
                  <a:txBody>
                    <a:bodyPr/>
                    <a:lstStyle/>
                    <a:p>
                      <a:pPr rtl="0" fontAlgn="b"/>
                      <a:r>
                        <a:rPr lang="en-US" sz="1400" b="1" dirty="0">
                          <a:solidFill>
                            <a:srgbClr val="EFEFEF"/>
                          </a:solidFill>
                          <a:effectLst/>
                        </a:rPr>
                        <a:t>Project</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00FF"/>
                    </a:solidFill>
                  </a:tcPr>
                </a:tc>
                <a:tc>
                  <a:txBody>
                    <a:bodyPr/>
                    <a:lstStyle/>
                    <a:p>
                      <a:pPr rtl="0" fontAlgn="b"/>
                      <a:r>
                        <a:rPr lang="en-US" sz="1400" b="1" dirty="0">
                          <a:solidFill>
                            <a:srgbClr val="5B0F00"/>
                          </a:solidFill>
                          <a:effectLst/>
                        </a:rPr>
                        <a:t>Mar</a:t>
                      </a:r>
                      <a:br>
                        <a:rPr lang="en-US" sz="1400" b="1" dirty="0">
                          <a:solidFill>
                            <a:srgbClr val="5B0F00"/>
                          </a:solidFill>
                          <a:effectLst/>
                        </a:rPr>
                      </a:br>
                      <a:r>
                        <a:rPr lang="en-US" sz="1400" b="1" dirty="0">
                          <a:solidFill>
                            <a:srgbClr val="5B0F00"/>
                          </a:solidFill>
                          <a:effectLst/>
                        </a:rPr>
                        <a:t>2014</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FE2F3"/>
                    </a:solidFill>
                  </a:tcPr>
                </a:tc>
                <a:tc>
                  <a:txBody>
                    <a:bodyPr/>
                    <a:lstStyle/>
                    <a:p>
                      <a:pPr rtl="0" fontAlgn="b"/>
                      <a:r>
                        <a:rPr lang="en-US" sz="1400" b="1" dirty="0">
                          <a:solidFill>
                            <a:srgbClr val="5B0F00"/>
                          </a:solidFill>
                          <a:effectLst/>
                        </a:rPr>
                        <a:t>Feb</a:t>
                      </a:r>
                      <a:br>
                        <a:rPr lang="en-US" sz="1400" b="1" dirty="0">
                          <a:solidFill>
                            <a:srgbClr val="5B0F00"/>
                          </a:solidFill>
                          <a:effectLst/>
                        </a:rPr>
                      </a:br>
                      <a:r>
                        <a:rPr lang="en-US" sz="1400" b="1" dirty="0">
                          <a:solidFill>
                            <a:srgbClr val="5B0F00"/>
                          </a:solidFill>
                          <a:effectLst/>
                        </a:rPr>
                        <a:t>2014</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FE2F3"/>
                    </a:solidFill>
                  </a:tcPr>
                </a:tc>
                <a:tc>
                  <a:txBody>
                    <a:bodyPr/>
                    <a:lstStyle/>
                    <a:p>
                      <a:pPr rtl="0" fontAlgn="b"/>
                      <a:r>
                        <a:rPr lang="en-US" sz="1400" b="1" dirty="0">
                          <a:solidFill>
                            <a:srgbClr val="5B0F00"/>
                          </a:solidFill>
                          <a:effectLst/>
                        </a:rPr>
                        <a:t>Jan</a:t>
                      </a:r>
                      <a:br>
                        <a:rPr lang="en-US" sz="1400" b="1" dirty="0">
                          <a:solidFill>
                            <a:srgbClr val="5B0F00"/>
                          </a:solidFill>
                          <a:effectLst/>
                        </a:rPr>
                      </a:br>
                      <a:r>
                        <a:rPr lang="en-US" sz="1400" b="1" dirty="0">
                          <a:solidFill>
                            <a:srgbClr val="5B0F00"/>
                          </a:solidFill>
                          <a:effectLst/>
                        </a:rPr>
                        <a:t>2014</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FE2F3"/>
                    </a:solidFill>
                  </a:tcPr>
                </a:tc>
                <a:tc>
                  <a:txBody>
                    <a:bodyPr/>
                    <a:lstStyle/>
                    <a:p>
                      <a:pPr rtl="0" fontAlgn="b"/>
                      <a:r>
                        <a:rPr lang="en-US" sz="1400" b="1" dirty="0">
                          <a:solidFill>
                            <a:srgbClr val="5B0F00"/>
                          </a:solidFill>
                          <a:effectLst/>
                        </a:rPr>
                        <a:t>Dec</a:t>
                      </a:r>
                      <a:br>
                        <a:rPr lang="en-US" sz="1400" b="1" dirty="0">
                          <a:solidFill>
                            <a:srgbClr val="5B0F00"/>
                          </a:solidFill>
                          <a:effectLst/>
                        </a:rPr>
                      </a:br>
                      <a:r>
                        <a:rPr lang="en-US" sz="1400" b="1" dirty="0">
                          <a:solidFill>
                            <a:srgbClr val="5B0F00"/>
                          </a:solidFill>
                          <a:effectLst/>
                        </a:rPr>
                        <a:t>2013</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FC5E8"/>
                    </a:solidFill>
                  </a:tcPr>
                </a:tc>
                <a:tc>
                  <a:txBody>
                    <a:bodyPr/>
                    <a:lstStyle/>
                    <a:p>
                      <a:pPr rtl="0" fontAlgn="b"/>
                      <a:r>
                        <a:rPr lang="en-US" sz="1400" b="1" dirty="0">
                          <a:solidFill>
                            <a:srgbClr val="5B0F00"/>
                          </a:solidFill>
                          <a:effectLst/>
                        </a:rPr>
                        <a:t>Nov</a:t>
                      </a:r>
                      <a:br>
                        <a:rPr lang="en-US" sz="1400" b="1" dirty="0">
                          <a:solidFill>
                            <a:srgbClr val="5B0F00"/>
                          </a:solidFill>
                          <a:effectLst/>
                        </a:rPr>
                      </a:br>
                      <a:r>
                        <a:rPr lang="en-US" sz="1400" b="1" dirty="0">
                          <a:solidFill>
                            <a:srgbClr val="5B0F00"/>
                          </a:solidFill>
                          <a:effectLst/>
                        </a:rPr>
                        <a:t>2013</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FC5E8"/>
                    </a:solidFill>
                  </a:tcPr>
                </a:tc>
                <a:tc>
                  <a:txBody>
                    <a:bodyPr/>
                    <a:lstStyle/>
                    <a:p>
                      <a:pPr rtl="0" fontAlgn="b"/>
                      <a:r>
                        <a:rPr lang="en-US" sz="1400" b="1" dirty="0">
                          <a:solidFill>
                            <a:srgbClr val="5B0F00"/>
                          </a:solidFill>
                          <a:effectLst/>
                        </a:rPr>
                        <a:t>Oct</a:t>
                      </a:r>
                      <a:br>
                        <a:rPr lang="en-US" sz="1400" b="1" dirty="0">
                          <a:solidFill>
                            <a:srgbClr val="5B0F00"/>
                          </a:solidFill>
                          <a:effectLst/>
                        </a:rPr>
                      </a:br>
                      <a:r>
                        <a:rPr lang="en-US" sz="1400" b="1" dirty="0">
                          <a:solidFill>
                            <a:srgbClr val="5B0F00"/>
                          </a:solidFill>
                          <a:effectLst/>
                        </a:rPr>
                        <a:t>2013</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FC5E8"/>
                    </a:solidFill>
                  </a:tcPr>
                </a:tc>
                <a:extLst>
                  <a:ext uri="{0D108BD9-81ED-4DB2-BD59-A6C34878D82A}">
                    <a16:rowId xmlns:a16="http://schemas.microsoft.com/office/drawing/2014/main" val="3828572485"/>
                  </a:ext>
                </a:extLst>
              </a:tr>
              <a:tr h="476778">
                <a:tc>
                  <a:txBody>
                    <a:bodyPr/>
                    <a:lstStyle/>
                    <a:p>
                      <a:pPr rtl="0" fontAlgn="b"/>
                      <a:r>
                        <a:rPr lang="en-US" sz="1400" dirty="0">
                          <a:effectLst/>
                        </a:rPr>
                        <a:t>Next Gen Payment Provider</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40</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40</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40</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20</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20</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20</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151240996"/>
                  </a:ext>
                </a:extLst>
              </a:tr>
              <a:tr h="476778">
                <a:tc>
                  <a:txBody>
                    <a:bodyPr/>
                    <a:lstStyle/>
                    <a:p>
                      <a:pPr rtl="0" fontAlgn="b"/>
                      <a:r>
                        <a:rPr lang="en-US" sz="1400" dirty="0">
                          <a:effectLst/>
                        </a:rPr>
                        <a:t>Payment Provider RFP</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10</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20</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20</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10</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20</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10</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659388066"/>
                  </a:ext>
                </a:extLst>
              </a:tr>
              <a:tr h="476778">
                <a:tc>
                  <a:txBody>
                    <a:bodyPr/>
                    <a:lstStyle/>
                    <a:p>
                      <a:pPr rtl="0" fontAlgn="b"/>
                      <a:r>
                        <a:rPr lang="en-US" sz="1400" dirty="0">
                          <a:effectLst/>
                        </a:rPr>
                        <a:t>MetaData Scrubber</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400" dirty="0">
                        <a:effectLst/>
                      </a:endParaRP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5</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5</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5</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10</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10</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441062719"/>
                  </a:ext>
                </a:extLst>
              </a:tr>
              <a:tr h="476778">
                <a:tc>
                  <a:txBody>
                    <a:bodyPr/>
                    <a:lstStyle/>
                    <a:p>
                      <a:pPr rtl="0" fontAlgn="b"/>
                      <a:r>
                        <a:rPr lang="en-US" sz="1400" dirty="0">
                          <a:effectLst/>
                        </a:rPr>
                        <a:t>Retail Store Redesign</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5</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10</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30</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20</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10</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400" dirty="0">
                        <a:effectLst/>
                      </a:endParaRP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930391423"/>
                  </a:ext>
                </a:extLst>
              </a:tr>
              <a:tr h="476778">
                <a:tc>
                  <a:txBody>
                    <a:bodyPr/>
                    <a:lstStyle/>
                    <a:p>
                      <a:pPr rtl="0" fontAlgn="b"/>
                      <a:r>
                        <a:rPr lang="en-US" sz="1400" dirty="0">
                          <a:effectLst/>
                        </a:rPr>
                        <a:t>Store Specific Promo Signage</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30</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60</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40</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en-US" sz="1400" dirty="0">
                          <a:effectLst/>
                        </a:rPr>
                        <a:t>10</a:t>
                      </a: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400" dirty="0">
                        <a:effectLst/>
                      </a:endParaRP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en-US" sz="1400" dirty="0">
                        <a:effectLst/>
                      </a:endParaRPr>
                    </a:p>
                  </a:txBody>
                  <a:tcPr marL="11090" marR="11090" marT="7393" marB="7393"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69990478"/>
                  </a:ext>
                </a:extLst>
              </a:tr>
            </a:tbl>
          </a:graphicData>
        </a:graphic>
      </p:graphicFrame>
    </p:spTree>
    <p:extLst>
      <p:ext uri="{BB962C8B-B14F-4D97-AF65-F5344CB8AC3E}">
        <p14:creationId xmlns:p14="http://schemas.microsoft.com/office/powerpoint/2010/main" val="363114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prstGeom prst="rect">
            <a:avLst/>
          </a:prstGeom>
        </p:spPr>
        <p:txBody>
          <a:bodyPr lIns="68569" tIns="68569" rIns="68569" bIns="68569" anchor="t" anchorCtr="0">
            <a:noAutofit/>
          </a:bodyPr>
          <a:lstStyle/>
          <a:p>
            <a:r>
              <a:rPr lang="en-GB" dirty="0"/>
              <a:t>Housekeeping</a:t>
            </a:r>
          </a:p>
        </p:txBody>
      </p:sp>
      <p:sp>
        <p:nvSpPr>
          <p:cNvPr id="61" name="Shape 61"/>
          <p:cNvSpPr txBox="1">
            <a:spLocks noGrp="1"/>
          </p:cNvSpPr>
          <p:nvPr>
            <p:ph type="body" idx="1"/>
          </p:nvPr>
        </p:nvSpPr>
        <p:spPr>
          <a:prstGeom prst="rect">
            <a:avLst/>
          </a:prstGeom>
        </p:spPr>
        <p:txBody>
          <a:bodyPr lIns="68569" tIns="68569" rIns="68569" bIns="68569" anchor="t" anchorCtr="0">
            <a:noAutofit/>
          </a:bodyPr>
          <a:lstStyle/>
          <a:p>
            <a:r>
              <a:rPr lang="en-GB" dirty="0"/>
              <a:t>The advice and opinions in this slide deck are mine alone.</a:t>
            </a:r>
          </a:p>
          <a:p>
            <a:r>
              <a:rPr lang="en-GB" dirty="0"/>
              <a:t>They do not represent the views of the IIBA, The Pittsburgh IIBA Chapter, our employers or anyone else. </a:t>
            </a:r>
          </a:p>
          <a:p>
            <a:endParaRPr dirty="0"/>
          </a:p>
          <a:p>
            <a:endParaRPr dirty="0"/>
          </a:p>
          <a:p>
            <a:pPr>
              <a:lnSpc>
                <a:spcPct val="100000"/>
              </a:lnSpc>
              <a:spcAft>
                <a:spcPts val="0"/>
              </a:spcAft>
            </a:pPr>
            <a:r>
              <a:rPr lang="en-GB" dirty="0"/>
              <a:t>Mathew McConnell, CBAP</a:t>
            </a:r>
          </a:p>
          <a:p>
            <a:pPr>
              <a:lnSpc>
                <a:spcPct val="100000"/>
              </a:lnSpc>
              <a:spcAft>
                <a:spcPts val="0"/>
              </a:spcAft>
            </a:pPr>
            <a:r>
              <a:rPr lang="en-GB" u="sng" dirty="0">
                <a:solidFill>
                  <a:schemeClr val="hlink"/>
                </a:solidFill>
                <a:hlinkClick r:id="rId3"/>
              </a:rPr>
              <a:t>mathew.mcconnell@gmail.com</a:t>
            </a:r>
          </a:p>
          <a:p>
            <a:pPr>
              <a:lnSpc>
                <a:spcPct val="100000"/>
              </a:lnSpc>
              <a:spcAft>
                <a:spcPts val="0"/>
              </a:spcAft>
            </a:pPr>
            <a:r>
              <a:rPr lang="en-GB" dirty="0"/>
              <a:t>2/13/2017</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prstGeom prst="rect">
            <a:avLst/>
          </a:prstGeom>
        </p:spPr>
        <p:txBody>
          <a:bodyPr lIns="68569" tIns="68569" rIns="68569" bIns="68569" anchor="t" anchorCtr="0">
            <a:noAutofit/>
          </a:bodyPr>
          <a:lstStyle/>
          <a:p>
            <a:r>
              <a:rPr lang="en-GB" dirty="0"/>
              <a:t>Who should I put for my projects?</a:t>
            </a:r>
          </a:p>
        </p:txBody>
      </p:sp>
      <p:sp>
        <p:nvSpPr>
          <p:cNvPr id="162" name="Shape 162"/>
          <p:cNvSpPr txBox="1">
            <a:spLocks noGrp="1"/>
          </p:cNvSpPr>
          <p:nvPr>
            <p:ph type="body" idx="1"/>
          </p:nvPr>
        </p:nvSpPr>
        <p:spPr>
          <a:prstGeom prst="rect">
            <a:avLst/>
          </a:prstGeom>
        </p:spPr>
        <p:txBody>
          <a:bodyPr lIns="68569" tIns="68569" rIns="68569" bIns="68569" anchor="t" anchorCtr="0">
            <a:noAutofit/>
          </a:bodyPr>
          <a:lstStyle/>
          <a:p>
            <a:pPr marL="342900" indent="-171450">
              <a:buAutoNum type="arabicPeriod"/>
            </a:pPr>
            <a:r>
              <a:rPr lang="en-GB" sz="3200" dirty="0"/>
              <a:t>Sponsor</a:t>
            </a:r>
          </a:p>
          <a:p>
            <a:pPr marL="342900" indent="-171450">
              <a:buAutoNum type="arabicPeriod"/>
            </a:pPr>
            <a:r>
              <a:rPr lang="en-GB" sz="3200" dirty="0"/>
              <a:t>Project Manager</a:t>
            </a:r>
          </a:p>
          <a:p>
            <a:pPr marL="342900" indent="-171450">
              <a:buAutoNum type="arabicPeriod"/>
            </a:pPr>
            <a:r>
              <a:rPr lang="en-GB" sz="3200" dirty="0"/>
              <a:t>Someone who can vouch for your involvement.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prstGeom prst="rect">
            <a:avLst/>
          </a:prstGeom>
        </p:spPr>
        <p:txBody>
          <a:bodyPr lIns="68569" tIns="68569" rIns="68569" bIns="68569" anchor="t" anchorCtr="0">
            <a:noAutofit/>
          </a:bodyPr>
          <a:lstStyle/>
          <a:p>
            <a:r>
              <a:rPr lang="en-GB" dirty="0"/>
              <a:t>Study Strategies</a:t>
            </a:r>
          </a:p>
        </p:txBody>
      </p:sp>
      <p:sp>
        <p:nvSpPr>
          <p:cNvPr id="168" name="Shape 168"/>
          <p:cNvSpPr txBox="1">
            <a:spLocks noGrp="1"/>
          </p:cNvSpPr>
          <p:nvPr>
            <p:ph type="body" idx="1"/>
          </p:nvPr>
        </p:nvSpPr>
        <p:spPr>
          <a:prstGeom prst="rect">
            <a:avLst/>
          </a:prstGeom>
        </p:spPr>
        <p:txBody>
          <a:bodyPr lIns="68569" tIns="68569" rIns="68569" bIns="68569" anchor="t" anchorCtr="0">
            <a:noAutofit/>
          </a:bodyPr>
          <a:lstStyle/>
          <a:p>
            <a:pPr marL="342900" indent="-171450">
              <a:spcAft>
                <a:spcPts val="800"/>
              </a:spcAft>
            </a:pPr>
            <a:r>
              <a:rPr lang="en-GB" sz="1400" dirty="0"/>
              <a:t>Apply and set the date for your test before you start studying.</a:t>
            </a:r>
          </a:p>
          <a:p>
            <a:pPr marL="342900" indent="-171450">
              <a:spcAft>
                <a:spcPts val="800"/>
              </a:spcAft>
            </a:pPr>
            <a:r>
              <a:rPr lang="en-GB" sz="1400" dirty="0"/>
              <a:t>Use the chapter’s fall / spring review sessions to pace your studying.</a:t>
            </a:r>
          </a:p>
          <a:p>
            <a:pPr marL="342900" indent="-171450">
              <a:spcAft>
                <a:spcPts val="800"/>
              </a:spcAft>
            </a:pPr>
            <a:r>
              <a:rPr lang="en-GB" sz="1400" dirty="0"/>
              <a:t>Focus on:</a:t>
            </a:r>
          </a:p>
          <a:p>
            <a:pPr marL="685800" lvl="1" indent="-171450">
              <a:spcAft>
                <a:spcPts val="400"/>
              </a:spcAft>
            </a:pPr>
            <a:r>
              <a:rPr lang="en-GB" dirty="0"/>
              <a:t>Knowledge Areas</a:t>
            </a:r>
          </a:p>
          <a:p>
            <a:pPr marL="685800" lvl="1" indent="-171450">
              <a:spcAft>
                <a:spcPts val="400"/>
              </a:spcAft>
            </a:pPr>
            <a:r>
              <a:rPr lang="en-GB" dirty="0"/>
              <a:t>Tasks inside Knowledge Areas</a:t>
            </a:r>
          </a:p>
          <a:p>
            <a:pPr marL="685800" lvl="1" indent="-171450">
              <a:spcAft>
                <a:spcPts val="400"/>
              </a:spcAft>
            </a:pPr>
            <a:r>
              <a:rPr lang="en-GB" dirty="0"/>
              <a:t>Techniques, especially ones you aren’t familiar with</a:t>
            </a:r>
          </a:p>
          <a:p>
            <a:pPr marL="685800" lvl="1" indent="-171450">
              <a:spcAft>
                <a:spcPts val="400"/>
              </a:spcAft>
            </a:pPr>
            <a:r>
              <a:rPr lang="en-GB" dirty="0"/>
              <a:t>KA Outputs</a:t>
            </a:r>
          </a:p>
          <a:p>
            <a:pPr marL="685800" lvl="1" indent="-171450">
              <a:spcAft>
                <a:spcPts val="400"/>
              </a:spcAft>
            </a:pPr>
            <a:r>
              <a:rPr lang="en-GB" dirty="0"/>
              <a:t>KA Inputs</a:t>
            </a:r>
          </a:p>
          <a:p>
            <a:pPr marL="685800" lvl="1" indent="-171450">
              <a:spcAft>
                <a:spcPts val="400"/>
              </a:spcAft>
            </a:pPr>
            <a:r>
              <a:rPr lang="en-GB" dirty="0"/>
              <a:t>Task Stakeholders</a:t>
            </a:r>
          </a:p>
          <a:p>
            <a:pPr marL="342900" indent="-171450">
              <a:spcAft>
                <a:spcPts val="800"/>
              </a:spcAft>
            </a:pPr>
            <a:r>
              <a:rPr lang="en-GB" sz="1400" u="sng" dirty="0">
                <a:solidFill>
                  <a:schemeClr val="hlink"/>
                </a:solidFill>
                <a:hlinkClick r:id="rId3"/>
              </a:rPr>
              <a:t>Watermark Learning CBAP Review</a:t>
            </a:r>
            <a:r>
              <a:rPr lang="en-GB" sz="1400" dirty="0"/>
              <a:t> includes a one-week subscription to their sample tests. Use the tests to identify your weak spots. You can also buy longer access to their tests.</a:t>
            </a:r>
          </a:p>
          <a:p>
            <a:pPr marL="342900" indent="-171450">
              <a:spcAft>
                <a:spcPts val="800"/>
              </a:spcAft>
            </a:pPr>
            <a:r>
              <a:rPr lang="en-GB" sz="1400" dirty="0"/>
              <a:t>Frame the BABOK® in your own experience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p:txBody>
          <a:bodyPr/>
          <a:lstStyle/>
          <a:p>
            <a:r>
              <a:rPr lang="en-GB" sz="2400" dirty="0"/>
              <a:t>Template for Studying the Knowledge Areas</a:t>
            </a:r>
          </a:p>
        </p:txBody>
      </p:sp>
      <p:sp>
        <p:nvSpPr>
          <p:cNvPr id="175" name="Shape 175"/>
          <p:cNvSpPr txBox="1">
            <a:spLocks noGrp="1"/>
          </p:cNvSpPr>
          <p:nvPr>
            <p:ph type="body" idx="4294967295"/>
          </p:nvPr>
        </p:nvSpPr>
        <p:spPr>
          <a:xfrm>
            <a:off x="2700400" y="1494777"/>
            <a:ext cx="2136775" cy="2563813"/>
          </a:xfrm>
          <a:prstGeom prst="rect">
            <a:avLst/>
          </a:prstGeom>
        </p:spPr>
        <p:txBody>
          <a:bodyPr lIns="68569" tIns="68569" rIns="68569" bIns="68569" anchor="t" anchorCtr="0">
            <a:noAutofit/>
          </a:bodyPr>
          <a:lstStyle/>
          <a:p>
            <a:pPr indent="-52388">
              <a:lnSpc>
                <a:spcPct val="100000"/>
              </a:lnSpc>
              <a:spcAft>
                <a:spcPts val="0"/>
              </a:spcAft>
              <a:buClr>
                <a:schemeClr val="dk1"/>
              </a:buClr>
              <a:buSzPct val="78571"/>
            </a:pPr>
            <a:r>
              <a:rPr lang="en-GB" sz="800" b="1" dirty="0">
                <a:solidFill>
                  <a:schemeClr val="dk1"/>
                </a:solidFill>
              </a:rPr>
              <a:t>5.1.1. Purpose</a:t>
            </a:r>
          </a:p>
          <a:p>
            <a:pPr indent="-52388">
              <a:lnSpc>
                <a:spcPct val="100000"/>
              </a:lnSpc>
              <a:spcAft>
                <a:spcPts val="0"/>
              </a:spcAft>
              <a:buClr>
                <a:schemeClr val="dk1"/>
              </a:buClr>
              <a:buSzPct val="110000"/>
            </a:pPr>
            <a:r>
              <a:rPr lang="en-GB" sz="800" b="1" dirty="0">
                <a:solidFill>
                  <a:schemeClr val="dk1"/>
                </a:solidFill>
              </a:rPr>
              <a:t>    5.1.2. Description</a:t>
            </a:r>
          </a:p>
          <a:p>
            <a:pPr indent="-52388">
              <a:lnSpc>
                <a:spcPct val="100000"/>
              </a:lnSpc>
              <a:spcAft>
                <a:spcPts val="0"/>
              </a:spcAft>
              <a:buClr>
                <a:schemeClr val="dk1"/>
              </a:buClr>
              <a:buSzPct val="110000"/>
            </a:pPr>
            <a:r>
              <a:rPr lang="en-GB" sz="800" b="1" dirty="0">
                <a:solidFill>
                  <a:schemeClr val="dk1"/>
                </a:solidFill>
              </a:rPr>
              <a:t>    5.1.3. Inputs</a:t>
            </a:r>
          </a:p>
          <a:p>
            <a:pPr indent="-52388">
              <a:lnSpc>
                <a:spcPct val="100000"/>
              </a:lnSpc>
              <a:spcAft>
                <a:spcPts val="0"/>
              </a:spcAft>
              <a:buClr>
                <a:schemeClr val="dk1"/>
              </a:buClr>
              <a:buSzPct val="137500"/>
            </a:pPr>
            <a:r>
              <a:rPr lang="en-GB" sz="700" dirty="0">
                <a:solidFill>
                  <a:schemeClr val="dk1"/>
                </a:solidFill>
              </a:rPr>
              <a:t>        5.1.3.1. Requirements</a:t>
            </a:r>
          </a:p>
          <a:p>
            <a:pPr indent="-52388">
              <a:lnSpc>
                <a:spcPct val="100000"/>
              </a:lnSpc>
              <a:spcAft>
                <a:spcPts val="0"/>
              </a:spcAft>
              <a:buClr>
                <a:schemeClr val="dk1"/>
              </a:buClr>
              <a:buSzPct val="137500"/>
            </a:pPr>
            <a:r>
              <a:rPr lang="en-GB" sz="700" dirty="0">
                <a:solidFill>
                  <a:schemeClr val="dk1"/>
                </a:solidFill>
              </a:rPr>
              <a:t>        5.1.3.2. Designs</a:t>
            </a:r>
          </a:p>
          <a:p>
            <a:pPr indent="-52388">
              <a:lnSpc>
                <a:spcPct val="100000"/>
              </a:lnSpc>
              <a:spcAft>
                <a:spcPts val="0"/>
              </a:spcAft>
              <a:buClr>
                <a:schemeClr val="dk1"/>
              </a:buClr>
              <a:buSzPct val="110000"/>
            </a:pPr>
            <a:r>
              <a:rPr lang="en-GB" sz="800" b="1" dirty="0">
                <a:solidFill>
                  <a:schemeClr val="dk1"/>
                </a:solidFill>
              </a:rPr>
              <a:t>    5.1.4. Elements</a:t>
            </a:r>
          </a:p>
          <a:p>
            <a:pPr indent="-52388">
              <a:lnSpc>
                <a:spcPct val="100000"/>
              </a:lnSpc>
              <a:spcAft>
                <a:spcPts val="0"/>
              </a:spcAft>
              <a:buClr>
                <a:schemeClr val="dk1"/>
              </a:buClr>
              <a:buSzPct val="137500"/>
            </a:pPr>
            <a:r>
              <a:rPr lang="en-GB" sz="700" dirty="0">
                <a:solidFill>
                  <a:schemeClr val="dk1"/>
                </a:solidFill>
              </a:rPr>
              <a:t>        5.1.4.1. Level of Formality</a:t>
            </a:r>
          </a:p>
          <a:p>
            <a:pPr indent="-52388">
              <a:lnSpc>
                <a:spcPct val="100000"/>
              </a:lnSpc>
              <a:spcAft>
                <a:spcPts val="0"/>
              </a:spcAft>
              <a:buClr>
                <a:schemeClr val="dk1"/>
              </a:buClr>
              <a:buSzPct val="137500"/>
            </a:pPr>
            <a:r>
              <a:rPr lang="en-GB" sz="700" dirty="0">
                <a:solidFill>
                  <a:schemeClr val="dk1"/>
                </a:solidFill>
              </a:rPr>
              <a:t>        5.1.4.2. Relationships</a:t>
            </a:r>
          </a:p>
          <a:p>
            <a:pPr indent="-52388">
              <a:lnSpc>
                <a:spcPct val="100000"/>
              </a:lnSpc>
              <a:spcAft>
                <a:spcPts val="0"/>
              </a:spcAft>
              <a:buClr>
                <a:schemeClr val="dk1"/>
              </a:buClr>
              <a:buSzPct val="137500"/>
            </a:pPr>
            <a:r>
              <a:rPr lang="en-GB" sz="700" dirty="0">
                <a:solidFill>
                  <a:schemeClr val="dk1"/>
                </a:solidFill>
              </a:rPr>
              <a:t>        5.1.4.3. Traceability Repository</a:t>
            </a:r>
          </a:p>
          <a:p>
            <a:pPr indent="-52388">
              <a:lnSpc>
                <a:spcPct val="100000"/>
              </a:lnSpc>
              <a:spcAft>
                <a:spcPts val="0"/>
              </a:spcAft>
              <a:buClr>
                <a:schemeClr val="dk1"/>
              </a:buClr>
              <a:buSzPct val="110000"/>
            </a:pPr>
            <a:r>
              <a:rPr lang="en-GB" sz="800" b="1" dirty="0">
                <a:solidFill>
                  <a:schemeClr val="dk1"/>
                </a:solidFill>
              </a:rPr>
              <a:t>    5.1.5. Guidelines and Tools</a:t>
            </a:r>
          </a:p>
          <a:p>
            <a:pPr indent="-52388">
              <a:lnSpc>
                <a:spcPct val="100000"/>
              </a:lnSpc>
              <a:spcAft>
                <a:spcPts val="0"/>
              </a:spcAft>
              <a:buClr>
                <a:schemeClr val="dk1"/>
              </a:buClr>
              <a:buSzPct val="110000"/>
            </a:pPr>
            <a:r>
              <a:rPr lang="en-GB" sz="800" dirty="0">
                <a:solidFill>
                  <a:schemeClr val="dk1"/>
                </a:solidFill>
              </a:rPr>
              <a:t>      </a:t>
            </a:r>
            <a:r>
              <a:rPr lang="en-GB" sz="700" dirty="0">
                <a:solidFill>
                  <a:schemeClr val="dk1"/>
                </a:solidFill>
              </a:rPr>
              <a:t>5.1.5.1. Domain Knowledge</a:t>
            </a:r>
          </a:p>
          <a:p>
            <a:pPr indent="-52388">
              <a:lnSpc>
                <a:spcPct val="100000"/>
              </a:lnSpc>
              <a:spcAft>
                <a:spcPts val="0"/>
              </a:spcAft>
              <a:buClr>
                <a:schemeClr val="dk1"/>
              </a:buClr>
              <a:buSzPct val="137500"/>
            </a:pPr>
            <a:r>
              <a:rPr lang="en-GB" sz="700" dirty="0">
                <a:solidFill>
                  <a:schemeClr val="dk1"/>
                </a:solidFill>
              </a:rPr>
              <a:t>        5.1.5.2. Information Management Approach</a:t>
            </a:r>
          </a:p>
          <a:p>
            <a:pPr indent="-52388">
              <a:lnSpc>
                <a:spcPct val="100000"/>
              </a:lnSpc>
              <a:spcAft>
                <a:spcPts val="0"/>
              </a:spcAft>
              <a:buClr>
                <a:schemeClr val="dk1"/>
              </a:buClr>
              <a:buSzPct val="137500"/>
            </a:pPr>
            <a:r>
              <a:rPr lang="en-GB" sz="700" dirty="0">
                <a:solidFill>
                  <a:schemeClr val="dk1"/>
                </a:solidFill>
              </a:rPr>
              <a:t>        5.1.5.3. Legal / Regulatory Information</a:t>
            </a:r>
          </a:p>
          <a:p>
            <a:pPr indent="-52388">
              <a:lnSpc>
                <a:spcPct val="100000"/>
              </a:lnSpc>
              <a:spcAft>
                <a:spcPts val="0"/>
              </a:spcAft>
              <a:buClr>
                <a:schemeClr val="dk1"/>
              </a:buClr>
              <a:buSzPct val="137500"/>
            </a:pPr>
            <a:r>
              <a:rPr lang="en-GB" sz="700" dirty="0">
                <a:solidFill>
                  <a:schemeClr val="dk1"/>
                </a:solidFill>
              </a:rPr>
              <a:t>        5.1.5.4. Requirements Management Tools / Repository</a:t>
            </a:r>
          </a:p>
          <a:p>
            <a:pPr>
              <a:lnSpc>
                <a:spcPct val="100000"/>
              </a:lnSpc>
              <a:spcAft>
                <a:spcPts val="0"/>
              </a:spcAft>
            </a:pPr>
            <a:endParaRPr sz="600" dirty="0">
              <a:solidFill>
                <a:schemeClr val="dk1"/>
              </a:solidFill>
            </a:endParaRPr>
          </a:p>
        </p:txBody>
      </p:sp>
      <p:sp>
        <p:nvSpPr>
          <p:cNvPr id="176" name="Shape 176"/>
          <p:cNvSpPr txBox="1">
            <a:spLocks noGrp="1"/>
          </p:cNvSpPr>
          <p:nvPr>
            <p:ph type="body" idx="4294967295"/>
          </p:nvPr>
        </p:nvSpPr>
        <p:spPr>
          <a:xfrm>
            <a:off x="4719638" y="1494778"/>
            <a:ext cx="2138362" cy="2563812"/>
          </a:xfrm>
          <a:prstGeom prst="rect">
            <a:avLst/>
          </a:prstGeom>
        </p:spPr>
        <p:txBody>
          <a:bodyPr lIns="68569" tIns="68569" rIns="68569" bIns="68569" anchor="t" anchorCtr="0">
            <a:noAutofit/>
          </a:bodyPr>
          <a:lstStyle/>
          <a:p>
            <a:pPr>
              <a:lnSpc>
                <a:spcPct val="100000"/>
              </a:lnSpc>
              <a:spcAft>
                <a:spcPts val="0"/>
              </a:spcAft>
              <a:buClr>
                <a:schemeClr val="dk1"/>
              </a:buClr>
              <a:buSzPct val="110000"/>
            </a:pPr>
            <a:r>
              <a:rPr lang="en-GB" sz="800" dirty="0">
                <a:solidFill>
                  <a:schemeClr val="dk1"/>
                </a:solidFill>
              </a:rPr>
              <a:t> </a:t>
            </a:r>
            <a:r>
              <a:rPr lang="en-GB" sz="800" b="1" dirty="0">
                <a:solidFill>
                  <a:schemeClr val="dk1"/>
                </a:solidFill>
              </a:rPr>
              <a:t>   5.1.6. Techniques</a:t>
            </a:r>
          </a:p>
          <a:p>
            <a:pPr>
              <a:lnSpc>
                <a:spcPct val="100000"/>
              </a:lnSpc>
              <a:spcAft>
                <a:spcPts val="0"/>
              </a:spcAft>
              <a:buClr>
                <a:schemeClr val="dk1"/>
              </a:buClr>
              <a:buSzPct val="137500"/>
            </a:pPr>
            <a:r>
              <a:rPr lang="en-GB" sz="700" dirty="0">
                <a:solidFill>
                  <a:schemeClr val="dk1"/>
                </a:solidFill>
              </a:rPr>
              <a:t>        5.1.6.1. Business Rules Analysis</a:t>
            </a:r>
          </a:p>
          <a:p>
            <a:pPr>
              <a:lnSpc>
                <a:spcPct val="100000"/>
              </a:lnSpc>
              <a:spcAft>
                <a:spcPts val="0"/>
              </a:spcAft>
              <a:buClr>
                <a:schemeClr val="dk1"/>
              </a:buClr>
              <a:buSzPct val="137500"/>
            </a:pPr>
            <a:r>
              <a:rPr lang="en-GB" sz="700" dirty="0">
                <a:solidFill>
                  <a:schemeClr val="dk1"/>
                </a:solidFill>
              </a:rPr>
              <a:t>        5.1.6.2. Functional Decomposition</a:t>
            </a:r>
          </a:p>
          <a:p>
            <a:pPr>
              <a:lnSpc>
                <a:spcPct val="100000"/>
              </a:lnSpc>
              <a:spcAft>
                <a:spcPts val="0"/>
              </a:spcAft>
              <a:buClr>
                <a:schemeClr val="dk1"/>
              </a:buClr>
              <a:buSzPct val="137500"/>
            </a:pPr>
            <a:r>
              <a:rPr lang="en-GB" sz="700" dirty="0">
                <a:solidFill>
                  <a:schemeClr val="dk1"/>
                </a:solidFill>
              </a:rPr>
              <a:t>        5.1.6.3. Process Modelling</a:t>
            </a:r>
          </a:p>
          <a:p>
            <a:pPr>
              <a:lnSpc>
                <a:spcPct val="100000"/>
              </a:lnSpc>
              <a:spcAft>
                <a:spcPts val="0"/>
              </a:spcAft>
              <a:buClr>
                <a:schemeClr val="dk1"/>
              </a:buClr>
              <a:buSzPct val="137500"/>
            </a:pPr>
            <a:r>
              <a:rPr lang="en-GB" sz="700" dirty="0">
                <a:solidFill>
                  <a:schemeClr val="dk1"/>
                </a:solidFill>
              </a:rPr>
              <a:t>        5.1.6.4. Scope Modelling</a:t>
            </a:r>
          </a:p>
          <a:p>
            <a:pPr>
              <a:lnSpc>
                <a:spcPct val="100000"/>
              </a:lnSpc>
              <a:spcAft>
                <a:spcPts val="0"/>
              </a:spcAft>
              <a:buClr>
                <a:schemeClr val="dk1"/>
              </a:buClr>
              <a:buSzPct val="110000"/>
            </a:pPr>
            <a:r>
              <a:rPr lang="en-GB" sz="800" b="1" dirty="0">
                <a:solidFill>
                  <a:schemeClr val="dk1"/>
                </a:solidFill>
              </a:rPr>
              <a:t>    5.1.7. Stakeholders</a:t>
            </a:r>
          </a:p>
          <a:p>
            <a:pPr>
              <a:lnSpc>
                <a:spcPct val="100000"/>
              </a:lnSpc>
              <a:spcAft>
                <a:spcPts val="0"/>
              </a:spcAft>
              <a:buClr>
                <a:schemeClr val="dk1"/>
              </a:buClr>
              <a:buSzPct val="137500"/>
            </a:pPr>
            <a:r>
              <a:rPr lang="en-GB" sz="700" dirty="0">
                <a:solidFill>
                  <a:schemeClr val="dk1"/>
                </a:solidFill>
              </a:rPr>
              <a:t>        5.1.7.1. Customers</a:t>
            </a:r>
          </a:p>
          <a:p>
            <a:pPr>
              <a:lnSpc>
                <a:spcPct val="100000"/>
              </a:lnSpc>
              <a:spcAft>
                <a:spcPts val="0"/>
              </a:spcAft>
              <a:buClr>
                <a:schemeClr val="dk1"/>
              </a:buClr>
              <a:buSzPct val="137500"/>
            </a:pPr>
            <a:r>
              <a:rPr lang="en-GB" sz="700" dirty="0">
                <a:solidFill>
                  <a:schemeClr val="dk1"/>
                </a:solidFill>
              </a:rPr>
              <a:t>        5.1.7.2. Domain SME</a:t>
            </a:r>
          </a:p>
          <a:p>
            <a:pPr>
              <a:lnSpc>
                <a:spcPct val="100000"/>
              </a:lnSpc>
              <a:spcAft>
                <a:spcPts val="0"/>
              </a:spcAft>
              <a:buClr>
                <a:schemeClr val="dk1"/>
              </a:buClr>
              <a:buSzPct val="137500"/>
            </a:pPr>
            <a:r>
              <a:rPr lang="en-GB" sz="700" dirty="0">
                <a:solidFill>
                  <a:schemeClr val="dk1"/>
                </a:solidFill>
              </a:rPr>
              <a:t>        5.1.7.3. End User</a:t>
            </a:r>
          </a:p>
          <a:p>
            <a:pPr>
              <a:lnSpc>
                <a:spcPct val="100000"/>
              </a:lnSpc>
              <a:spcAft>
                <a:spcPts val="0"/>
              </a:spcAft>
              <a:buClr>
                <a:schemeClr val="dk1"/>
              </a:buClr>
              <a:buSzPct val="137500"/>
            </a:pPr>
            <a:r>
              <a:rPr lang="en-GB" sz="700" dirty="0">
                <a:solidFill>
                  <a:schemeClr val="dk1"/>
                </a:solidFill>
              </a:rPr>
              <a:t>        5.1.7.4. Implementation SME</a:t>
            </a:r>
          </a:p>
          <a:p>
            <a:pPr>
              <a:lnSpc>
                <a:spcPct val="100000"/>
              </a:lnSpc>
              <a:spcAft>
                <a:spcPts val="0"/>
              </a:spcAft>
              <a:buClr>
                <a:schemeClr val="dk1"/>
              </a:buClr>
              <a:buSzPct val="137500"/>
            </a:pPr>
            <a:r>
              <a:rPr lang="en-GB" sz="700" dirty="0">
                <a:solidFill>
                  <a:schemeClr val="dk1"/>
                </a:solidFill>
              </a:rPr>
              <a:t>        5.1.7.5. Operational Support</a:t>
            </a:r>
          </a:p>
          <a:p>
            <a:pPr>
              <a:lnSpc>
                <a:spcPct val="100000"/>
              </a:lnSpc>
              <a:spcAft>
                <a:spcPts val="0"/>
              </a:spcAft>
              <a:buClr>
                <a:schemeClr val="dk1"/>
              </a:buClr>
              <a:buSzPct val="137500"/>
            </a:pPr>
            <a:r>
              <a:rPr lang="en-GB" sz="700" dirty="0">
                <a:solidFill>
                  <a:schemeClr val="dk1"/>
                </a:solidFill>
              </a:rPr>
              <a:t>        5.1.7.6. Project Manager</a:t>
            </a:r>
          </a:p>
          <a:p>
            <a:pPr>
              <a:lnSpc>
                <a:spcPct val="100000"/>
              </a:lnSpc>
              <a:spcAft>
                <a:spcPts val="0"/>
              </a:spcAft>
              <a:buClr>
                <a:schemeClr val="dk1"/>
              </a:buClr>
              <a:buSzPct val="137500"/>
            </a:pPr>
            <a:r>
              <a:rPr lang="en-GB" sz="700" dirty="0">
                <a:solidFill>
                  <a:schemeClr val="dk1"/>
                </a:solidFill>
              </a:rPr>
              <a:t>        5.1.7.7. Sponsor</a:t>
            </a:r>
          </a:p>
          <a:p>
            <a:pPr>
              <a:lnSpc>
                <a:spcPct val="100000"/>
              </a:lnSpc>
              <a:spcAft>
                <a:spcPts val="0"/>
              </a:spcAft>
              <a:buClr>
                <a:schemeClr val="dk1"/>
              </a:buClr>
              <a:buSzPct val="137500"/>
            </a:pPr>
            <a:r>
              <a:rPr lang="en-GB" sz="700" dirty="0">
                <a:solidFill>
                  <a:schemeClr val="dk1"/>
                </a:solidFill>
              </a:rPr>
              <a:t>        5.1.7.8. Supplier</a:t>
            </a:r>
          </a:p>
          <a:p>
            <a:pPr>
              <a:lnSpc>
                <a:spcPct val="100000"/>
              </a:lnSpc>
              <a:spcAft>
                <a:spcPts val="0"/>
              </a:spcAft>
              <a:buClr>
                <a:schemeClr val="dk1"/>
              </a:buClr>
              <a:buSzPct val="137500"/>
            </a:pPr>
            <a:r>
              <a:rPr lang="en-GB" sz="700" dirty="0">
                <a:solidFill>
                  <a:schemeClr val="dk1"/>
                </a:solidFill>
              </a:rPr>
              <a:t>        5.1.7.9. Tester</a:t>
            </a:r>
          </a:p>
          <a:p>
            <a:pPr>
              <a:lnSpc>
                <a:spcPct val="100000"/>
              </a:lnSpc>
              <a:spcAft>
                <a:spcPts val="0"/>
              </a:spcAft>
              <a:buClr>
                <a:schemeClr val="dk1"/>
              </a:buClr>
              <a:buSzPct val="110000"/>
            </a:pPr>
            <a:r>
              <a:rPr lang="en-GB" sz="800" dirty="0">
                <a:solidFill>
                  <a:schemeClr val="dk1"/>
                </a:solidFill>
              </a:rPr>
              <a:t> </a:t>
            </a:r>
            <a:r>
              <a:rPr lang="en-GB" sz="800" b="1" dirty="0">
                <a:solidFill>
                  <a:schemeClr val="dk1"/>
                </a:solidFill>
              </a:rPr>
              <a:t>   5.1.8. Outputs</a:t>
            </a:r>
          </a:p>
          <a:p>
            <a:pPr>
              <a:lnSpc>
                <a:spcPct val="100000"/>
              </a:lnSpc>
              <a:spcAft>
                <a:spcPts val="0"/>
              </a:spcAft>
              <a:buClr>
                <a:schemeClr val="dk1"/>
              </a:buClr>
              <a:buSzPct val="137500"/>
            </a:pPr>
            <a:r>
              <a:rPr lang="en-GB" sz="700" dirty="0">
                <a:solidFill>
                  <a:schemeClr val="dk1"/>
                </a:solidFill>
              </a:rPr>
              <a:t>        5.1.8.1. Requirements (traced)</a:t>
            </a:r>
          </a:p>
          <a:p>
            <a:pPr>
              <a:lnSpc>
                <a:spcPct val="100000"/>
              </a:lnSpc>
              <a:spcAft>
                <a:spcPts val="0"/>
              </a:spcAft>
              <a:buClr>
                <a:schemeClr val="dk1"/>
              </a:buClr>
              <a:buSzPct val="137500"/>
            </a:pPr>
            <a:r>
              <a:rPr lang="en-GB" sz="700" dirty="0">
                <a:solidFill>
                  <a:schemeClr val="dk1"/>
                </a:solidFill>
              </a:rPr>
              <a:t>        5.1.8.2. Designs (traced)</a:t>
            </a:r>
          </a:p>
          <a:p>
            <a:pPr>
              <a:lnSpc>
                <a:spcPct val="100000"/>
              </a:lnSpc>
              <a:spcAft>
                <a:spcPts val="0"/>
              </a:spcAft>
            </a:pPr>
            <a:endParaRPr sz="600" dirty="0">
              <a:solidFill>
                <a:schemeClr val="dk1"/>
              </a:solidFill>
            </a:endParaRPr>
          </a:p>
        </p:txBody>
      </p:sp>
      <p:sp>
        <p:nvSpPr>
          <p:cNvPr id="6" name="TextBox 5"/>
          <p:cNvSpPr txBox="1"/>
          <p:nvPr/>
        </p:nvSpPr>
        <p:spPr>
          <a:xfrm>
            <a:off x="233776" y="1017724"/>
            <a:ext cx="2584160" cy="2339102"/>
          </a:xfrm>
          <a:prstGeom prst="rect">
            <a:avLst/>
          </a:prstGeom>
          <a:noFill/>
        </p:spPr>
        <p:txBody>
          <a:bodyPr wrap="square" rtlCol="0">
            <a:spAutoFit/>
          </a:bodyPr>
          <a:lstStyle/>
          <a:p>
            <a:r>
              <a:rPr lang="en-US" sz="1800" b="1" dirty="0"/>
              <a:t>1. Knowledge Area</a:t>
            </a:r>
          </a:p>
          <a:p>
            <a:pPr lvl="2"/>
            <a:r>
              <a:rPr lang="en-US" sz="1600" b="1" dirty="0"/>
              <a:t>  1.1 Task</a:t>
            </a:r>
          </a:p>
          <a:p>
            <a:r>
              <a:rPr lang="en-US" dirty="0"/>
              <a:t>    1.1.1 Purpose</a:t>
            </a:r>
          </a:p>
          <a:p>
            <a:r>
              <a:rPr lang="en-US" dirty="0"/>
              <a:t>    1.1.2 Description</a:t>
            </a:r>
          </a:p>
          <a:p>
            <a:r>
              <a:rPr lang="en-US" dirty="0"/>
              <a:t>    1.1.3 Inputs</a:t>
            </a:r>
          </a:p>
          <a:p>
            <a:r>
              <a:rPr lang="en-US" dirty="0"/>
              <a:t>    1.1.4 Elements</a:t>
            </a:r>
          </a:p>
          <a:p>
            <a:r>
              <a:rPr lang="en-US" dirty="0"/>
              <a:t>    1.1.5 Guidelines and Tools</a:t>
            </a:r>
          </a:p>
          <a:p>
            <a:r>
              <a:rPr lang="en-US" dirty="0"/>
              <a:t>    1.1.6 Techniques</a:t>
            </a:r>
          </a:p>
          <a:p>
            <a:r>
              <a:rPr lang="en-US" dirty="0"/>
              <a:t>    1.1.7 Stakeholders</a:t>
            </a:r>
          </a:p>
          <a:p>
            <a:r>
              <a:rPr lang="en-US" dirty="0"/>
              <a:t>    1.1.8 Outputs</a:t>
            </a:r>
          </a:p>
        </p:txBody>
      </p:sp>
      <p:sp>
        <p:nvSpPr>
          <p:cNvPr id="7" name="TextBox 6"/>
          <p:cNvSpPr txBox="1"/>
          <p:nvPr/>
        </p:nvSpPr>
        <p:spPr>
          <a:xfrm>
            <a:off x="2700400" y="1017723"/>
            <a:ext cx="3806289" cy="477054"/>
          </a:xfrm>
          <a:prstGeom prst="rect">
            <a:avLst/>
          </a:prstGeom>
          <a:noFill/>
        </p:spPr>
        <p:txBody>
          <a:bodyPr wrap="square" rtlCol="0">
            <a:spAutoFit/>
          </a:bodyPr>
          <a:lstStyle/>
          <a:p>
            <a:pPr indent="-52388">
              <a:buClr>
                <a:schemeClr val="dk1"/>
              </a:buClr>
              <a:buSzPct val="78571"/>
            </a:pPr>
            <a:r>
              <a:rPr lang="en-GB" b="1" dirty="0">
                <a:solidFill>
                  <a:schemeClr val="dk1"/>
                </a:solidFill>
              </a:rPr>
              <a:t>5. Requirements Lifecycle Management</a:t>
            </a:r>
          </a:p>
          <a:p>
            <a:pPr indent="-52388">
              <a:buClr>
                <a:schemeClr val="dk1"/>
              </a:buClr>
              <a:buSzPct val="91666"/>
            </a:pPr>
            <a:r>
              <a:rPr lang="en-GB" sz="1100" b="1" dirty="0">
                <a:solidFill>
                  <a:schemeClr val="dk1"/>
                </a:solidFill>
              </a:rPr>
              <a:t>  5.1. Trace Requirements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prstGeom prst="rect">
            <a:avLst/>
          </a:prstGeom>
        </p:spPr>
        <p:txBody>
          <a:bodyPr lIns="68569" tIns="68569" rIns="68569" bIns="68569" anchor="t" anchorCtr="0">
            <a:noAutofit/>
          </a:bodyPr>
          <a:lstStyle/>
          <a:p>
            <a:r>
              <a:rPr lang="en-GB" dirty="0"/>
              <a:t>Test Day</a:t>
            </a:r>
          </a:p>
        </p:txBody>
      </p:sp>
      <p:sp>
        <p:nvSpPr>
          <p:cNvPr id="182" name="Shape 182"/>
          <p:cNvSpPr txBox="1">
            <a:spLocks noGrp="1"/>
          </p:cNvSpPr>
          <p:nvPr>
            <p:ph type="body" idx="1"/>
          </p:nvPr>
        </p:nvSpPr>
        <p:spPr>
          <a:prstGeom prst="rect">
            <a:avLst/>
          </a:prstGeom>
        </p:spPr>
        <p:txBody>
          <a:bodyPr lIns="68569" tIns="68569" rIns="68569" bIns="68569" anchor="t" anchorCtr="0">
            <a:noAutofit/>
          </a:bodyPr>
          <a:lstStyle/>
          <a:p>
            <a:r>
              <a:rPr lang="en-GB" sz="2000" u="sng" dirty="0">
                <a:solidFill>
                  <a:schemeClr val="hlink"/>
                </a:solidFill>
                <a:hlinkClick r:id="rId3"/>
              </a:rPr>
              <a:t>ProMetric</a:t>
            </a:r>
            <a:r>
              <a:rPr lang="en-GB" sz="2000" dirty="0"/>
              <a:t> administers the CCBA and CBAP exams.</a:t>
            </a:r>
          </a:p>
          <a:p>
            <a:r>
              <a:rPr lang="en-GB" sz="2000" dirty="0"/>
              <a:t>Local Prometric locations include:</a:t>
            </a:r>
          </a:p>
          <a:p>
            <a:pPr marL="342900" indent="-171450"/>
            <a:r>
              <a:rPr lang="en-GB" sz="2000" dirty="0"/>
              <a:t>McCandless</a:t>
            </a:r>
          </a:p>
          <a:p>
            <a:pPr marL="342900" indent="-171450"/>
            <a:r>
              <a:rPr lang="en-GB" sz="2000" dirty="0"/>
              <a:t>Monroeville</a:t>
            </a:r>
          </a:p>
          <a:p>
            <a:pPr marL="342900" indent="-171450"/>
            <a:r>
              <a:rPr lang="en-GB" sz="2000" dirty="0"/>
              <a:t>Morgantown</a:t>
            </a:r>
          </a:p>
          <a:p>
            <a:pPr marL="342900" indent="-171450"/>
            <a:r>
              <a:rPr lang="en-GB" sz="2000" dirty="0"/>
              <a:t>Youngstown</a:t>
            </a:r>
          </a:p>
          <a:p>
            <a:endParaRPr dirty="0"/>
          </a:p>
        </p:txBody>
      </p:sp>
      <p:pic>
        <p:nvPicPr>
          <p:cNvPr id="183" name="Shape 183"/>
          <p:cNvPicPr preferRelativeResize="0"/>
          <p:nvPr/>
        </p:nvPicPr>
        <p:blipFill>
          <a:blip r:embed="rId4">
            <a:alphaModFix/>
          </a:blip>
          <a:stretch>
            <a:fillRect/>
          </a:stretch>
        </p:blipFill>
        <p:spPr>
          <a:xfrm>
            <a:off x="4686787" y="2192582"/>
            <a:ext cx="1937438" cy="1929038"/>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prstGeom prst="rect">
            <a:avLst/>
          </a:prstGeom>
        </p:spPr>
        <p:txBody>
          <a:bodyPr lIns="68569" tIns="68569" rIns="68569" bIns="68569" anchor="t" anchorCtr="0">
            <a:noAutofit/>
          </a:bodyPr>
          <a:lstStyle/>
          <a:p>
            <a:r>
              <a:rPr lang="en-GB" dirty="0"/>
              <a:t>Test Day</a:t>
            </a:r>
          </a:p>
        </p:txBody>
      </p:sp>
      <p:sp>
        <p:nvSpPr>
          <p:cNvPr id="189" name="Shape 189"/>
          <p:cNvSpPr txBox="1">
            <a:spLocks noGrp="1"/>
          </p:cNvSpPr>
          <p:nvPr>
            <p:ph type="body" idx="1"/>
          </p:nvPr>
        </p:nvSpPr>
        <p:spPr>
          <a:xfrm>
            <a:off x="233776" y="1152474"/>
            <a:ext cx="6390449" cy="3838269"/>
          </a:xfrm>
          <a:prstGeom prst="rect">
            <a:avLst/>
          </a:prstGeom>
        </p:spPr>
        <p:txBody>
          <a:bodyPr lIns="68569" tIns="68569" rIns="68569" bIns="68569" anchor="t" anchorCtr="0">
            <a:noAutofit/>
          </a:bodyPr>
          <a:lstStyle/>
          <a:p>
            <a:pPr>
              <a:lnSpc>
                <a:spcPct val="100000"/>
              </a:lnSpc>
              <a:spcAft>
                <a:spcPts val="800"/>
              </a:spcAft>
            </a:pPr>
            <a:r>
              <a:rPr lang="en-GB" sz="2000" dirty="0"/>
              <a:t>You’ll be asked to leave everything in your car or in a locker.</a:t>
            </a:r>
          </a:p>
          <a:p>
            <a:pPr>
              <a:lnSpc>
                <a:spcPct val="100000"/>
              </a:lnSpc>
              <a:spcAft>
                <a:spcPts val="200"/>
              </a:spcAft>
            </a:pPr>
            <a:r>
              <a:rPr lang="en-GB" sz="2000" dirty="0"/>
              <a:t>The only items you may take into the testing room are:</a:t>
            </a:r>
          </a:p>
          <a:p>
            <a:pPr marL="514350" indent="-342900">
              <a:lnSpc>
                <a:spcPct val="100000"/>
              </a:lnSpc>
              <a:spcAft>
                <a:spcPts val="200"/>
              </a:spcAft>
              <a:buFont typeface="Arial" panose="020B0604020202020204" pitchFamily="34" charset="0"/>
              <a:buChar char="•"/>
            </a:pPr>
            <a:r>
              <a:rPr lang="en-GB" sz="2000" dirty="0"/>
              <a:t>ID</a:t>
            </a:r>
          </a:p>
          <a:p>
            <a:pPr marL="514350" indent="-342900">
              <a:lnSpc>
                <a:spcPct val="100000"/>
              </a:lnSpc>
              <a:spcAft>
                <a:spcPts val="200"/>
              </a:spcAft>
              <a:buFont typeface="Arial" panose="020B0604020202020204" pitchFamily="34" charset="0"/>
              <a:buChar char="•"/>
            </a:pPr>
            <a:r>
              <a:rPr lang="en-GB" sz="2000" dirty="0"/>
              <a:t>Locker Key</a:t>
            </a:r>
          </a:p>
          <a:p>
            <a:pPr marL="514350" indent="-342900">
              <a:lnSpc>
                <a:spcPct val="100000"/>
              </a:lnSpc>
              <a:spcAft>
                <a:spcPts val="200"/>
              </a:spcAft>
              <a:buFont typeface="Arial" panose="020B0604020202020204" pitchFamily="34" charset="0"/>
              <a:buChar char="•"/>
            </a:pPr>
            <a:r>
              <a:rPr lang="en-GB" sz="2000" dirty="0"/>
              <a:t>Laminated Notepaper (2)</a:t>
            </a:r>
          </a:p>
          <a:p>
            <a:pPr marL="514350" indent="-342900">
              <a:lnSpc>
                <a:spcPct val="100000"/>
              </a:lnSpc>
              <a:spcAft>
                <a:spcPts val="200"/>
              </a:spcAft>
              <a:buFont typeface="Arial" panose="020B0604020202020204" pitchFamily="34" charset="0"/>
              <a:buChar char="•"/>
            </a:pPr>
            <a:r>
              <a:rPr lang="en-GB" sz="2000" dirty="0"/>
              <a:t>Wet erase markers (2)</a:t>
            </a:r>
          </a:p>
          <a:p>
            <a:pPr marL="171450">
              <a:lnSpc>
                <a:spcPct val="100000"/>
              </a:lnSpc>
              <a:spcAft>
                <a:spcPts val="200"/>
              </a:spcAft>
            </a:pPr>
            <a:endParaRPr lang="en-GB" sz="2000" dirty="0"/>
          </a:p>
          <a:p>
            <a:pPr>
              <a:lnSpc>
                <a:spcPct val="100000"/>
              </a:lnSpc>
              <a:spcAft>
                <a:spcPts val="800"/>
              </a:spcAft>
            </a:pPr>
            <a:r>
              <a:rPr lang="en-GB" sz="2000" dirty="0"/>
              <a:t>If you don’t get your notepaper/markers, ask the proctor. He may have forgotten.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prstGeom prst="rect">
            <a:avLst/>
          </a:prstGeom>
        </p:spPr>
        <p:txBody>
          <a:bodyPr lIns="68569" tIns="68569" rIns="68569" bIns="68569" anchor="t" anchorCtr="0">
            <a:noAutofit/>
          </a:bodyPr>
          <a:lstStyle/>
          <a:p>
            <a:r>
              <a:rPr lang="en-GB" dirty="0"/>
              <a:t>Test Day</a:t>
            </a:r>
          </a:p>
        </p:txBody>
      </p:sp>
      <p:sp>
        <p:nvSpPr>
          <p:cNvPr id="195" name="Shape 195"/>
          <p:cNvSpPr txBox="1">
            <a:spLocks noGrp="1"/>
          </p:cNvSpPr>
          <p:nvPr>
            <p:ph type="body" idx="1"/>
          </p:nvPr>
        </p:nvSpPr>
        <p:spPr>
          <a:xfrm>
            <a:off x="233776" y="1152474"/>
            <a:ext cx="6390449" cy="3675899"/>
          </a:xfrm>
          <a:prstGeom prst="rect">
            <a:avLst/>
          </a:prstGeom>
        </p:spPr>
        <p:txBody>
          <a:bodyPr lIns="68569" tIns="68569" rIns="68569" bIns="68569" anchor="t" anchorCtr="0">
            <a:noAutofit/>
          </a:bodyPr>
          <a:lstStyle/>
          <a:p>
            <a:pPr marL="342900" indent="-342900">
              <a:lnSpc>
                <a:spcPct val="100000"/>
              </a:lnSpc>
              <a:spcAft>
                <a:spcPts val="800"/>
              </a:spcAft>
              <a:buFont typeface="Arial" panose="020B0604020202020204" pitchFamily="34" charset="0"/>
              <a:buChar char="•"/>
            </a:pPr>
            <a:r>
              <a:rPr lang="en-GB" sz="2000" dirty="0"/>
              <a:t>Inside the testing room, you’ll take the test on a computer in a cubicle. Other people will be taking other tests in other cubicles around you.</a:t>
            </a:r>
          </a:p>
          <a:p>
            <a:pPr marL="342900" indent="-342900">
              <a:lnSpc>
                <a:spcPct val="100000"/>
              </a:lnSpc>
              <a:spcAft>
                <a:spcPts val="800"/>
              </a:spcAft>
              <a:buFont typeface="Arial" panose="020B0604020202020204" pitchFamily="34" charset="0"/>
              <a:buChar char="•"/>
            </a:pPr>
            <a:r>
              <a:rPr lang="en-GB" sz="2000" dirty="0"/>
              <a:t>Headphones are available to mute out sounds.</a:t>
            </a:r>
          </a:p>
          <a:p>
            <a:pPr marL="342900" indent="-342900">
              <a:lnSpc>
                <a:spcPct val="100000"/>
              </a:lnSpc>
              <a:spcAft>
                <a:spcPts val="800"/>
              </a:spcAft>
              <a:buFont typeface="Arial" panose="020B0604020202020204" pitchFamily="34" charset="0"/>
              <a:buChar char="•"/>
            </a:pPr>
            <a:r>
              <a:rPr lang="en-GB" sz="2000" dirty="0"/>
              <a:t>You may raise your hand to signal to the proctor that you need to leave the room. You might be prohibited from accessing your locker. Check with the proctor if you need medicine or a snack BEFORE your test.</a:t>
            </a:r>
          </a:p>
          <a:p>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prstGeom prst="rect">
            <a:avLst/>
          </a:prstGeom>
        </p:spPr>
        <p:txBody>
          <a:bodyPr lIns="68569" tIns="68569" rIns="68569" bIns="68569" anchor="t" anchorCtr="0">
            <a:noAutofit/>
          </a:bodyPr>
          <a:lstStyle/>
          <a:p>
            <a:r>
              <a:rPr lang="en-GB" dirty="0"/>
              <a:t>The CBAP® Exam</a:t>
            </a:r>
          </a:p>
        </p:txBody>
      </p:sp>
      <p:sp>
        <p:nvSpPr>
          <p:cNvPr id="201" name="Shape 201"/>
          <p:cNvSpPr txBox="1">
            <a:spLocks noGrp="1"/>
          </p:cNvSpPr>
          <p:nvPr>
            <p:ph type="body" idx="1"/>
          </p:nvPr>
        </p:nvSpPr>
        <p:spPr>
          <a:prstGeom prst="rect">
            <a:avLst/>
          </a:prstGeom>
        </p:spPr>
        <p:txBody>
          <a:bodyPr lIns="68569" tIns="68569" rIns="68569" bIns="68569" anchor="t" anchorCtr="0">
            <a:noAutofit/>
          </a:bodyPr>
          <a:lstStyle/>
          <a:p>
            <a:pPr marL="342900" indent="-171450">
              <a:spcAft>
                <a:spcPts val="800"/>
              </a:spcAft>
              <a:buAutoNum type="arabicPeriod"/>
            </a:pPr>
            <a:r>
              <a:rPr lang="en-GB" dirty="0"/>
              <a:t>A short tutorial on using a mouse and keyboard.</a:t>
            </a:r>
          </a:p>
          <a:p>
            <a:pPr marL="342900" indent="-171450">
              <a:spcAft>
                <a:spcPts val="800"/>
              </a:spcAft>
              <a:buAutoNum type="arabicPeriod"/>
            </a:pPr>
            <a:r>
              <a:rPr lang="en-GB" dirty="0"/>
              <a:t>Digitally confirming your identity and adherence to Prometric / IIBA policies.</a:t>
            </a:r>
          </a:p>
          <a:p>
            <a:pPr marL="342900" indent="-171450">
              <a:spcAft>
                <a:spcPts val="800"/>
              </a:spcAft>
              <a:buAutoNum type="arabicPeriod"/>
            </a:pPr>
            <a:r>
              <a:rPr lang="en-GB" dirty="0"/>
              <a:t>120 exam questions / 3.5 hours</a:t>
            </a:r>
          </a:p>
          <a:p>
            <a:pPr marL="685800" lvl="1" indent="-171450">
              <a:spcAft>
                <a:spcPts val="800"/>
              </a:spcAft>
              <a:buAutoNum type="alphaLcPeriod"/>
            </a:pPr>
            <a:r>
              <a:rPr lang="en-GB" dirty="0"/>
              <a:t>Multiple choice - 4 answers, one answer per question</a:t>
            </a:r>
          </a:p>
          <a:p>
            <a:pPr marL="685800" lvl="1" indent="-171450">
              <a:spcAft>
                <a:spcPts val="800"/>
              </a:spcAft>
              <a:buAutoNum type="alphaLcPeriod"/>
            </a:pPr>
            <a:endParaRPr lang="en-GB" dirty="0"/>
          </a:p>
          <a:p>
            <a:pPr marL="685800" lvl="1" indent="-171450">
              <a:spcAft>
                <a:spcPts val="800"/>
              </a:spcAft>
              <a:buAutoNum type="alphaLcPeriod"/>
            </a:pPr>
            <a:r>
              <a:rPr lang="en-GB" dirty="0"/>
              <a:t>Can mark questions for review</a:t>
            </a:r>
          </a:p>
          <a:p>
            <a:pPr marL="685800" lvl="1" indent="-171450">
              <a:spcAft>
                <a:spcPts val="800"/>
              </a:spcAft>
              <a:buAutoNum type="alphaLcPeriod"/>
            </a:pPr>
            <a:r>
              <a:rPr lang="en-GB" dirty="0"/>
              <a:t>Same penalty for wrong answers and skipped questions. It’s better to guess; never skip.</a:t>
            </a:r>
          </a:p>
          <a:p>
            <a:pPr marL="342900" indent="-171450">
              <a:spcAft>
                <a:spcPts val="800"/>
              </a:spcAft>
              <a:buAutoNum type="arabicPeriod"/>
            </a:pPr>
            <a:r>
              <a:rPr lang="en-GB" dirty="0"/>
              <a:t>Short survey on Prometric</a:t>
            </a:r>
          </a:p>
          <a:p>
            <a:pPr marL="342900" indent="-171450">
              <a:spcAft>
                <a:spcPts val="800"/>
              </a:spcAft>
              <a:buAutoNum type="arabicPeriod"/>
            </a:pPr>
            <a:r>
              <a:rPr lang="en-GB" dirty="0"/>
              <a:t>Results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prstGeom prst="rect">
            <a:avLst/>
          </a:prstGeom>
        </p:spPr>
        <p:txBody>
          <a:bodyPr lIns="68569" tIns="68569" rIns="68569" bIns="68569" anchor="t" anchorCtr="0">
            <a:noAutofit/>
          </a:bodyPr>
          <a:lstStyle/>
          <a:p>
            <a:r>
              <a:rPr lang="en-GB" dirty="0"/>
              <a:t>Certifications through 9/22/2016</a:t>
            </a:r>
          </a:p>
        </p:txBody>
      </p:sp>
      <p:graphicFrame>
        <p:nvGraphicFramePr>
          <p:cNvPr id="213" name="Shape 213"/>
          <p:cNvGraphicFramePr/>
          <p:nvPr>
            <p:extLst>
              <p:ext uri="{D42A27DB-BD31-4B8C-83A1-F6EECF244321}">
                <p14:modId xmlns:p14="http://schemas.microsoft.com/office/powerpoint/2010/main" val="2997041158"/>
              </p:ext>
            </p:extLst>
          </p:nvPr>
        </p:nvGraphicFramePr>
        <p:xfrm>
          <a:off x="262444" y="1554561"/>
          <a:ext cx="6361780" cy="3425300"/>
        </p:xfrm>
        <a:graphic>
          <a:graphicData uri="http://schemas.openxmlformats.org/drawingml/2006/table">
            <a:tbl>
              <a:tblPr>
                <a:noFill/>
                <a:tableStyleId>{DDFB8B96-E21E-493F-A0F7-AEE07AB5AFD9}</a:tableStyleId>
              </a:tblPr>
              <a:tblGrid>
                <a:gridCol w="3381718">
                  <a:extLst>
                    <a:ext uri="{9D8B030D-6E8A-4147-A177-3AD203B41FA5}">
                      <a16:colId xmlns:a16="http://schemas.microsoft.com/office/drawing/2014/main" val="20000"/>
                    </a:ext>
                  </a:extLst>
                </a:gridCol>
                <a:gridCol w="1490031">
                  <a:extLst>
                    <a:ext uri="{9D8B030D-6E8A-4147-A177-3AD203B41FA5}">
                      <a16:colId xmlns:a16="http://schemas.microsoft.com/office/drawing/2014/main" val="20001"/>
                    </a:ext>
                  </a:extLst>
                </a:gridCol>
                <a:gridCol w="1490031">
                  <a:extLst>
                    <a:ext uri="{9D8B030D-6E8A-4147-A177-3AD203B41FA5}">
                      <a16:colId xmlns:a16="http://schemas.microsoft.com/office/drawing/2014/main" val="20002"/>
                    </a:ext>
                  </a:extLst>
                </a:gridCol>
              </a:tblGrid>
              <a:tr h="685060">
                <a:tc>
                  <a:txBody>
                    <a:bodyPr/>
                    <a:lstStyle/>
                    <a:p>
                      <a:pPr lvl="0">
                        <a:spcBef>
                          <a:spcPts val="0"/>
                        </a:spcBef>
                        <a:buNone/>
                      </a:pPr>
                      <a:endParaRPr sz="2300" dirty="0"/>
                    </a:p>
                  </a:txBody>
                  <a:tcPr marL="68569" marR="68569" marT="68569" marB="68569" anchor="ctr"/>
                </a:tc>
                <a:tc>
                  <a:txBody>
                    <a:bodyPr/>
                    <a:lstStyle/>
                    <a:p>
                      <a:pPr lvl="0" algn="r">
                        <a:spcBef>
                          <a:spcPts val="0"/>
                        </a:spcBef>
                        <a:buNone/>
                      </a:pPr>
                      <a:r>
                        <a:rPr lang="en-GB" sz="2300" dirty="0"/>
                        <a:t>CBAPs</a:t>
                      </a:r>
                    </a:p>
                  </a:txBody>
                  <a:tcPr marL="68569" marR="68569" marT="68569" marB="68569" anchor="ctr"/>
                </a:tc>
                <a:tc>
                  <a:txBody>
                    <a:bodyPr/>
                    <a:lstStyle/>
                    <a:p>
                      <a:pPr lvl="0" algn="r">
                        <a:spcBef>
                          <a:spcPts val="0"/>
                        </a:spcBef>
                        <a:buNone/>
                      </a:pPr>
                      <a:r>
                        <a:rPr lang="en-GB" sz="2300" dirty="0"/>
                        <a:t>CCBAs</a:t>
                      </a:r>
                    </a:p>
                  </a:txBody>
                  <a:tcPr marL="68569" marR="68569" marT="68569" marB="68569" anchor="ctr"/>
                </a:tc>
                <a:extLst>
                  <a:ext uri="{0D108BD9-81ED-4DB2-BD59-A6C34878D82A}">
                    <a16:rowId xmlns:a16="http://schemas.microsoft.com/office/drawing/2014/main" val="10000"/>
                  </a:ext>
                </a:extLst>
              </a:tr>
              <a:tr h="685060">
                <a:tc>
                  <a:txBody>
                    <a:bodyPr/>
                    <a:lstStyle/>
                    <a:p>
                      <a:pPr lvl="0">
                        <a:spcBef>
                          <a:spcPts val="0"/>
                        </a:spcBef>
                        <a:buNone/>
                      </a:pPr>
                      <a:r>
                        <a:rPr lang="en-GB" sz="2300" dirty="0"/>
                        <a:t>Worldwide</a:t>
                      </a:r>
                    </a:p>
                  </a:txBody>
                  <a:tcPr marL="68569" marR="68569" marT="68569" marB="68569" anchor="ctr"/>
                </a:tc>
                <a:tc>
                  <a:txBody>
                    <a:bodyPr/>
                    <a:lstStyle/>
                    <a:p>
                      <a:pPr lvl="0" algn="r">
                        <a:spcBef>
                          <a:spcPts val="0"/>
                        </a:spcBef>
                        <a:buNone/>
                      </a:pPr>
                      <a:r>
                        <a:rPr lang="en-GB" sz="2300" dirty="0"/>
                        <a:t>7595</a:t>
                      </a:r>
                    </a:p>
                  </a:txBody>
                  <a:tcPr marL="68569" marR="68569" marT="68569" marB="68569" anchor="ctr"/>
                </a:tc>
                <a:tc>
                  <a:txBody>
                    <a:bodyPr/>
                    <a:lstStyle/>
                    <a:p>
                      <a:pPr lvl="0" algn="r">
                        <a:spcBef>
                          <a:spcPts val="0"/>
                        </a:spcBef>
                        <a:buNone/>
                      </a:pPr>
                      <a:r>
                        <a:rPr lang="en-GB" sz="2300" dirty="0"/>
                        <a:t>927</a:t>
                      </a:r>
                    </a:p>
                  </a:txBody>
                  <a:tcPr marL="68569" marR="68569" marT="68569" marB="68569" anchor="ctr"/>
                </a:tc>
                <a:extLst>
                  <a:ext uri="{0D108BD9-81ED-4DB2-BD59-A6C34878D82A}">
                    <a16:rowId xmlns:a16="http://schemas.microsoft.com/office/drawing/2014/main" val="10001"/>
                  </a:ext>
                </a:extLst>
              </a:tr>
              <a:tr h="685060">
                <a:tc>
                  <a:txBody>
                    <a:bodyPr/>
                    <a:lstStyle/>
                    <a:p>
                      <a:pPr lvl="0">
                        <a:spcBef>
                          <a:spcPts val="0"/>
                        </a:spcBef>
                        <a:buNone/>
                      </a:pPr>
                      <a:r>
                        <a:rPr lang="en-GB" sz="2300" dirty="0"/>
                        <a:t>USA</a:t>
                      </a:r>
                    </a:p>
                  </a:txBody>
                  <a:tcPr marL="68569" marR="68569" marT="68569" marB="68569" anchor="ctr"/>
                </a:tc>
                <a:tc>
                  <a:txBody>
                    <a:bodyPr/>
                    <a:lstStyle/>
                    <a:p>
                      <a:pPr lvl="0" algn="r">
                        <a:spcBef>
                          <a:spcPts val="0"/>
                        </a:spcBef>
                        <a:buNone/>
                      </a:pPr>
                      <a:r>
                        <a:rPr lang="en-GB" sz="2300" dirty="0"/>
                        <a:t>2739</a:t>
                      </a:r>
                    </a:p>
                  </a:txBody>
                  <a:tcPr marL="68569" marR="68569" marT="68569" marB="68569" anchor="ctr"/>
                </a:tc>
                <a:tc>
                  <a:txBody>
                    <a:bodyPr/>
                    <a:lstStyle/>
                    <a:p>
                      <a:pPr lvl="0" algn="r">
                        <a:spcBef>
                          <a:spcPts val="0"/>
                        </a:spcBef>
                        <a:buNone/>
                      </a:pPr>
                      <a:r>
                        <a:rPr lang="en-GB" sz="2300" dirty="0"/>
                        <a:t>200</a:t>
                      </a:r>
                    </a:p>
                  </a:txBody>
                  <a:tcPr marL="68569" marR="68569" marT="68569" marB="68569" anchor="ctr"/>
                </a:tc>
                <a:extLst>
                  <a:ext uri="{0D108BD9-81ED-4DB2-BD59-A6C34878D82A}">
                    <a16:rowId xmlns:a16="http://schemas.microsoft.com/office/drawing/2014/main" val="10002"/>
                  </a:ext>
                </a:extLst>
              </a:tr>
              <a:tr h="685060">
                <a:tc>
                  <a:txBody>
                    <a:bodyPr/>
                    <a:lstStyle/>
                    <a:p>
                      <a:pPr lvl="0">
                        <a:spcBef>
                          <a:spcPts val="0"/>
                        </a:spcBef>
                        <a:buNone/>
                      </a:pPr>
                      <a:r>
                        <a:rPr lang="en-GB" sz="2300" dirty="0"/>
                        <a:t>Pennsylvania</a:t>
                      </a:r>
                    </a:p>
                  </a:txBody>
                  <a:tcPr marL="68569" marR="68569" marT="68569" marB="68569" anchor="ctr"/>
                </a:tc>
                <a:tc>
                  <a:txBody>
                    <a:bodyPr/>
                    <a:lstStyle/>
                    <a:p>
                      <a:pPr lvl="0" algn="r">
                        <a:spcBef>
                          <a:spcPts val="0"/>
                        </a:spcBef>
                        <a:buNone/>
                      </a:pPr>
                      <a:r>
                        <a:rPr lang="en-GB" sz="2300" dirty="0"/>
                        <a:t>135</a:t>
                      </a:r>
                    </a:p>
                  </a:txBody>
                  <a:tcPr marL="68569" marR="68569" marT="68569" marB="68569" anchor="ctr"/>
                </a:tc>
                <a:tc>
                  <a:txBody>
                    <a:bodyPr/>
                    <a:lstStyle/>
                    <a:p>
                      <a:pPr lvl="0" algn="r">
                        <a:spcBef>
                          <a:spcPts val="0"/>
                        </a:spcBef>
                        <a:buNone/>
                      </a:pPr>
                      <a:r>
                        <a:rPr lang="en-GB" sz="2300" dirty="0"/>
                        <a:t>9</a:t>
                      </a:r>
                    </a:p>
                  </a:txBody>
                  <a:tcPr marL="68569" marR="68569" marT="68569" marB="68569" anchor="ctr"/>
                </a:tc>
                <a:extLst>
                  <a:ext uri="{0D108BD9-81ED-4DB2-BD59-A6C34878D82A}">
                    <a16:rowId xmlns:a16="http://schemas.microsoft.com/office/drawing/2014/main" val="10003"/>
                  </a:ext>
                </a:extLst>
              </a:tr>
              <a:tr h="685060">
                <a:tc>
                  <a:txBody>
                    <a:bodyPr/>
                    <a:lstStyle/>
                    <a:p>
                      <a:pPr lvl="0">
                        <a:spcBef>
                          <a:spcPts val="0"/>
                        </a:spcBef>
                        <a:buNone/>
                      </a:pPr>
                      <a:r>
                        <a:rPr lang="en-GB" sz="2300" dirty="0"/>
                        <a:t>Pittsburgh Metro</a:t>
                      </a:r>
                    </a:p>
                  </a:txBody>
                  <a:tcPr marL="68569" marR="68569" marT="68569" marB="68569" anchor="ctr"/>
                </a:tc>
                <a:tc>
                  <a:txBody>
                    <a:bodyPr/>
                    <a:lstStyle/>
                    <a:p>
                      <a:pPr lvl="0" algn="r">
                        <a:spcBef>
                          <a:spcPts val="0"/>
                        </a:spcBef>
                        <a:buNone/>
                      </a:pPr>
                      <a:r>
                        <a:rPr lang="en-GB" sz="2300" dirty="0"/>
                        <a:t>48</a:t>
                      </a:r>
                    </a:p>
                  </a:txBody>
                  <a:tcPr marL="68569" marR="68569" marT="68569" marB="68569" anchor="ctr"/>
                </a:tc>
                <a:tc>
                  <a:txBody>
                    <a:bodyPr/>
                    <a:lstStyle/>
                    <a:p>
                      <a:pPr lvl="0" algn="r">
                        <a:spcBef>
                          <a:spcPts val="0"/>
                        </a:spcBef>
                        <a:buNone/>
                      </a:pPr>
                      <a:r>
                        <a:rPr lang="en-GB" sz="2300" dirty="0"/>
                        <a:t>3</a:t>
                      </a:r>
                    </a:p>
                  </a:txBody>
                  <a:tcPr marL="68569" marR="68569" marT="68569" marB="68569"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prstGeom prst="rect">
            <a:avLst/>
          </a:prstGeom>
        </p:spPr>
        <p:txBody>
          <a:bodyPr lIns="68569" tIns="68569" rIns="68569" bIns="68569" anchor="t" anchorCtr="0">
            <a:noAutofit/>
          </a:bodyPr>
          <a:lstStyle/>
          <a:p>
            <a:r>
              <a:rPr lang="en-GB" dirty="0"/>
              <a:t>Sources</a:t>
            </a:r>
          </a:p>
        </p:txBody>
      </p:sp>
      <p:sp>
        <p:nvSpPr>
          <p:cNvPr id="219" name="Shape 219"/>
          <p:cNvSpPr txBox="1">
            <a:spLocks noGrp="1"/>
          </p:cNvSpPr>
          <p:nvPr>
            <p:ph type="body" idx="1"/>
          </p:nvPr>
        </p:nvSpPr>
        <p:spPr>
          <a:prstGeom prst="rect">
            <a:avLst/>
          </a:prstGeom>
        </p:spPr>
        <p:txBody>
          <a:bodyPr lIns="68569" tIns="68569" rIns="68569" bIns="68569" anchor="t" anchorCtr="0">
            <a:noAutofit/>
          </a:bodyPr>
          <a:lstStyle/>
          <a:p>
            <a:r>
              <a:rPr lang="en-GB" sz="1050" u="sng" dirty="0">
                <a:solidFill>
                  <a:schemeClr val="hlink"/>
                </a:solidFill>
                <a:hlinkClick r:id="rId3"/>
              </a:rPr>
              <a:t>IIBA Membership</a:t>
            </a:r>
            <a:br>
              <a:rPr lang="en-GB" sz="1050" dirty="0"/>
            </a:br>
            <a:r>
              <a:rPr lang="en-GB" sz="1050" u="sng" dirty="0">
                <a:solidFill>
                  <a:schemeClr val="hlink"/>
                </a:solidFill>
                <a:hlinkClick r:id="rId4"/>
              </a:rPr>
              <a:t>Pittsburgh IIBA Membership</a:t>
            </a:r>
          </a:p>
          <a:p>
            <a:r>
              <a:rPr lang="en-GB" sz="1050" u="sng" dirty="0">
                <a:solidFill>
                  <a:schemeClr val="hlink"/>
                </a:solidFill>
                <a:hlinkClick r:id="rId5"/>
              </a:rPr>
              <a:t>ECBA Overview</a:t>
            </a:r>
          </a:p>
          <a:p>
            <a:r>
              <a:rPr lang="en-GB" sz="1050" u="sng" dirty="0">
                <a:solidFill>
                  <a:schemeClr val="hlink"/>
                </a:solidFill>
                <a:hlinkClick r:id="rId6"/>
              </a:rPr>
              <a:t>CCBA Overview</a:t>
            </a:r>
          </a:p>
          <a:p>
            <a:r>
              <a:rPr lang="en-GB" sz="1050" u="sng" dirty="0">
                <a:solidFill>
                  <a:schemeClr val="hlink"/>
                </a:solidFill>
                <a:hlinkClick r:id="rId7"/>
              </a:rPr>
              <a:t>CBAP Overview</a:t>
            </a:r>
          </a:p>
          <a:p>
            <a:r>
              <a:rPr lang="en-GB" sz="1050" u="sng" dirty="0">
                <a:solidFill>
                  <a:schemeClr val="hlink"/>
                </a:solidFill>
                <a:hlinkClick r:id="rId8"/>
              </a:rPr>
              <a:t>Watermark Learning site</a:t>
            </a:r>
            <a:br>
              <a:rPr lang="en-GB" sz="1050" dirty="0"/>
            </a:br>
            <a:r>
              <a:rPr lang="en-GB" sz="1050" u="sng" dirty="0">
                <a:solidFill>
                  <a:schemeClr val="hlink"/>
                </a:solidFill>
                <a:hlinkClick r:id="rId9"/>
              </a:rPr>
              <a:t>CCBA Practice Tests</a:t>
            </a:r>
            <a:br>
              <a:rPr lang="en-GB" sz="1050" dirty="0"/>
            </a:br>
            <a:r>
              <a:rPr lang="en-GB" sz="1050" u="sng" dirty="0">
                <a:solidFill>
                  <a:schemeClr val="hlink"/>
                </a:solidFill>
                <a:hlinkClick r:id="rId10"/>
              </a:rPr>
              <a:t>CBAP Practice Tests</a:t>
            </a:r>
            <a:br>
              <a:rPr lang="en-GB" sz="1050" dirty="0"/>
            </a:br>
            <a:r>
              <a:rPr lang="en-GB" sz="1050" u="sng" dirty="0">
                <a:solidFill>
                  <a:schemeClr val="hlink"/>
                </a:solidFill>
                <a:hlinkClick r:id="rId11"/>
              </a:rPr>
              <a:t>Watermark Learning CBAP Study Guide</a:t>
            </a:r>
            <a:r>
              <a:rPr lang="en-GB" sz="1050" dirty="0"/>
              <a:t> (Amazon)</a:t>
            </a:r>
          </a:p>
          <a:p>
            <a:r>
              <a:rPr lang="en-GB" sz="1050" u="sng" dirty="0">
                <a:solidFill>
                  <a:schemeClr val="hlink"/>
                </a:solidFill>
                <a:hlinkClick r:id="rId12"/>
              </a:rPr>
              <a:t>Prometric Site</a:t>
            </a:r>
          </a:p>
          <a:p>
            <a:r>
              <a:rPr lang="en-GB" sz="1050" u="sng" dirty="0">
                <a:solidFill>
                  <a:schemeClr val="hlink"/>
                </a:solidFill>
                <a:hlinkClick r:id="rId13"/>
              </a:rPr>
              <a:t>Matt’s sample experience spreadsheet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prstGeom prst="rect">
            <a:avLst/>
          </a:prstGeom>
        </p:spPr>
        <p:txBody>
          <a:bodyPr lIns="68569" tIns="68569" rIns="68569" bIns="68569" anchor="t" anchorCtr="0">
            <a:noAutofit/>
          </a:bodyPr>
          <a:lstStyle/>
          <a:p>
            <a:r>
              <a:rPr lang="en-GB" dirty="0"/>
              <a:t>Certification Summary</a:t>
            </a:r>
          </a:p>
        </p:txBody>
      </p:sp>
      <p:graphicFrame>
        <p:nvGraphicFramePr>
          <p:cNvPr id="225" name="Shape 225"/>
          <p:cNvGraphicFramePr/>
          <p:nvPr>
            <p:extLst>
              <p:ext uri="{D42A27DB-BD31-4B8C-83A1-F6EECF244321}">
                <p14:modId xmlns:p14="http://schemas.microsoft.com/office/powerpoint/2010/main" val="1346756621"/>
              </p:ext>
            </p:extLst>
          </p:nvPr>
        </p:nvGraphicFramePr>
        <p:xfrm>
          <a:off x="104025" y="1433400"/>
          <a:ext cx="6640690" cy="3011812"/>
        </p:xfrm>
        <a:graphic>
          <a:graphicData uri="http://schemas.openxmlformats.org/drawingml/2006/table">
            <a:tbl>
              <a:tblPr>
                <a:noFill/>
                <a:tableStyleId>{DDFB8B96-E21E-493F-A0F7-AEE07AB5AFD9}</a:tableStyleId>
              </a:tblPr>
              <a:tblGrid>
                <a:gridCol w="1328138">
                  <a:extLst>
                    <a:ext uri="{9D8B030D-6E8A-4147-A177-3AD203B41FA5}">
                      <a16:colId xmlns:a16="http://schemas.microsoft.com/office/drawing/2014/main" val="20000"/>
                    </a:ext>
                  </a:extLst>
                </a:gridCol>
                <a:gridCol w="1328138">
                  <a:extLst>
                    <a:ext uri="{9D8B030D-6E8A-4147-A177-3AD203B41FA5}">
                      <a16:colId xmlns:a16="http://schemas.microsoft.com/office/drawing/2014/main" val="20001"/>
                    </a:ext>
                  </a:extLst>
                </a:gridCol>
                <a:gridCol w="1328138">
                  <a:extLst>
                    <a:ext uri="{9D8B030D-6E8A-4147-A177-3AD203B41FA5}">
                      <a16:colId xmlns:a16="http://schemas.microsoft.com/office/drawing/2014/main" val="20002"/>
                    </a:ext>
                  </a:extLst>
                </a:gridCol>
                <a:gridCol w="1328138">
                  <a:extLst>
                    <a:ext uri="{9D8B030D-6E8A-4147-A177-3AD203B41FA5}">
                      <a16:colId xmlns:a16="http://schemas.microsoft.com/office/drawing/2014/main" val="20003"/>
                    </a:ext>
                  </a:extLst>
                </a:gridCol>
                <a:gridCol w="1328138">
                  <a:extLst>
                    <a:ext uri="{9D8B030D-6E8A-4147-A177-3AD203B41FA5}">
                      <a16:colId xmlns:a16="http://schemas.microsoft.com/office/drawing/2014/main" val="20004"/>
                    </a:ext>
                  </a:extLst>
                </a:gridCol>
              </a:tblGrid>
              <a:tr h="459131">
                <a:tc>
                  <a:txBody>
                    <a:bodyPr/>
                    <a:lstStyle/>
                    <a:p>
                      <a:pPr lvl="0" rtl="0">
                        <a:spcBef>
                          <a:spcPts val="0"/>
                        </a:spcBef>
                        <a:buNone/>
                      </a:pPr>
                      <a:endParaRPr sz="900" dirty="0"/>
                    </a:p>
                  </a:txBody>
                  <a:tcPr marL="68569" marR="68569" marT="68569" marB="68569" anchor="ctr"/>
                </a:tc>
                <a:tc>
                  <a:txBody>
                    <a:bodyPr/>
                    <a:lstStyle/>
                    <a:p>
                      <a:pPr lvl="0">
                        <a:spcBef>
                          <a:spcPts val="0"/>
                        </a:spcBef>
                        <a:buNone/>
                      </a:pPr>
                      <a:r>
                        <a:rPr lang="en-GB" sz="1400" b="1" dirty="0"/>
                        <a:t>ECBA™</a:t>
                      </a:r>
                    </a:p>
                  </a:txBody>
                  <a:tcPr marL="68569" marR="68569" marT="68569" marB="68569" anchor="ctr"/>
                </a:tc>
                <a:tc>
                  <a:txBody>
                    <a:bodyPr/>
                    <a:lstStyle/>
                    <a:p>
                      <a:pPr lvl="0">
                        <a:spcBef>
                          <a:spcPts val="0"/>
                        </a:spcBef>
                        <a:buNone/>
                      </a:pPr>
                      <a:r>
                        <a:rPr lang="en-GB" sz="1400" b="1" dirty="0"/>
                        <a:t>CCBA®</a:t>
                      </a:r>
                    </a:p>
                  </a:txBody>
                  <a:tcPr marL="68569" marR="68569" marT="68569" marB="68569" anchor="ctr"/>
                </a:tc>
                <a:tc>
                  <a:txBody>
                    <a:bodyPr/>
                    <a:lstStyle/>
                    <a:p>
                      <a:pPr lvl="0">
                        <a:spcBef>
                          <a:spcPts val="0"/>
                        </a:spcBef>
                        <a:buNone/>
                      </a:pPr>
                      <a:r>
                        <a:rPr lang="en-GB" sz="1400" b="1" dirty="0"/>
                        <a:t>CBAP®</a:t>
                      </a:r>
                    </a:p>
                  </a:txBody>
                  <a:tcPr marL="68569" marR="68569" marT="68569" marB="68569" anchor="ctr"/>
                </a:tc>
                <a:tc>
                  <a:txBody>
                    <a:bodyPr/>
                    <a:lstStyle/>
                    <a:p>
                      <a:pPr lvl="0">
                        <a:spcBef>
                          <a:spcPts val="0"/>
                        </a:spcBef>
                        <a:buNone/>
                      </a:pPr>
                      <a:r>
                        <a:rPr lang="en-GB" sz="1400" b="1" dirty="0"/>
                        <a:t>CBATL™</a:t>
                      </a:r>
                    </a:p>
                  </a:txBody>
                  <a:tcPr marL="68569" marR="68569" marT="68569" marB="68569" anchor="ctr"/>
                </a:tc>
                <a:extLst>
                  <a:ext uri="{0D108BD9-81ED-4DB2-BD59-A6C34878D82A}">
                    <a16:rowId xmlns:a16="http://schemas.microsoft.com/office/drawing/2014/main" val="10000"/>
                  </a:ext>
                </a:extLst>
              </a:tr>
              <a:tr h="459131">
                <a:tc>
                  <a:txBody>
                    <a:bodyPr/>
                    <a:lstStyle/>
                    <a:p>
                      <a:pPr lvl="0" rtl="0">
                        <a:spcBef>
                          <a:spcPts val="0"/>
                        </a:spcBef>
                        <a:buNone/>
                      </a:pPr>
                      <a:r>
                        <a:rPr lang="en-GB" sz="900" b="1" dirty="0"/>
                        <a:t>Demographic</a:t>
                      </a:r>
                    </a:p>
                  </a:txBody>
                  <a:tcPr marL="68569" marR="68569" marT="68569" marB="68569" anchor="ctr"/>
                </a:tc>
                <a:tc>
                  <a:txBody>
                    <a:bodyPr/>
                    <a:lstStyle/>
                    <a:p>
                      <a:pPr lvl="0" rtl="0">
                        <a:spcBef>
                          <a:spcPts val="0"/>
                        </a:spcBef>
                        <a:buNone/>
                      </a:pPr>
                      <a:r>
                        <a:rPr lang="en-GB" sz="800" dirty="0"/>
                        <a:t>Newbies</a:t>
                      </a:r>
                    </a:p>
                  </a:txBody>
                  <a:tcPr marL="68569" marR="68569" marT="68569" marB="68569" anchor="ctr"/>
                </a:tc>
                <a:tc>
                  <a:txBody>
                    <a:bodyPr/>
                    <a:lstStyle/>
                    <a:p>
                      <a:pPr lvl="0" rtl="0">
                        <a:spcBef>
                          <a:spcPts val="0"/>
                        </a:spcBef>
                        <a:buNone/>
                      </a:pPr>
                      <a:r>
                        <a:rPr lang="en-GB" sz="800" dirty="0"/>
                        <a:t>BAs</a:t>
                      </a:r>
                    </a:p>
                  </a:txBody>
                  <a:tcPr marL="68569" marR="68569" marT="68569" marB="68569" anchor="ctr"/>
                </a:tc>
                <a:tc>
                  <a:txBody>
                    <a:bodyPr/>
                    <a:lstStyle/>
                    <a:p>
                      <a:pPr lvl="0" rtl="0">
                        <a:spcBef>
                          <a:spcPts val="0"/>
                        </a:spcBef>
                        <a:buNone/>
                      </a:pPr>
                      <a:r>
                        <a:rPr lang="en-GB" sz="800" dirty="0"/>
                        <a:t>Senior BAs</a:t>
                      </a:r>
                    </a:p>
                  </a:txBody>
                  <a:tcPr marL="68569" marR="68569" marT="68569" marB="68569" anchor="ctr"/>
                </a:tc>
                <a:tc>
                  <a:txBody>
                    <a:bodyPr/>
                    <a:lstStyle/>
                    <a:p>
                      <a:pPr lvl="0" rtl="0">
                        <a:spcBef>
                          <a:spcPts val="0"/>
                        </a:spcBef>
                        <a:buNone/>
                      </a:pPr>
                      <a:r>
                        <a:rPr lang="en-GB" sz="800" dirty="0"/>
                        <a:t>BA Thought Leaders</a:t>
                      </a:r>
                    </a:p>
                  </a:txBody>
                  <a:tcPr marL="68569" marR="68569" marT="68569" marB="68569" anchor="ctr"/>
                </a:tc>
                <a:extLst>
                  <a:ext uri="{0D108BD9-81ED-4DB2-BD59-A6C34878D82A}">
                    <a16:rowId xmlns:a16="http://schemas.microsoft.com/office/drawing/2014/main" val="10001"/>
                  </a:ext>
                </a:extLst>
              </a:tr>
              <a:tr h="459131">
                <a:tc>
                  <a:txBody>
                    <a:bodyPr/>
                    <a:lstStyle/>
                    <a:p>
                      <a:pPr lvl="0">
                        <a:spcBef>
                          <a:spcPts val="0"/>
                        </a:spcBef>
                        <a:buNone/>
                      </a:pPr>
                      <a:r>
                        <a:rPr lang="en-GB" sz="900" b="1" dirty="0"/>
                        <a:t>Work Experience</a:t>
                      </a:r>
                    </a:p>
                  </a:txBody>
                  <a:tcPr marL="68569" marR="68569" marT="68569" marB="68569" anchor="ctr"/>
                </a:tc>
                <a:tc>
                  <a:txBody>
                    <a:bodyPr/>
                    <a:lstStyle/>
                    <a:p>
                      <a:pPr lvl="0">
                        <a:spcBef>
                          <a:spcPts val="0"/>
                        </a:spcBef>
                        <a:buNone/>
                      </a:pPr>
                      <a:r>
                        <a:rPr lang="en-GB" sz="800" dirty="0"/>
                        <a:t>None</a:t>
                      </a:r>
                    </a:p>
                  </a:txBody>
                  <a:tcPr marL="68569" marR="68569" marT="68569" marB="68569" anchor="ctr"/>
                </a:tc>
                <a:tc>
                  <a:txBody>
                    <a:bodyPr/>
                    <a:lstStyle/>
                    <a:p>
                      <a:pPr lvl="0">
                        <a:spcBef>
                          <a:spcPts val="0"/>
                        </a:spcBef>
                        <a:buNone/>
                      </a:pPr>
                      <a:r>
                        <a:rPr lang="en-GB" sz="800" dirty="0"/>
                        <a:t>2.5 years</a:t>
                      </a:r>
                    </a:p>
                  </a:txBody>
                  <a:tcPr marL="68569" marR="68569" marT="68569" marB="68569" anchor="ctr"/>
                </a:tc>
                <a:tc>
                  <a:txBody>
                    <a:bodyPr/>
                    <a:lstStyle/>
                    <a:p>
                      <a:pPr lvl="0">
                        <a:spcBef>
                          <a:spcPts val="0"/>
                        </a:spcBef>
                        <a:buNone/>
                      </a:pPr>
                      <a:r>
                        <a:rPr lang="en-GB" sz="800" dirty="0"/>
                        <a:t>5 years</a:t>
                      </a:r>
                    </a:p>
                  </a:txBody>
                  <a:tcPr marL="68569" marR="68569" marT="68569" marB="68569" anchor="ctr"/>
                </a:tc>
                <a:tc>
                  <a:txBody>
                    <a:bodyPr/>
                    <a:lstStyle/>
                    <a:p>
                      <a:pPr lvl="0">
                        <a:spcBef>
                          <a:spcPts val="0"/>
                        </a:spcBef>
                        <a:buNone/>
                      </a:pPr>
                      <a:r>
                        <a:rPr lang="en-GB" sz="800" dirty="0"/>
                        <a:t>10 years</a:t>
                      </a:r>
                    </a:p>
                  </a:txBody>
                  <a:tcPr marL="68569" marR="68569" marT="68569" marB="68569" anchor="ctr"/>
                </a:tc>
                <a:extLst>
                  <a:ext uri="{0D108BD9-81ED-4DB2-BD59-A6C34878D82A}">
                    <a16:rowId xmlns:a16="http://schemas.microsoft.com/office/drawing/2014/main" val="10002"/>
                  </a:ext>
                </a:extLst>
              </a:tr>
              <a:tr h="459131">
                <a:tc>
                  <a:txBody>
                    <a:bodyPr/>
                    <a:lstStyle/>
                    <a:p>
                      <a:pPr lvl="0">
                        <a:spcBef>
                          <a:spcPts val="0"/>
                        </a:spcBef>
                        <a:buNone/>
                      </a:pPr>
                      <a:r>
                        <a:rPr lang="en-GB" sz="900" b="1" dirty="0"/>
                        <a:t>Professional Development</a:t>
                      </a:r>
                    </a:p>
                  </a:txBody>
                  <a:tcPr marL="68569" marR="68569" marT="68569" marB="68569" anchor="ctr"/>
                </a:tc>
                <a:tc>
                  <a:txBody>
                    <a:bodyPr/>
                    <a:lstStyle/>
                    <a:p>
                      <a:pPr lvl="0">
                        <a:spcBef>
                          <a:spcPts val="0"/>
                        </a:spcBef>
                        <a:buNone/>
                      </a:pPr>
                      <a:r>
                        <a:rPr lang="en-GB" sz="800" dirty="0"/>
                        <a:t>21 hours</a:t>
                      </a:r>
                    </a:p>
                  </a:txBody>
                  <a:tcPr marL="68569" marR="68569" marT="68569" marB="68569" anchor="ctr"/>
                </a:tc>
                <a:tc>
                  <a:txBody>
                    <a:bodyPr/>
                    <a:lstStyle/>
                    <a:p>
                      <a:pPr lvl="0">
                        <a:spcBef>
                          <a:spcPts val="0"/>
                        </a:spcBef>
                        <a:buNone/>
                      </a:pPr>
                      <a:r>
                        <a:rPr lang="en-GB" sz="800" dirty="0"/>
                        <a:t>21 hours</a:t>
                      </a:r>
                    </a:p>
                  </a:txBody>
                  <a:tcPr marL="68569" marR="68569" marT="68569" marB="68569" anchor="ctr"/>
                </a:tc>
                <a:tc>
                  <a:txBody>
                    <a:bodyPr/>
                    <a:lstStyle/>
                    <a:p>
                      <a:pPr lvl="0">
                        <a:spcBef>
                          <a:spcPts val="0"/>
                        </a:spcBef>
                        <a:buNone/>
                      </a:pPr>
                      <a:r>
                        <a:rPr lang="en-GB" sz="800" dirty="0"/>
                        <a:t>35 hours</a:t>
                      </a:r>
                    </a:p>
                  </a:txBody>
                  <a:tcPr marL="68569" marR="68569" marT="68569" marB="68569" anchor="ctr"/>
                </a:tc>
                <a:tc>
                  <a:txBody>
                    <a:bodyPr/>
                    <a:lstStyle/>
                    <a:p>
                      <a:pPr lvl="0">
                        <a:spcBef>
                          <a:spcPts val="0"/>
                        </a:spcBef>
                        <a:buNone/>
                      </a:pPr>
                      <a:r>
                        <a:rPr lang="en-GB" sz="800" i="1" dirty="0"/>
                        <a:t>unknown</a:t>
                      </a:r>
                    </a:p>
                  </a:txBody>
                  <a:tcPr marL="68569" marR="68569" marT="68569" marB="68569" anchor="ctr"/>
                </a:tc>
                <a:extLst>
                  <a:ext uri="{0D108BD9-81ED-4DB2-BD59-A6C34878D82A}">
                    <a16:rowId xmlns:a16="http://schemas.microsoft.com/office/drawing/2014/main" val="10003"/>
                  </a:ext>
                </a:extLst>
              </a:tr>
              <a:tr h="587644">
                <a:tc>
                  <a:txBody>
                    <a:bodyPr/>
                    <a:lstStyle/>
                    <a:p>
                      <a:pPr lvl="0">
                        <a:spcBef>
                          <a:spcPts val="0"/>
                        </a:spcBef>
                        <a:buNone/>
                      </a:pPr>
                      <a:r>
                        <a:rPr lang="en-GB" sz="900" b="1" dirty="0"/>
                        <a:t>Total Fees</a:t>
                      </a:r>
                    </a:p>
                  </a:txBody>
                  <a:tcPr marL="68569" marR="68569" marT="68569" marB="68569" anchor="ctr"/>
                </a:tc>
                <a:tc>
                  <a:txBody>
                    <a:bodyPr/>
                    <a:lstStyle/>
                    <a:p>
                      <a:pPr lvl="0">
                        <a:spcBef>
                          <a:spcPts val="0"/>
                        </a:spcBef>
                        <a:buClr>
                          <a:schemeClr val="dk1"/>
                        </a:buClr>
                        <a:buSzPct val="110000"/>
                        <a:buFont typeface="Arial"/>
                        <a:buNone/>
                      </a:pPr>
                      <a:r>
                        <a:rPr lang="en-GB" sz="800" dirty="0">
                          <a:solidFill>
                            <a:schemeClr val="dk1"/>
                          </a:solidFill>
                        </a:rPr>
                        <a:t>$170 Member</a:t>
                      </a:r>
                    </a:p>
                    <a:p>
                      <a:pPr lvl="0">
                        <a:spcBef>
                          <a:spcPts val="0"/>
                        </a:spcBef>
                        <a:buClr>
                          <a:schemeClr val="dk1"/>
                        </a:buClr>
                        <a:buSzPct val="110000"/>
                        <a:buFont typeface="Arial"/>
                        <a:buNone/>
                      </a:pPr>
                      <a:r>
                        <a:rPr lang="en-GB" sz="800" dirty="0">
                          <a:solidFill>
                            <a:schemeClr val="dk1"/>
                          </a:solidFill>
                        </a:rPr>
                        <a:t>$286 Non-Member</a:t>
                      </a:r>
                    </a:p>
                  </a:txBody>
                  <a:tcPr marL="68569" marR="68569" marT="68569" marB="68569" anchor="ctr"/>
                </a:tc>
                <a:tc>
                  <a:txBody>
                    <a:bodyPr/>
                    <a:lstStyle/>
                    <a:p>
                      <a:pPr lvl="0">
                        <a:spcBef>
                          <a:spcPts val="0"/>
                        </a:spcBef>
                        <a:buClr>
                          <a:schemeClr val="dk1"/>
                        </a:buClr>
                        <a:buSzPct val="110000"/>
                        <a:buFont typeface="Arial"/>
                        <a:buNone/>
                      </a:pPr>
                      <a:r>
                        <a:rPr lang="en-GB" sz="800" dirty="0">
                          <a:solidFill>
                            <a:schemeClr val="dk1"/>
                          </a:solidFill>
                        </a:rPr>
                        <a:t>$450 Member</a:t>
                      </a:r>
                    </a:p>
                    <a:p>
                      <a:pPr lvl="0">
                        <a:spcBef>
                          <a:spcPts val="0"/>
                        </a:spcBef>
                        <a:buClr>
                          <a:schemeClr val="dk1"/>
                        </a:buClr>
                        <a:buSzPct val="110000"/>
                        <a:buFont typeface="Arial"/>
                        <a:buNone/>
                      </a:pPr>
                      <a:r>
                        <a:rPr lang="en-GB" sz="800" dirty="0">
                          <a:solidFill>
                            <a:schemeClr val="dk1"/>
                          </a:solidFill>
                        </a:rPr>
                        <a:t>$575 Non-Member</a:t>
                      </a:r>
                    </a:p>
                  </a:txBody>
                  <a:tcPr marL="68569" marR="68569" marT="68569" marB="68569" anchor="ctr"/>
                </a:tc>
                <a:tc>
                  <a:txBody>
                    <a:bodyPr/>
                    <a:lstStyle/>
                    <a:p>
                      <a:pPr lvl="0">
                        <a:spcBef>
                          <a:spcPts val="0"/>
                        </a:spcBef>
                        <a:buClr>
                          <a:schemeClr val="dk1"/>
                        </a:buClr>
                        <a:buSzPct val="110000"/>
                        <a:buFont typeface="Arial"/>
                        <a:buNone/>
                      </a:pPr>
                      <a:r>
                        <a:rPr lang="en-GB" sz="800" dirty="0">
                          <a:solidFill>
                            <a:schemeClr val="dk1"/>
                          </a:solidFill>
                        </a:rPr>
                        <a:t>$450 Member</a:t>
                      </a:r>
                    </a:p>
                    <a:p>
                      <a:pPr lvl="0">
                        <a:spcBef>
                          <a:spcPts val="0"/>
                        </a:spcBef>
                        <a:buClr>
                          <a:schemeClr val="dk1"/>
                        </a:buClr>
                        <a:buSzPct val="110000"/>
                        <a:buFont typeface="Arial"/>
                        <a:buNone/>
                      </a:pPr>
                      <a:r>
                        <a:rPr lang="en-GB" sz="800" dirty="0">
                          <a:solidFill>
                            <a:schemeClr val="dk1"/>
                          </a:solidFill>
                        </a:rPr>
                        <a:t>$575 Non-Member</a:t>
                      </a:r>
                    </a:p>
                  </a:txBody>
                  <a:tcPr marL="68569" marR="68569" marT="68569" marB="68569" anchor="ctr"/>
                </a:tc>
                <a:tc>
                  <a:txBody>
                    <a:bodyPr/>
                    <a:lstStyle/>
                    <a:p>
                      <a:pPr lvl="0">
                        <a:spcBef>
                          <a:spcPts val="0"/>
                        </a:spcBef>
                        <a:buNone/>
                      </a:pPr>
                      <a:r>
                        <a:rPr lang="en-GB" sz="800" i="1" dirty="0"/>
                        <a:t>unknown</a:t>
                      </a:r>
                    </a:p>
                  </a:txBody>
                  <a:tcPr marL="68569" marR="68569" marT="68569" marB="68569" anchor="ctr"/>
                </a:tc>
                <a:extLst>
                  <a:ext uri="{0D108BD9-81ED-4DB2-BD59-A6C34878D82A}">
                    <a16:rowId xmlns:a16="http://schemas.microsoft.com/office/drawing/2014/main" val="10004"/>
                  </a:ext>
                </a:extLst>
              </a:tr>
              <a:tr h="587644">
                <a:tc>
                  <a:txBody>
                    <a:bodyPr/>
                    <a:lstStyle/>
                    <a:p>
                      <a:pPr lvl="0">
                        <a:spcBef>
                          <a:spcPts val="0"/>
                        </a:spcBef>
                        <a:buNone/>
                      </a:pPr>
                      <a:r>
                        <a:rPr lang="en-GB" sz="900" b="1" dirty="0"/>
                        <a:t>Exam Format</a:t>
                      </a:r>
                    </a:p>
                  </a:txBody>
                  <a:tcPr marL="68569" marR="68569" marT="68569" marB="68569" anchor="ctr"/>
                </a:tc>
                <a:tc>
                  <a:txBody>
                    <a:bodyPr/>
                    <a:lstStyle/>
                    <a:p>
                      <a:pPr lvl="0">
                        <a:spcBef>
                          <a:spcPts val="0"/>
                        </a:spcBef>
                        <a:buNone/>
                      </a:pPr>
                      <a:r>
                        <a:rPr lang="en-GB" sz="800" dirty="0"/>
                        <a:t>Online</a:t>
                      </a:r>
                    </a:p>
                    <a:p>
                      <a:pPr lvl="0">
                        <a:spcBef>
                          <a:spcPts val="0"/>
                        </a:spcBef>
                        <a:buNone/>
                      </a:pPr>
                      <a:r>
                        <a:rPr lang="en-GB" sz="800" dirty="0"/>
                        <a:t>1 hour / 50 questions</a:t>
                      </a:r>
                    </a:p>
                    <a:p>
                      <a:pPr lvl="0">
                        <a:spcBef>
                          <a:spcPts val="0"/>
                        </a:spcBef>
                        <a:buNone/>
                      </a:pPr>
                      <a:r>
                        <a:rPr lang="en-GB" sz="800" dirty="0"/>
                        <a:t>Knowledge / recall-based</a:t>
                      </a:r>
                    </a:p>
                  </a:txBody>
                  <a:tcPr marL="68569" marR="68569" marT="68569" marB="68569" anchor="ctr"/>
                </a:tc>
                <a:tc>
                  <a:txBody>
                    <a:bodyPr/>
                    <a:lstStyle/>
                    <a:p>
                      <a:pPr lvl="0">
                        <a:spcBef>
                          <a:spcPts val="0"/>
                        </a:spcBef>
                        <a:buNone/>
                      </a:pPr>
                      <a:r>
                        <a:rPr lang="en-GB" sz="800" dirty="0"/>
                        <a:t>Prometric site</a:t>
                      </a:r>
                    </a:p>
                    <a:p>
                      <a:pPr lvl="0">
                        <a:spcBef>
                          <a:spcPts val="0"/>
                        </a:spcBef>
                        <a:buNone/>
                      </a:pPr>
                      <a:r>
                        <a:rPr lang="en-GB" sz="800" dirty="0"/>
                        <a:t>3 hours / 130 questions</a:t>
                      </a:r>
                    </a:p>
                    <a:p>
                      <a:pPr lvl="0">
                        <a:spcBef>
                          <a:spcPts val="0"/>
                        </a:spcBef>
                        <a:buNone/>
                      </a:pPr>
                      <a:r>
                        <a:rPr lang="en-GB" sz="800" dirty="0"/>
                        <a:t>Short scenarios</a:t>
                      </a:r>
                    </a:p>
                  </a:txBody>
                  <a:tcPr marL="68569" marR="68569" marT="68569" marB="68569" anchor="ctr"/>
                </a:tc>
                <a:tc>
                  <a:txBody>
                    <a:bodyPr/>
                    <a:lstStyle/>
                    <a:p>
                      <a:pPr lvl="0">
                        <a:spcBef>
                          <a:spcPts val="0"/>
                        </a:spcBef>
                        <a:buNone/>
                      </a:pPr>
                      <a:r>
                        <a:rPr lang="en-GB" sz="800" dirty="0"/>
                        <a:t>Prometric site</a:t>
                      </a:r>
                    </a:p>
                    <a:p>
                      <a:pPr lvl="0">
                        <a:spcBef>
                          <a:spcPts val="0"/>
                        </a:spcBef>
                        <a:buNone/>
                      </a:pPr>
                      <a:r>
                        <a:rPr lang="en-GB" sz="800" dirty="0"/>
                        <a:t>3.5 hours / 120 questions</a:t>
                      </a:r>
                    </a:p>
                    <a:p>
                      <a:pPr lvl="0">
                        <a:spcBef>
                          <a:spcPts val="0"/>
                        </a:spcBef>
                        <a:buNone/>
                      </a:pPr>
                      <a:r>
                        <a:rPr lang="en-GB" sz="800" dirty="0"/>
                        <a:t>Long case studies</a:t>
                      </a:r>
                    </a:p>
                  </a:txBody>
                  <a:tcPr marL="68569" marR="68569" marT="68569" marB="68569" anchor="ctr"/>
                </a:tc>
                <a:tc>
                  <a:txBody>
                    <a:bodyPr/>
                    <a:lstStyle/>
                    <a:p>
                      <a:pPr lvl="0">
                        <a:spcBef>
                          <a:spcPts val="0"/>
                        </a:spcBef>
                        <a:buNone/>
                      </a:pPr>
                      <a:r>
                        <a:rPr lang="en-GB" sz="800" i="1" dirty="0"/>
                        <a:t>unknown</a:t>
                      </a:r>
                    </a:p>
                  </a:txBody>
                  <a:tcPr marL="68569" marR="68569" marT="68569" marB="68569"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prstGeom prst="rect">
            <a:avLst/>
          </a:prstGeom>
        </p:spPr>
        <p:txBody>
          <a:bodyPr lIns="68569" tIns="68569" rIns="68569" bIns="68569" anchor="t" anchorCtr="0">
            <a:noAutofit/>
          </a:bodyPr>
          <a:lstStyle/>
          <a:p>
            <a:r>
              <a:rPr lang="en-GB" dirty="0"/>
              <a:t>What is Business Analysis?</a:t>
            </a:r>
          </a:p>
        </p:txBody>
      </p:sp>
      <p:sp>
        <p:nvSpPr>
          <p:cNvPr id="67" name="Shape 67"/>
          <p:cNvSpPr txBox="1">
            <a:spLocks noGrp="1"/>
          </p:cNvSpPr>
          <p:nvPr>
            <p:ph type="body" idx="1"/>
          </p:nvPr>
        </p:nvSpPr>
        <p:spPr>
          <a:prstGeom prst="rect">
            <a:avLst/>
          </a:prstGeom>
        </p:spPr>
        <p:txBody>
          <a:bodyPr lIns="68569" tIns="68569" rIns="68569" bIns="68569" anchor="t" anchorCtr="0">
            <a:noAutofit/>
          </a:bodyPr>
          <a:lstStyle/>
          <a:p>
            <a:r>
              <a:rPr lang="en-GB" dirty="0"/>
              <a:t>“Business Analysis is the practice of enabling change in an enterprise by defining needs and recommending solutions that deliver value to stakeholders. Business Analysis enables an enterprise to </a:t>
            </a:r>
            <a:r>
              <a:rPr lang="en-GB" b="1" dirty="0"/>
              <a:t>articulate needs</a:t>
            </a:r>
            <a:r>
              <a:rPr lang="en-GB" dirty="0"/>
              <a:t> and the </a:t>
            </a:r>
            <a:r>
              <a:rPr lang="en-GB" b="1" dirty="0"/>
              <a:t>rationale for change</a:t>
            </a:r>
            <a:r>
              <a:rPr lang="en-GB" dirty="0"/>
              <a:t>, and to </a:t>
            </a:r>
            <a:r>
              <a:rPr lang="en-GB" b="1" dirty="0"/>
              <a:t>design and describe solutions that can deliver value</a:t>
            </a:r>
            <a:r>
              <a:rPr lang="en-GB"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47B20"/>
        </a:solidFill>
        <a:effectLst/>
      </p:bgPr>
    </p:bg>
    <p:spTree>
      <p:nvGrpSpPr>
        <p:cNvPr id="1" name="Shape 229"/>
        <p:cNvGrpSpPr/>
        <p:nvPr/>
      </p:nvGrpSpPr>
      <p:grpSpPr>
        <a:xfrm>
          <a:off x="0" y="0"/>
          <a:ext cx="0" cy="0"/>
          <a:chOff x="0" y="0"/>
          <a:chExt cx="0" cy="0"/>
        </a:xfrm>
      </p:grpSpPr>
      <p:sp>
        <p:nvSpPr>
          <p:cNvPr id="230" name="Shape 230"/>
          <p:cNvSpPr txBox="1">
            <a:spLocks noGrp="1"/>
          </p:cNvSpPr>
          <p:nvPr>
            <p:ph type="title"/>
          </p:nvPr>
        </p:nvSpPr>
        <p:spPr>
          <a:prstGeom prst="rect">
            <a:avLst/>
          </a:prstGeom>
        </p:spPr>
        <p:txBody>
          <a:bodyPr lIns="68569" tIns="68569" rIns="68569" bIns="68569" anchor="t" anchorCtr="0">
            <a:noAutofit/>
          </a:bodyPr>
          <a:lstStyle/>
          <a:p>
            <a:r>
              <a:rPr lang="en-GB" sz="8800" dirty="0"/>
              <a:t>Questions?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prstGeom prst="rect">
            <a:avLst/>
          </a:prstGeom>
        </p:spPr>
        <p:txBody>
          <a:bodyPr lIns="68569" tIns="68569" rIns="68569" bIns="68569" anchor="t" anchorCtr="0">
            <a:noAutofit/>
          </a:bodyPr>
          <a:lstStyle/>
          <a:p>
            <a:r>
              <a:rPr lang="en-GB" dirty="0"/>
              <a:t>My contact info</a:t>
            </a:r>
          </a:p>
        </p:txBody>
      </p:sp>
      <p:sp>
        <p:nvSpPr>
          <p:cNvPr id="237" name="Shape 237"/>
          <p:cNvSpPr txBox="1">
            <a:spLocks noGrp="1"/>
          </p:cNvSpPr>
          <p:nvPr>
            <p:ph type="body" idx="1"/>
          </p:nvPr>
        </p:nvSpPr>
        <p:spPr>
          <a:prstGeom prst="rect">
            <a:avLst/>
          </a:prstGeom>
        </p:spPr>
        <p:txBody>
          <a:bodyPr lIns="68569" tIns="68569" rIns="68569" bIns="68569" anchor="t" anchorCtr="0">
            <a:noAutofit/>
          </a:bodyPr>
          <a:lstStyle/>
          <a:p>
            <a:pPr>
              <a:lnSpc>
                <a:spcPct val="100000"/>
              </a:lnSpc>
            </a:pPr>
            <a:r>
              <a:rPr lang="en-GB" b="1" dirty="0"/>
              <a:t>Mathew McConnell, CBAP</a:t>
            </a:r>
          </a:p>
          <a:p>
            <a:pPr>
              <a:lnSpc>
                <a:spcPct val="100000"/>
              </a:lnSpc>
            </a:pPr>
            <a:r>
              <a:rPr lang="en-GB" u="sng" dirty="0">
                <a:solidFill>
                  <a:schemeClr val="hlink"/>
                </a:solidFill>
                <a:hlinkClick r:id="rId3"/>
              </a:rPr>
              <a:t>mathew.mcconnell@gmail.com</a:t>
            </a:r>
          </a:p>
          <a:p>
            <a:pPr>
              <a:lnSpc>
                <a:spcPct val="100000"/>
              </a:lnSpc>
            </a:pPr>
            <a:r>
              <a:rPr lang="en-GB" sz="1400" dirty="0"/>
              <a:t>Senior Solutions Consultant | SCA Technologies</a:t>
            </a:r>
          </a:p>
          <a:p>
            <a:pPr>
              <a:lnSpc>
                <a:spcPct val="100000"/>
              </a:lnSpc>
            </a:pPr>
            <a:r>
              <a:rPr lang="en-GB" sz="1400" dirty="0"/>
              <a:t>VP Marketing and Communication | Pittsburgh IIBA Chapter</a:t>
            </a:r>
          </a:p>
          <a:p>
            <a:pPr>
              <a:lnSpc>
                <a:spcPct val="100000"/>
              </a:lnSpc>
            </a:pPr>
            <a:r>
              <a:rPr lang="en-GB" u="sng" dirty="0">
                <a:solidFill>
                  <a:schemeClr val="hlink"/>
                </a:solidFill>
                <a:hlinkClick r:id="rId4"/>
              </a:rPr>
              <a:t>LinkedIn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prstGeom prst="rect">
            <a:avLst/>
          </a:prstGeom>
        </p:spPr>
        <p:txBody>
          <a:bodyPr lIns="68569" tIns="68569" rIns="68569" bIns="68569" anchor="t" anchorCtr="0">
            <a:noAutofit/>
          </a:bodyPr>
          <a:lstStyle/>
          <a:p>
            <a:r>
              <a:rPr lang="en-GB" dirty="0"/>
              <a:t>How I describe what I do to my mother</a:t>
            </a:r>
          </a:p>
        </p:txBody>
      </p:sp>
      <p:sp>
        <p:nvSpPr>
          <p:cNvPr id="73" name="Shape 73"/>
          <p:cNvSpPr txBox="1">
            <a:spLocks noGrp="1"/>
          </p:cNvSpPr>
          <p:nvPr>
            <p:ph type="body" idx="1"/>
          </p:nvPr>
        </p:nvSpPr>
        <p:spPr>
          <a:prstGeom prst="rect">
            <a:avLst/>
          </a:prstGeom>
        </p:spPr>
        <p:txBody>
          <a:bodyPr lIns="68569" tIns="68569" rIns="68569" bIns="68569" anchor="t" anchorCtr="0">
            <a:noAutofit/>
          </a:bodyPr>
          <a:lstStyle/>
          <a:p>
            <a:pPr marL="342900" indent="-314325"/>
            <a:r>
              <a:rPr lang="en-GB" sz="2250" dirty="0"/>
              <a:t>Break complex ideas down into the details.</a:t>
            </a:r>
          </a:p>
          <a:p>
            <a:pPr marL="342900" indent="-314325"/>
            <a:r>
              <a:rPr lang="en-GB" sz="2250" dirty="0"/>
              <a:t>Solve problems.</a:t>
            </a:r>
          </a:p>
          <a:p>
            <a:pPr marL="342900" indent="-314325"/>
            <a:r>
              <a:rPr lang="en-GB" sz="2250" dirty="0"/>
              <a:t>Figure out how to change stuff.</a:t>
            </a:r>
          </a:p>
          <a:p>
            <a:pPr marL="342900" indent="-314325"/>
            <a:r>
              <a:rPr lang="en-GB" sz="2250" dirty="0"/>
              <a:t>Strategery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prstGeom prst="rect">
            <a:avLst/>
          </a:prstGeom>
        </p:spPr>
        <p:txBody>
          <a:bodyPr lIns="68569" tIns="68569" rIns="68569" bIns="68569" anchor="t" anchorCtr="0">
            <a:noAutofit/>
          </a:bodyPr>
          <a:lstStyle/>
          <a:p>
            <a:r>
              <a:rPr lang="en-GB" dirty="0"/>
              <a:t>Is Certification Worth It?</a:t>
            </a:r>
          </a:p>
        </p:txBody>
      </p:sp>
      <p:sp>
        <p:nvSpPr>
          <p:cNvPr id="79" name="Shape 79"/>
          <p:cNvSpPr txBox="1">
            <a:spLocks noGrp="1"/>
          </p:cNvSpPr>
          <p:nvPr>
            <p:ph type="body" idx="1"/>
          </p:nvPr>
        </p:nvSpPr>
        <p:spPr>
          <a:prstGeom prst="rect">
            <a:avLst/>
          </a:prstGeom>
        </p:spPr>
        <p:txBody>
          <a:bodyPr lIns="68569" tIns="68569" rIns="68569" bIns="68569" anchor="t" anchorCtr="0">
            <a:noAutofit/>
          </a:bodyPr>
          <a:lstStyle/>
          <a:p>
            <a:r>
              <a:rPr lang="en-GB" sz="2800" dirty="0"/>
              <a:t>Advantages</a:t>
            </a:r>
          </a:p>
          <a:p>
            <a:pPr marL="342900" indent="-171450"/>
            <a:r>
              <a:rPr lang="en-GB" sz="2800" dirty="0"/>
              <a:t>Higher Pay (3% - 13% </a:t>
            </a:r>
            <a:r>
              <a:rPr lang="en-GB" sz="2800" u="sng" dirty="0">
                <a:solidFill>
                  <a:schemeClr val="hlink"/>
                </a:solidFill>
                <a:hlinkClick r:id="rId3"/>
              </a:rPr>
              <a:t>on average</a:t>
            </a:r>
            <a:r>
              <a:rPr lang="en-GB" sz="2800" dirty="0"/>
              <a:t>)</a:t>
            </a:r>
          </a:p>
          <a:p>
            <a:pPr marL="342900" indent="-171450"/>
            <a:r>
              <a:rPr lang="en-GB" sz="2800" dirty="0"/>
              <a:t>Certifies experience and competence</a:t>
            </a:r>
          </a:p>
          <a:p>
            <a:pPr marL="342900" indent="-171450"/>
            <a:r>
              <a:rPr lang="en-GB" sz="2800" dirty="0"/>
              <a:t>Satisfaction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prstGeom prst="rect">
            <a:avLst/>
          </a:prstGeom>
        </p:spPr>
        <p:txBody>
          <a:bodyPr lIns="68569" tIns="68569" rIns="68569" bIns="68569" anchor="t" anchorCtr="0">
            <a:noAutofit/>
          </a:bodyPr>
          <a:lstStyle/>
          <a:p>
            <a:r>
              <a:rPr lang="en-GB" dirty="0"/>
              <a:t>Who would you hire?</a:t>
            </a:r>
          </a:p>
        </p:txBody>
      </p:sp>
      <p:sp>
        <p:nvSpPr>
          <p:cNvPr id="85" name="Shape 85"/>
          <p:cNvSpPr txBox="1">
            <a:spLocks noGrp="1"/>
          </p:cNvSpPr>
          <p:nvPr>
            <p:ph type="body" idx="1"/>
          </p:nvPr>
        </p:nvSpPr>
        <p:spPr>
          <a:prstGeom prst="rect">
            <a:avLst/>
          </a:prstGeom>
        </p:spPr>
        <p:txBody>
          <a:bodyPr lIns="68569" tIns="68569" rIns="68569" bIns="68569" anchor="t" anchorCtr="0">
            <a:noAutofit/>
          </a:bodyPr>
          <a:lstStyle/>
          <a:p>
            <a:endParaRPr lang="en-GB" b="1" dirty="0"/>
          </a:p>
          <a:p>
            <a:endParaRPr lang="en-GB" b="1" dirty="0"/>
          </a:p>
          <a:p>
            <a:pPr>
              <a:spcAft>
                <a:spcPts val="400"/>
              </a:spcAft>
            </a:pPr>
            <a:r>
              <a:rPr lang="en-GB" sz="1600" b="1" dirty="0"/>
              <a:t>Mary Kate</a:t>
            </a:r>
          </a:p>
          <a:p>
            <a:pPr marL="171450" indent="-171450">
              <a:spcAft>
                <a:spcPts val="400"/>
              </a:spcAft>
              <a:buFont typeface="Arial" panose="020B0604020202020204" pitchFamily="34" charset="0"/>
              <a:buChar char="•"/>
            </a:pPr>
            <a:r>
              <a:rPr lang="en-GB" sz="1400" dirty="0"/>
              <a:t>Nine years’ BA experience</a:t>
            </a:r>
          </a:p>
          <a:p>
            <a:pPr marL="171450" indent="-171450">
              <a:spcAft>
                <a:spcPts val="400"/>
              </a:spcAft>
              <a:buFont typeface="Arial" panose="020B0604020202020204" pitchFamily="34" charset="0"/>
              <a:buChar char="•"/>
            </a:pPr>
            <a:r>
              <a:rPr lang="en-GB" sz="1400" dirty="0"/>
              <a:t>Six years’ experience in your domain</a:t>
            </a:r>
          </a:p>
          <a:p>
            <a:pPr marL="171450" indent="-171450">
              <a:spcAft>
                <a:spcPts val="400"/>
              </a:spcAft>
              <a:buFont typeface="Arial" panose="020B0604020202020204" pitchFamily="34" charset="0"/>
              <a:buChar char="•"/>
            </a:pPr>
            <a:r>
              <a:rPr lang="en-GB" sz="1400" dirty="0"/>
              <a:t>MBA from Pitt</a:t>
            </a:r>
          </a:p>
          <a:p>
            <a:pPr marL="171450" indent="-171450">
              <a:spcAft>
                <a:spcPts val="400"/>
              </a:spcAft>
              <a:buFont typeface="Arial" panose="020B0604020202020204" pitchFamily="34" charset="0"/>
              <a:buChar char="•"/>
            </a:pPr>
            <a:r>
              <a:rPr lang="en-GB" sz="1400" dirty="0"/>
              <a:t>Proficiency in SQL</a:t>
            </a:r>
          </a:p>
          <a:p>
            <a:pPr marL="171450" indent="-171450">
              <a:spcAft>
                <a:spcPts val="400"/>
              </a:spcAft>
              <a:buFont typeface="Arial" panose="020B0604020202020204" pitchFamily="34" charset="0"/>
              <a:buChar char="•"/>
            </a:pPr>
            <a:r>
              <a:rPr lang="en-GB" sz="1400" dirty="0"/>
              <a:t>Experience leading JAD sessions</a:t>
            </a:r>
          </a:p>
          <a:p>
            <a:endParaRPr dirty="0"/>
          </a:p>
        </p:txBody>
      </p:sp>
      <p:sp>
        <p:nvSpPr>
          <p:cNvPr id="86" name="Shape 86"/>
          <p:cNvSpPr txBox="1">
            <a:spLocks noGrp="1"/>
          </p:cNvSpPr>
          <p:nvPr>
            <p:ph type="body" idx="2"/>
          </p:nvPr>
        </p:nvSpPr>
        <p:spPr>
          <a:prstGeom prst="rect">
            <a:avLst/>
          </a:prstGeom>
        </p:spPr>
        <p:txBody>
          <a:bodyPr lIns="68569" tIns="68569" rIns="68569" bIns="68569" anchor="t" anchorCtr="0">
            <a:noAutofit/>
          </a:bodyPr>
          <a:lstStyle/>
          <a:p>
            <a:endParaRPr lang="en-GB" b="1" dirty="0"/>
          </a:p>
          <a:p>
            <a:endParaRPr lang="en-GB" sz="1600" b="1" dirty="0"/>
          </a:p>
          <a:p>
            <a:r>
              <a:rPr lang="en-GB" sz="1600" b="1" dirty="0"/>
              <a:t>Ashley</a:t>
            </a:r>
          </a:p>
          <a:p>
            <a:pPr marL="171450" indent="-171450">
              <a:spcAft>
                <a:spcPts val="400"/>
              </a:spcAft>
              <a:buFont typeface="Arial" panose="020B0604020202020204" pitchFamily="34" charset="0"/>
              <a:buChar char="•"/>
            </a:pPr>
            <a:r>
              <a:rPr lang="en-GB" sz="1400" dirty="0"/>
              <a:t>Nine years’ BA experience</a:t>
            </a:r>
          </a:p>
          <a:p>
            <a:pPr marL="171450" indent="-171450">
              <a:spcAft>
                <a:spcPts val="400"/>
              </a:spcAft>
              <a:buFont typeface="Arial" panose="020B0604020202020204" pitchFamily="34" charset="0"/>
              <a:buChar char="•"/>
            </a:pPr>
            <a:r>
              <a:rPr lang="en-GB" sz="1400" dirty="0"/>
              <a:t>Six years’ experience in your domain</a:t>
            </a:r>
          </a:p>
          <a:p>
            <a:pPr marL="171450" indent="-171450">
              <a:spcAft>
                <a:spcPts val="400"/>
              </a:spcAft>
              <a:buFont typeface="Arial" panose="020B0604020202020204" pitchFamily="34" charset="0"/>
              <a:buChar char="•"/>
            </a:pPr>
            <a:r>
              <a:rPr lang="en-GB" sz="1400" dirty="0"/>
              <a:t>MBA from Pitt</a:t>
            </a:r>
          </a:p>
          <a:p>
            <a:pPr marL="171450" indent="-171450">
              <a:spcAft>
                <a:spcPts val="400"/>
              </a:spcAft>
              <a:buFont typeface="Arial" panose="020B0604020202020204" pitchFamily="34" charset="0"/>
              <a:buChar char="•"/>
            </a:pPr>
            <a:r>
              <a:rPr lang="en-GB" sz="1400" dirty="0"/>
              <a:t>Proficiency in SQL</a:t>
            </a:r>
          </a:p>
          <a:p>
            <a:pPr marL="171450" indent="-171450">
              <a:spcAft>
                <a:spcPts val="400"/>
              </a:spcAft>
              <a:buFont typeface="Arial" panose="020B0604020202020204" pitchFamily="34" charset="0"/>
              <a:buChar char="•"/>
            </a:pPr>
            <a:r>
              <a:rPr lang="en-GB" sz="1400" dirty="0"/>
              <a:t>Experience leading JAD sessions</a:t>
            </a:r>
          </a:p>
          <a:p>
            <a:pPr marL="171450" indent="-171450">
              <a:spcAft>
                <a:spcPts val="400"/>
              </a:spcAft>
              <a:buFont typeface="Arial" panose="020B0604020202020204" pitchFamily="34" charset="0"/>
              <a:buChar char="•"/>
            </a:pPr>
            <a:r>
              <a:rPr lang="en-GB" sz="1400" b="1" dirty="0"/>
              <a:t>CBAP® </a:t>
            </a:r>
          </a:p>
        </p:txBody>
      </p:sp>
      <p:pic>
        <p:nvPicPr>
          <p:cNvPr id="87" name="Shape 87"/>
          <p:cNvPicPr preferRelativeResize="0"/>
          <p:nvPr/>
        </p:nvPicPr>
        <p:blipFill>
          <a:blip r:embed="rId3">
            <a:alphaModFix/>
          </a:blip>
          <a:stretch>
            <a:fillRect/>
          </a:stretch>
        </p:blipFill>
        <p:spPr>
          <a:xfrm>
            <a:off x="5552662" y="1152475"/>
            <a:ext cx="1071563" cy="1057275"/>
          </a:xfrm>
          <a:prstGeom prst="rect">
            <a:avLst/>
          </a:prstGeom>
          <a:noFill/>
          <a:ln>
            <a:noFill/>
          </a:ln>
        </p:spPr>
      </p:pic>
      <p:pic>
        <p:nvPicPr>
          <p:cNvPr id="88" name="Shape 88"/>
          <p:cNvPicPr preferRelativeResize="0"/>
          <p:nvPr/>
        </p:nvPicPr>
        <p:blipFill>
          <a:blip r:embed="rId4">
            <a:alphaModFix/>
          </a:blip>
          <a:stretch>
            <a:fillRect/>
          </a:stretch>
        </p:blipFill>
        <p:spPr>
          <a:xfrm>
            <a:off x="2226431" y="1152475"/>
            <a:ext cx="1007269" cy="110013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prstGeom prst="rect">
            <a:avLst/>
          </a:prstGeom>
        </p:spPr>
        <p:txBody>
          <a:bodyPr lIns="68569" tIns="68569" rIns="68569" bIns="68569" anchor="t" anchorCtr="0">
            <a:noAutofit/>
          </a:bodyPr>
          <a:lstStyle/>
          <a:p>
            <a:r>
              <a:rPr lang="en-GB" dirty="0"/>
              <a:t>What’s this about a new version?</a:t>
            </a:r>
          </a:p>
        </p:txBody>
      </p:sp>
      <p:sp>
        <p:nvSpPr>
          <p:cNvPr id="94" name="Shape 94"/>
          <p:cNvSpPr txBox="1">
            <a:spLocks noGrp="1"/>
          </p:cNvSpPr>
          <p:nvPr>
            <p:ph type="body" idx="1"/>
          </p:nvPr>
        </p:nvSpPr>
        <p:spPr>
          <a:prstGeom prst="rect">
            <a:avLst/>
          </a:prstGeom>
        </p:spPr>
        <p:txBody>
          <a:bodyPr lIns="68569" tIns="68569" rIns="68569" bIns="68569" anchor="t" anchorCtr="0">
            <a:noAutofit/>
          </a:bodyPr>
          <a:lstStyle/>
          <a:p>
            <a:r>
              <a:rPr lang="en-GB" dirty="0"/>
              <a:t>Currently, the IIBA™ outlines certification rules in the Business Analyst Body of Knowledge (BABOK</a:t>
            </a:r>
            <a:r>
              <a:rPr lang="en-GB" sz="1050" dirty="0"/>
              <a:t> ®</a:t>
            </a:r>
            <a:r>
              <a:rPr lang="en-GB" dirty="0"/>
              <a:t> version 3.</a:t>
            </a:r>
          </a:p>
          <a:p>
            <a:r>
              <a:rPr lang="en-GB" b="1" dirty="0"/>
              <a:t>2009 </a:t>
            </a:r>
            <a:r>
              <a:rPr lang="en-GB" dirty="0"/>
              <a:t>- The IIBA™ published BABOK</a:t>
            </a:r>
            <a:r>
              <a:rPr lang="en-GB" sz="1050" dirty="0"/>
              <a:t>®</a:t>
            </a:r>
            <a:r>
              <a:rPr lang="en-GB" dirty="0"/>
              <a:t> v2</a:t>
            </a:r>
          </a:p>
          <a:p>
            <a:r>
              <a:rPr lang="en-GB" b="1" dirty="0"/>
              <a:t>2015 </a:t>
            </a:r>
            <a:r>
              <a:rPr lang="en-GB" dirty="0"/>
              <a:t>- The IIBA™ published BABOK</a:t>
            </a:r>
            <a:r>
              <a:rPr lang="en-GB" sz="1050" dirty="0"/>
              <a:t>® </a:t>
            </a:r>
            <a:r>
              <a:rPr lang="en-GB" dirty="0"/>
              <a:t>v3</a:t>
            </a:r>
          </a:p>
          <a:p>
            <a:r>
              <a:rPr lang="en-GB" dirty="0"/>
              <a:t>The new BABOK </a:t>
            </a:r>
            <a:r>
              <a:rPr lang="en-GB" sz="1050" dirty="0"/>
              <a:t>®</a:t>
            </a:r>
            <a:r>
              <a:rPr lang="en-GB" dirty="0"/>
              <a:t> is 280 pages longer than version 2. There is a significant amount of new information to learn.</a:t>
            </a:r>
          </a:p>
          <a:p>
            <a:r>
              <a:rPr lang="en-GB" b="1" dirty="0"/>
              <a:t>September 2016</a:t>
            </a:r>
            <a:r>
              <a:rPr lang="en-GB" dirty="0"/>
              <a:t> - The IIBA™ changed the structure and content of certification exams.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prstGeom prst="rect">
            <a:avLst/>
          </a:prstGeom>
        </p:spPr>
        <p:txBody>
          <a:bodyPr lIns="68569" tIns="68569" rIns="68569" bIns="68569" anchor="t" anchorCtr="0">
            <a:noAutofit/>
          </a:bodyPr>
          <a:lstStyle/>
          <a:p>
            <a:r>
              <a:rPr lang="en-GB" sz="1600" dirty="0"/>
              <a:t>BABOK ®3.0</a:t>
            </a:r>
          </a:p>
          <a:p>
            <a:r>
              <a:rPr lang="en-GB" sz="1600" dirty="0"/>
              <a:t>How the BABOK is organized</a:t>
            </a:r>
          </a:p>
        </p:txBody>
      </p:sp>
      <p:sp>
        <p:nvSpPr>
          <p:cNvPr id="100" name="Shape 100"/>
          <p:cNvSpPr txBox="1">
            <a:spLocks noGrp="1"/>
          </p:cNvSpPr>
          <p:nvPr>
            <p:ph type="body" idx="1"/>
          </p:nvPr>
        </p:nvSpPr>
        <p:spPr>
          <a:prstGeom prst="rect">
            <a:avLst/>
          </a:prstGeom>
        </p:spPr>
        <p:txBody>
          <a:bodyPr lIns="68569" tIns="68569" rIns="68569" bIns="68569" anchor="t" anchorCtr="0">
            <a:noAutofit/>
          </a:bodyPr>
          <a:lstStyle/>
          <a:p>
            <a:pPr>
              <a:lnSpc>
                <a:spcPct val="100000"/>
              </a:lnSpc>
              <a:spcAft>
                <a:spcPts val="0"/>
              </a:spcAft>
            </a:pPr>
            <a:r>
              <a:rPr lang="en-GB" sz="2400" dirty="0"/>
              <a:t>Business Analysis Core Concepts Model™</a:t>
            </a:r>
          </a:p>
          <a:p>
            <a:pPr>
              <a:lnSpc>
                <a:spcPct val="100000"/>
              </a:lnSpc>
              <a:spcAft>
                <a:spcPts val="0"/>
              </a:spcAft>
            </a:pPr>
            <a:r>
              <a:rPr lang="en-GB" sz="2400" dirty="0"/>
              <a:t>Knowledge Areas</a:t>
            </a:r>
          </a:p>
          <a:p>
            <a:pPr marL="342900">
              <a:lnSpc>
                <a:spcPct val="100000"/>
              </a:lnSpc>
              <a:spcAft>
                <a:spcPts val="0"/>
              </a:spcAft>
            </a:pPr>
            <a:r>
              <a:rPr lang="en-GB" sz="2400" dirty="0"/>
              <a:t>Tasks</a:t>
            </a:r>
          </a:p>
          <a:p>
            <a:pPr marL="685800">
              <a:lnSpc>
                <a:spcPct val="100000"/>
              </a:lnSpc>
              <a:spcAft>
                <a:spcPts val="0"/>
              </a:spcAft>
            </a:pPr>
            <a:r>
              <a:rPr lang="en-GB" sz="1200" dirty="0"/>
              <a:t>Purpose</a:t>
            </a:r>
          </a:p>
          <a:p>
            <a:pPr marL="685800">
              <a:lnSpc>
                <a:spcPct val="100000"/>
              </a:lnSpc>
              <a:spcAft>
                <a:spcPts val="0"/>
              </a:spcAft>
            </a:pPr>
            <a:r>
              <a:rPr lang="en-GB" sz="1200" dirty="0"/>
              <a:t>Description</a:t>
            </a:r>
          </a:p>
          <a:p>
            <a:pPr marL="685800">
              <a:lnSpc>
                <a:spcPct val="100000"/>
              </a:lnSpc>
              <a:spcAft>
                <a:spcPts val="0"/>
              </a:spcAft>
            </a:pPr>
            <a:r>
              <a:rPr lang="en-GB" sz="1200" dirty="0"/>
              <a:t>Inputs</a:t>
            </a:r>
          </a:p>
          <a:p>
            <a:pPr marL="685800">
              <a:lnSpc>
                <a:spcPct val="100000"/>
              </a:lnSpc>
              <a:spcAft>
                <a:spcPts val="0"/>
              </a:spcAft>
            </a:pPr>
            <a:r>
              <a:rPr lang="en-GB" sz="1200" dirty="0"/>
              <a:t>Elements</a:t>
            </a:r>
          </a:p>
          <a:p>
            <a:pPr marL="685800">
              <a:lnSpc>
                <a:spcPct val="100000"/>
              </a:lnSpc>
              <a:spcAft>
                <a:spcPts val="0"/>
              </a:spcAft>
            </a:pPr>
            <a:r>
              <a:rPr lang="en-GB" sz="1200" dirty="0"/>
              <a:t>Guidelines and Tools</a:t>
            </a:r>
          </a:p>
          <a:p>
            <a:pPr marL="685800">
              <a:lnSpc>
                <a:spcPct val="100000"/>
              </a:lnSpc>
              <a:spcAft>
                <a:spcPts val="0"/>
              </a:spcAft>
            </a:pPr>
            <a:r>
              <a:rPr lang="en-GB" sz="1200" dirty="0"/>
              <a:t>Techniques</a:t>
            </a:r>
          </a:p>
          <a:p>
            <a:pPr marL="685800">
              <a:lnSpc>
                <a:spcPct val="100000"/>
              </a:lnSpc>
              <a:spcAft>
                <a:spcPts val="0"/>
              </a:spcAft>
            </a:pPr>
            <a:r>
              <a:rPr lang="en-GB" sz="1200" dirty="0"/>
              <a:t>Stakeholders</a:t>
            </a:r>
          </a:p>
          <a:p>
            <a:pPr marL="685800">
              <a:lnSpc>
                <a:spcPct val="100000"/>
              </a:lnSpc>
              <a:spcAft>
                <a:spcPts val="0"/>
              </a:spcAft>
            </a:pPr>
            <a:r>
              <a:rPr lang="en-GB" sz="1200" dirty="0"/>
              <a:t>Outputs</a:t>
            </a:r>
          </a:p>
          <a:p>
            <a:pPr marL="342900">
              <a:lnSpc>
                <a:spcPct val="100000"/>
              </a:lnSpc>
              <a:spcAft>
                <a:spcPts val="0"/>
              </a:spcAft>
            </a:pPr>
            <a:r>
              <a:rPr lang="en-GB" sz="2400" dirty="0"/>
              <a:t>Perspectives (for now, not part of the test?)</a:t>
            </a:r>
          </a:p>
          <a:p>
            <a:pPr marL="685800">
              <a:lnSpc>
                <a:spcPct val="100000"/>
              </a:lnSpc>
              <a:spcAft>
                <a:spcPts val="0"/>
              </a:spcAft>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Seven Knowledge Areas</a:t>
            </a:r>
          </a:p>
        </p:txBody>
      </p:sp>
      <p:sp>
        <p:nvSpPr>
          <p:cNvPr id="3" name="Text Placeholder 2"/>
          <p:cNvSpPr>
            <a:spLocks noGrp="1"/>
          </p:cNvSpPr>
          <p:nvPr>
            <p:ph type="body" idx="1"/>
          </p:nvPr>
        </p:nvSpPr>
        <p:spPr/>
        <p:txBody>
          <a:bodyPr/>
          <a:lstStyle/>
          <a:p>
            <a:pPr>
              <a:spcAft>
                <a:spcPts val="800"/>
              </a:spcAft>
            </a:pPr>
            <a:r>
              <a:rPr lang="en-US" sz="2400" dirty="0"/>
              <a:t>Business Analysis Planning and Monitoring</a:t>
            </a:r>
          </a:p>
          <a:p>
            <a:pPr>
              <a:spcAft>
                <a:spcPts val="800"/>
              </a:spcAft>
            </a:pPr>
            <a:r>
              <a:rPr lang="en-US" sz="2400" dirty="0"/>
              <a:t>Elicitation and Collaboration</a:t>
            </a:r>
          </a:p>
          <a:p>
            <a:pPr>
              <a:spcAft>
                <a:spcPts val="800"/>
              </a:spcAft>
            </a:pPr>
            <a:r>
              <a:rPr lang="en-US" sz="2400" dirty="0"/>
              <a:t>Requirements Life Cycle Management</a:t>
            </a:r>
          </a:p>
          <a:p>
            <a:pPr>
              <a:spcAft>
                <a:spcPts val="800"/>
              </a:spcAft>
            </a:pPr>
            <a:r>
              <a:rPr lang="en-US" sz="2400" dirty="0"/>
              <a:t>Strategy Analysis</a:t>
            </a:r>
          </a:p>
          <a:p>
            <a:pPr>
              <a:spcAft>
                <a:spcPts val="800"/>
              </a:spcAft>
            </a:pPr>
            <a:r>
              <a:rPr lang="en-US" sz="2400" dirty="0"/>
              <a:t>Requirements Analysis and Design Definition</a:t>
            </a:r>
          </a:p>
          <a:p>
            <a:pPr>
              <a:spcAft>
                <a:spcPts val="800"/>
              </a:spcAft>
            </a:pPr>
            <a:r>
              <a:rPr lang="en-US" sz="2400" dirty="0"/>
              <a:t>Solution Evaluation</a:t>
            </a:r>
          </a:p>
          <a:p>
            <a:pPr>
              <a:spcAft>
                <a:spcPts val="800"/>
              </a:spcAft>
            </a:pPr>
            <a:r>
              <a:rPr lang="en-US" sz="2400" dirty="0"/>
              <a:t>Underlying Competencies</a:t>
            </a:r>
          </a:p>
        </p:txBody>
      </p:sp>
    </p:spTree>
    <p:extLst>
      <p:ext uri="{BB962C8B-B14F-4D97-AF65-F5344CB8AC3E}">
        <p14:creationId xmlns:p14="http://schemas.microsoft.com/office/powerpoint/2010/main" val="1764191427"/>
      </p:ext>
    </p:extLst>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TotalTime>
  <Words>3334</Words>
  <Application>Microsoft Office PowerPoint</Application>
  <PresentationFormat>Custom</PresentationFormat>
  <Paragraphs>500</Paragraphs>
  <Slides>31</Slides>
  <Notes>30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31</vt:i4>
      </vt:variant>
    </vt:vector>
  </HeadingPairs>
  <TitlesOfParts>
    <vt:vector size="33" baseType="lpstr">
      <vt:lpstr>Arial</vt:lpstr>
      <vt:lpstr>simple-light-2</vt:lpstr>
      <vt:lpstr>2017: Certification is for Everyone</vt:lpstr>
      <vt:lpstr>Housekeeping</vt:lpstr>
      <vt:lpstr>What is Business Analysis?</vt:lpstr>
      <vt:lpstr>How I describe what I do to my mother</vt:lpstr>
      <vt:lpstr>Is Certification Worth It?</vt:lpstr>
      <vt:lpstr>Who would you hire?</vt:lpstr>
      <vt:lpstr>What’s this about a new version?</vt:lpstr>
      <vt:lpstr>BABOK ®3.0 How the BABOK is organized</vt:lpstr>
      <vt:lpstr>Seven Knowledge Areas</vt:lpstr>
      <vt:lpstr>50 Techniques</vt:lpstr>
      <vt:lpstr>Four IIBA Certifications</vt:lpstr>
      <vt:lpstr>Entry Certificate in Business Analysis</vt:lpstr>
      <vt:lpstr>Certified Capability in Business Analysis</vt:lpstr>
      <vt:lpstr>Certified Business   Analysis Professional</vt:lpstr>
      <vt:lpstr>Certified Business Analysis Thought Leader</vt:lpstr>
      <vt:lpstr>Other BA Certifications</vt:lpstr>
      <vt:lpstr>Path to Certification</vt:lpstr>
      <vt:lpstr>Tracking your work experience</vt:lpstr>
      <vt:lpstr>Sample Experience</vt:lpstr>
      <vt:lpstr>Who should I put for my projects?</vt:lpstr>
      <vt:lpstr>Study Strategies</vt:lpstr>
      <vt:lpstr>Template for Studying the Knowledge Areas</vt:lpstr>
      <vt:lpstr>Test Day</vt:lpstr>
      <vt:lpstr>Test Day</vt:lpstr>
      <vt:lpstr>Test Day</vt:lpstr>
      <vt:lpstr>The CBAP® Exam</vt:lpstr>
      <vt:lpstr>Certifications through 9/22/2016</vt:lpstr>
      <vt:lpstr>Sources</vt:lpstr>
      <vt:lpstr>Certification Summary</vt:lpstr>
      <vt:lpstr>Questions?</vt:lpstr>
      <vt:lpstr>My contact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Certification is for Everyone</dc:title>
  <cp:lastModifiedBy>Mathew McConnell</cp:lastModifiedBy>
  <cp:revision>14</cp:revision>
  <dcterms:modified xsi:type="dcterms:W3CDTF">2017-02-21T00:04:00Z</dcterms:modified>
</cp:coreProperties>
</file>