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61"/>
  </p:notesMasterIdLst>
  <p:handoutMasterIdLst>
    <p:handoutMasterId r:id="rId62"/>
  </p:handoutMasterIdLst>
  <p:sldIdLst>
    <p:sldId id="607" r:id="rId2"/>
    <p:sldId id="597" r:id="rId3"/>
    <p:sldId id="339" r:id="rId4"/>
    <p:sldId id="282" r:id="rId5"/>
    <p:sldId id="283" r:id="rId6"/>
    <p:sldId id="284" r:id="rId7"/>
    <p:sldId id="285" r:id="rId8"/>
    <p:sldId id="600" r:id="rId9"/>
    <p:sldId id="318" r:id="rId10"/>
    <p:sldId id="598" r:id="rId11"/>
    <p:sldId id="358" r:id="rId12"/>
    <p:sldId id="260" r:id="rId13"/>
    <p:sldId id="524" r:id="rId14"/>
    <p:sldId id="588" r:id="rId15"/>
    <p:sldId id="307" r:id="rId16"/>
    <p:sldId id="601" r:id="rId17"/>
    <p:sldId id="602" r:id="rId18"/>
    <p:sldId id="590" r:id="rId19"/>
    <p:sldId id="587" r:id="rId20"/>
    <p:sldId id="509" r:id="rId21"/>
    <p:sldId id="510" r:id="rId22"/>
    <p:sldId id="279" r:id="rId23"/>
    <p:sldId id="280" r:id="rId24"/>
    <p:sldId id="594" r:id="rId25"/>
    <p:sldId id="592" r:id="rId26"/>
    <p:sldId id="593" r:id="rId27"/>
    <p:sldId id="599" r:id="rId28"/>
    <p:sldId id="591" r:id="rId29"/>
    <p:sldId id="319" r:id="rId30"/>
    <p:sldId id="332" r:id="rId31"/>
    <p:sldId id="359" r:id="rId32"/>
    <p:sldId id="348" r:id="rId33"/>
    <p:sldId id="321" r:id="rId34"/>
    <p:sldId id="381" r:id="rId35"/>
    <p:sldId id="320" r:id="rId36"/>
    <p:sldId id="349" r:id="rId37"/>
    <p:sldId id="408" r:id="rId38"/>
    <p:sldId id="326" r:id="rId39"/>
    <p:sldId id="531" r:id="rId40"/>
    <p:sldId id="514" r:id="rId41"/>
    <p:sldId id="327" r:id="rId42"/>
    <p:sldId id="268" r:id="rId43"/>
    <p:sldId id="328" r:id="rId44"/>
    <p:sldId id="606" r:id="rId45"/>
    <p:sldId id="329" r:id="rId46"/>
    <p:sldId id="355" r:id="rId47"/>
    <p:sldId id="303" r:id="rId48"/>
    <p:sldId id="604" r:id="rId49"/>
    <p:sldId id="435" r:id="rId50"/>
    <p:sldId id="344" r:id="rId51"/>
    <p:sldId id="324" r:id="rId52"/>
    <p:sldId id="608" r:id="rId53"/>
    <p:sldId id="570" r:id="rId54"/>
    <p:sldId id="605" r:id="rId55"/>
    <p:sldId id="595" r:id="rId56"/>
    <p:sldId id="596" r:id="rId57"/>
    <p:sldId id="341" r:id="rId58"/>
    <p:sldId id="342" r:id="rId59"/>
    <p:sldId id="34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Bachman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5"/>
    <a:srgbClr val="BFBFBF"/>
    <a:srgbClr val="0D0D0D"/>
    <a:srgbClr val="1B1B1B"/>
    <a:srgbClr val="85258B"/>
    <a:srgbClr val="8C2891"/>
    <a:srgbClr val="8C2896"/>
    <a:srgbClr val="8C289B"/>
    <a:srgbClr val="91239B"/>
    <a:srgbClr val="8C32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8525" autoAdjust="0"/>
  </p:normalViewPr>
  <p:slideViewPr>
    <p:cSldViewPr snapToGrid="0" snapToObjects="1">
      <p:cViewPr varScale="1">
        <p:scale>
          <a:sx n="99" d="100"/>
          <a:sy n="99" d="100"/>
        </p:scale>
        <p:origin x="63"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5_1" csCatId="accent5" phldr="1"/>
      <dgm:spPr/>
      <dgm:t>
        <a:bodyPr/>
        <a:lstStyle/>
        <a:p>
          <a:endParaRPr lang="en-US"/>
        </a:p>
      </dgm:t>
    </dgm:pt>
    <dgm:pt modelId="{F139E9F4-9A8D-4CD9-9777-2CFCFDFD1F0C}">
      <dgm:prSet phldrT="[Text]"/>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custT="1"/>
      <dgm:spPr/>
      <dgm:t>
        <a:bodyPr/>
        <a:lstStyle/>
        <a:p>
          <a:pPr>
            <a:buFont typeface="+mj-lt"/>
            <a:buAutoNum type="arabicPeriod"/>
          </a:pPr>
          <a:r>
            <a:rPr lang="en-US" sz="2400" dirty="0"/>
            <a:t>Accountable </a:t>
          </a:r>
          <a:br>
            <a:rPr lang="en-US" sz="2400" dirty="0"/>
          </a:br>
          <a:r>
            <a:rPr lang="en-US" sz="2400" dirty="0"/>
            <a:t>to humans</a:t>
          </a:r>
        </a:p>
      </dgm:t>
    </dgm:pt>
    <dgm:pt modelId="{68ADD80B-AB10-4685-AD71-C85B66B87992}" type="parTrans" cxnId="{B94F9836-D1D0-4189-A42D-93161399CF7F}">
      <dgm:prSet/>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custT="1"/>
      <dgm:spPr/>
      <dgm:t>
        <a:bodyPr/>
        <a:lstStyle/>
        <a:p>
          <a:pPr>
            <a:buFont typeface="+mj-lt"/>
            <a:buAutoNum type="arabicPeriod"/>
          </a:pPr>
          <a:r>
            <a:rPr lang="en-US" sz="2000" dirty="0"/>
            <a:t>Cognizant </a:t>
          </a:r>
          <a:br>
            <a:rPr lang="en-US" sz="2000" dirty="0"/>
          </a:br>
          <a:r>
            <a:rPr lang="en-US" sz="2000" dirty="0"/>
            <a:t>of speculative risks and benefits</a:t>
          </a:r>
        </a:p>
      </dgm:t>
    </dgm:pt>
    <dgm:pt modelId="{016AF6D0-41A5-442A-84D1-C4BD51737F11}" type="parTrans" cxnId="{85DC4E97-661E-457C-8035-F6A85A0CB3BC}">
      <dgm:prSet/>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custT="1"/>
      <dgm:spPr/>
      <dgm:t>
        <a:bodyPr/>
        <a:lstStyle/>
        <a:p>
          <a:r>
            <a:rPr lang="en-US" sz="2400" dirty="0"/>
            <a:t>Respectful </a:t>
          </a:r>
          <a:br>
            <a:rPr lang="en-US" sz="2400" dirty="0"/>
          </a:br>
          <a:r>
            <a:rPr lang="en-US" sz="2400" dirty="0"/>
            <a:t>and secure</a:t>
          </a:r>
        </a:p>
      </dgm:t>
    </dgm:pt>
    <dgm:pt modelId="{D9AF85C6-92F3-4530-AC44-072270E776DC}" type="parTrans" cxnId="{305EC829-0E80-4C6B-B192-06396141B5C3}">
      <dgm:prSet/>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custT="1"/>
      <dgm:spPr/>
      <dgm:t>
        <a:bodyPr/>
        <a:lstStyle/>
        <a:p>
          <a:pPr>
            <a:buFont typeface="+mj-lt"/>
            <a:buAutoNum type="arabicPeriod"/>
          </a:pPr>
          <a:r>
            <a:rPr lang="en-US" sz="2400" dirty="0"/>
            <a:t>Honest </a:t>
          </a:r>
          <a:br>
            <a:rPr lang="en-US" sz="2400" dirty="0"/>
          </a:br>
          <a:r>
            <a:rPr lang="en-US" sz="2400" dirty="0"/>
            <a:t>and usable</a:t>
          </a:r>
        </a:p>
      </dgm:t>
    </dgm:pt>
    <dgm:pt modelId="{8F8C0303-6B92-4E7A-8F1B-A1A99773F241}" type="parTrans" cxnId="{255130C4-4F34-4159-9726-60BE30AF73EA}">
      <dgm:prSet/>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98856"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79679">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98856" custScaleY="82408" custRadScaleRad="137981">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6_1" csCatId="accent6" phldr="1"/>
      <dgm:spPr/>
      <dgm:t>
        <a:bodyPr/>
        <a:lstStyle/>
        <a:p>
          <a:endParaRPr lang="en-US"/>
        </a:p>
      </dgm:t>
    </dgm:pt>
    <dgm:pt modelId="{F139E9F4-9A8D-4CD9-9777-2CFCFDFD1F0C}">
      <dgm:prSet phldrT="[Text]"/>
      <dgm:spPr>
        <a:ln>
          <a:solidFill>
            <a:schemeClr val="tx2"/>
          </a:solidFill>
        </a:ln>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dgm:spPr>
        <a:ln>
          <a:solidFill>
            <a:schemeClr val="accent6"/>
          </a:solidFill>
        </a:ln>
      </dgm:spPr>
      <dgm:t>
        <a:bodyPr/>
        <a:lstStyle/>
        <a:p>
          <a:pPr>
            <a:buFont typeface="+mj-lt"/>
            <a:buAutoNum type="arabicPeriod"/>
          </a:pPr>
          <a:r>
            <a:rPr lang="en-US" dirty="0">
              <a:solidFill>
                <a:schemeClr val="accent6"/>
              </a:solidFill>
            </a:rPr>
            <a:t>Accountable </a:t>
          </a:r>
          <a:br>
            <a:rPr lang="en-US" dirty="0">
              <a:solidFill>
                <a:schemeClr val="accent6"/>
              </a:solidFill>
            </a:rPr>
          </a:br>
          <a:r>
            <a:rPr lang="en-US" dirty="0">
              <a:solidFill>
                <a:schemeClr val="accent6"/>
              </a:solidFill>
            </a:rPr>
            <a:t>to humans</a:t>
          </a:r>
        </a:p>
      </dgm:t>
    </dgm:pt>
    <dgm:pt modelId="{68ADD80B-AB10-4685-AD71-C85B66B87992}" type="parTrans" cxnId="{B94F9836-D1D0-4189-A42D-93161399CF7F}">
      <dgm:prSet/>
      <dgm:spPr>
        <a:solidFill>
          <a:schemeClr val="accent1">
            <a:lumMod val="20000"/>
            <a:lumOff val="80000"/>
          </a:schemeClr>
        </a:solidFill>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dgm:spPr>
        <a:ln>
          <a:solidFill>
            <a:schemeClr val="tx2"/>
          </a:solidFill>
        </a:ln>
      </dgm:spPr>
      <dgm:t>
        <a:bodyPr/>
        <a:lstStyle/>
        <a:p>
          <a:pPr>
            <a:buFont typeface="+mj-lt"/>
            <a:buAutoNum type="arabicPeriod"/>
          </a:pPr>
          <a:r>
            <a:rPr lang="en-US" dirty="0"/>
            <a:t>Speculative</a:t>
          </a:r>
        </a:p>
      </dgm:t>
    </dgm:pt>
    <dgm:pt modelId="{016AF6D0-41A5-442A-84D1-C4BD51737F11}" type="parTrans" cxnId="{85DC4E97-661E-457C-8035-F6A85A0CB3BC}">
      <dgm:prSet/>
      <dgm:spPr>
        <a:solidFill>
          <a:schemeClr val="accent1">
            <a:lumMod val="20000"/>
            <a:lumOff val="80000"/>
          </a:schemeClr>
        </a:solidFill>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dgm:spPr>
        <a:ln>
          <a:solidFill>
            <a:schemeClr val="tx2"/>
          </a:solidFill>
        </a:ln>
      </dgm:spPr>
      <dgm:t>
        <a:bodyPr/>
        <a:lstStyle/>
        <a:p>
          <a:r>
            <a:rPr lang="en-US" dirty="0"/>
            <a:t>Respectful </a:t>
          </a:r>
          <a:br>
            <a:rPr lang="en-US" dirty="0"/>
          </a:br>
          <a:r>
            <a:rPr lang="en-US" dirty="0"/>
            <a:t>and secure</a:t>
          </a:r>
        </a:p>
      </dgm:t>
    </dgm:pt>
    <dgm:pt modelId="{D9AF85C6-92F3-4530-AC44-072270E776DC}" type="parTrans" cxnId="{305EC829-0E80-4C6B-B192-06396141B5C3}">
      <dgm:prSet/>
      <dgm:spPr>
        <a:solidFill>
          <a:schemeClr val="accent1">
            <a:lumMod val="20000"/>
            <a:lumOff val="80000"/>
          </a:schemeClr>
        </a:solidFill>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dgm:spPr>
        <a:ln>
          <a:solidFill>
            <a:schemeClr val="tx2"/>
          </a:solidFill>
        </a:ln>
      </dgm:spPr>
      <dgm:t>
        <a:bodyPr/>
        <a:lstStyle/>
        <a:p>
          <a:pPr>
            <a:buFont typeface="+mj-lt"/>
            <a:buAutoNum type="arabicPeriod"/>
          </a:pPr>
          <a:r>
            <a:rPr lang="en-US" dirty="0"/>
            <a:t>Honest </a:t>
          </a:r>
          <a:br>
            <a:rPr lang="en-US" dirty="0"/>
          </a:br>
          <a:r>
            <a:rPr lang="en-US" dirty="0"/>
            <a:t>and usable</a:t>
          </a:r>
        </a:p>
      </dgm:t>
    </dgm:pt>
    <dgm:pt modelId="{8F8C0303-6B92-4E7A-8F1B-A1A99773F241}" type="parTrans" cxnId="{255130C4-4F34-4159-9726-60BE30AF73EA}">
      <dgm:prSet/>
      <dgm:spPr>
        <a:solidFill>
          <a:schemeClr val="accent1">
            <a:lumMod val="20000"/>
            <a:lumOff val="80000"/>
          </a:schemeClr>
        </a:solidFill>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64090"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90162">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64090" custScaleY="90162" custRadScaleRad="132770">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6_1" csCatId="accent6" phldr="1"/>
      <dgm:spPr/>
      <dgm:t>
        <a:bodyPr/>
        <a:lstStyle/>
        <a:p>
          <a:endParaRPr lang="en-US"/>
        </a:p>
      </dgm:t>
    </dgm:pt>
    <dgm:pt modelId="{F139E9F4-9A8D-4CD9-9777-2CFCFDFD1F0C}">
      <dgm:prSet phldrT="[Text]"/>
      <dgm:spPr>
        <a:ln>
          <a:solidFill>
            <a:schemeClr val="tx2"/>
          </a:solidFill>
        </a:ln>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dgm:spPr>
        <a:ln>
          <a:solidFill>
            <a:schemeClr val="tx2"/>
          </a:solidFill>
        </a:ln>
      </dgm:spPr>
      <dgm:t>
        <a:bodyPr/>
        <a:lstStyle/>
        <a:p>
          <a:pPr>
            <a:buFont typeface="+mj-lt"/>
            <a:buAutoNum type="arabicPeriod"/>
          </a:pPr>
          <a:r>
            <a:rPr lang="en-US" dirty="0">
              <a:solidFill>
                <a:schemeClr val="tx1"/>
              </a:solidFill>
            </a:rPr>
            <a:t>Accountable </a:t>
          </a:r>
          <a:br>
            <a:rPr lang="en-US" dirty="0">
              <a:solidFill>
                <a:schemeClr val="tx1"/>
              </a:solidFill>
            </a:rPr>
          </a:br>
          <a:r>
            <a:rPr lang="en-US" dirty="0">
              <a:solidFill>
                <a:schemeClr val="tx1"/>
              </a:solidFill>
            </a:rPr>
            <a:t>to humans</a:t>
          </a:r>
        </a:p>
      </dgm:t>
    </dgm:pt>
    <dgm:pt modelId="{68ADD80B-AB10-4685-AD71-C85B66B87992}" type="parTrans" cxnId="{B94F9836-D1D0-4189-A42D-93161399CF7F}">
      <dgm:prSet/>
      <dgm:spPr>
        <a:solidFill>
          <a:schemeClr val="accent1">
            <a:lumMod val="20000"/>
            <a:lumOff val="80000"/>
          </a:schemeClr>
        </a:solidFill>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dgm:spPr>
        <a:ln>
          <a:solidFill>
            <a:schemeClr val="accent6"/>
          </a:solidFill>
        </a:ln>
      </dgm:spPr>
      <dgm:t>
        <a:bodyPr/>
        <a:lstStyle/>
        <a:p>
          <a:pPr>
            <a:buFont typeface="+mj-lt"/>
            <a:buAutoNum type="arabicPeriod"/>
          </a:pPr>
          <a:r>
            <a:rPr lang="en-US" dirty="0">
              <a:solidFill>
                <a:schemeClr val="accent6"/>
              </a:solidFill>
            </a:rPr>
            <a:t>Speculative</a:t>
          </a:r>
        </a:p>
      </dgm:t>
    </dgm:pt>
    <dgm:pt modelId="{016AF6D0-41A5-442A-84D1-C4BD51737F11}" type="parTrans" cxnId="{85DC4E97-661E-457C-8035-F6A85A0CB3BC}">
      <dgm:prSet/>
      <dgm:spPr>
        <a:solidFill>
          <a:schemeClr val="accent1">
            <a:lumMod val="20000"/>
            <a:lumOff val="80000"/>
          </a:schemeClr>
        </a:solidFill>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dgm:spPr>
        <a:ln>
          <a:solidFill>
            <a:schemeClr val="tx2"/>
          </a:solidFill>
        </a:ln>
      </dgm:spPr>
      <dgm:t>
        <a:bodyPr/>
        <a:lstStyle/>
        <a:p>
          <a:r>
            <a:rPr lang="en-US" dirty="0"/>
            <a:t>Respectful </a:t>
          </a:r>
          <a:br>
            <a:rPr lang="en-US" dirty="0"/>
          </a:br>
          <a:r>
            <a:rPr lang="en-US" dirty="0"/>
            <a:t>and secure</a:t>
          </a:r>
        </a:p>
      </dgm:t>
    </dgm:pt>
    <dgm:pt modelId="{D9AF85C6-92F3-4530-AC44-072270E776DC}" type="parTrans" cxnId="{305EC829-0E80-4C6B-B192-06396141B5C3}">
      <dgm:prSet/>
      <dgm:spPr>
        <a:solidFill>
          <a:schemeClr val="accent1">
            <a:lumMod val="20000"/>
            <a:lumOff val="80000"/>
          </a:schemeClr>
        </a:solidFill>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dgm:spPr>
        <a:ln>
          <a:solidFill>
            <a:schemeClr val="tx2"/>
          </a:solidFill>
        </a:ln>
      </dgm:spPr>
      <dgm:t>
        <a:bodyPr/>
        <a:lstStyle/>
        <a:p>
          <a:pPr>
            <a:buFont typeface="+mj-lt"/>
            <a:buAutoNum type="arabicPeriod"/>
          </a:pPr>
          <a:r>
            <a:rPr lang="en-US" dirty="0"/>
            <a:t>Honest </a:t>
          </a:r>
          <a:br>
            <a:rPr lang="en-US" dirty="0"/>
          </a:br>
          <a:r>
            <a:rPr lang="en-US" dirty="0"/>
            <a:t>and usable</a:t>
          </a:r>
        </a:p>
      </dgm:t>
    </dgm:pt>
    <dgm:pt modelId="{8F8C0303-6B92-4E7A-8F1B-A1A99773F241}" type="parTrans" cxnId="{255130C4-4F34-4159-9726-60BE30AF73EA}">
      <dgm:prSet/>
      <dgm:spPr>
        <a:solidFill>
          <a:schemeClr val="accent1">
            <a:lumMod val="20000"/>
            <a:lumOff val="80000"/>
          </a:schemeClr>
        </a:solidFill>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64090"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90162">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64090" custScaleY="90162" custRadScaleRad="132770">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6_1" csCatId="accent6" phldr="1"/>
      <dgm:spPr/>
      <dgm:t>
        <a:bodyPr/>
        <a:lstStyle/>
        <a:p>
          <a:endParaRPr lang="en-US"/>
        </a:p>
      </dgm:t>
    </dgm:pt>
    <dgm:pt modelId="{F139E9F4-9A8D-4CD9-9777-2CFCFDFD1F0C}">
      <dgm:prSet phldrT="[Text]"/>
      <dgm:spPr>
        <a:ln>
          <a:solidFill>
            <a:schemeClr val="tx2"/>
          </a:solidFill>
        </a:ln>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dgm:spPr>
        <a:ln>
          <a:solidFill>
            <a:schemeClr val="tx2"/>
          </a:solidFill>
        </a:ln>
      </dgm:spPr>
      <dgm:t>
        <a:bodyPr/>
        <a:lstStyle/>
        <a:p>
          <a:pPr>
            <a:buFont typeface="+mj-lt"/>
            <a:buAutoNum type="arabicPeriod"/>
          </a:pPr>
          <a:r>
            <a:rPr lang="en-US" dirty="0">
              <a:solidFill>
                <a:schemeClr val="tx1"/>
              </a:solidFill>
            </a:rPr>
            <a:t>Accountable </a:t>
          </a:r>
          <a:br>
            <a:rPr lang="en-US" dirty="0">
              <a:solidFill>
                <a:schemeClr val="tx1"/>
              </a:solidFill>
            </a:rPr>
          </a:br>
          <a:r>
            <a:rPr lang="en-US" dirty="0">
              <a:solidFill>
                <a:schemeClr val="tx1"/>
              </a:solidFill>
            </a:rPr>
            <a:t>to humans</a:t>
          </a:r>
        </a:p>
      </dgm:t>
    </dgm:pt>
    <dgm:pt modelId="{68ADD80B-AB10-4685-AD71-C85B66B87992}" type="parTrans" cxnId="{B94F9836-D1D0-4189-A42D-93161399CF7F}">
      <dgm:prSet/>
      <dgm:spPr>
        <a:solidFill>
          <a:schemeClr val="accent1">
            <a:lumMod val="20000"/>
            <a:lumOff val="80000"/>
          </a:schemeClr>
        </a:solidFill>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dgm:spPr>
        <a:ln>
          <a:solidFill>
            <a:schemeClr val="tx2"/>
          </a:solidFill>
        </a:ln>
      </dgm:spPr>
      <dgm:t>
        <a:bodyPr/>
        <a:lstStyle/>
        <a:p>
          <a:pPr>
            <a:buFont typeface="+mj-lt"/>
            <a:buAutoNum type="arabicPeriod"/>
          </a:pPr>
          <a:r>
            <a:rPr lang="en-US" dirty="0">
              <a:solidFill>
                <a:schemeClr val="tx1"/>
              </a:solidFill>
            </a:rPr>
            <a:t>Speculative</a:t>
          </a:r>
        </a:p>
      </dgm:t>
    </dgm:pt>
    <dgm:pt modelId="{016AF6D0-41A5-442A-84D1-C4BD51737F11}" type="parTrans" cxnId="{85DC4E97-661E-457C-8035-F6A85A0CB3BC}">
      <dgm:prSet/>
      <dgm:spPr>
        <a:solidFill>
          <a:schemeClr val="accent1">
            <a:lumMod val="20000"/>
            <a:lumOff val="80000"/>
          </a:schemeClr>
        </a:solidFill>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dgm:spPr>
        <a:ln>
          <a:solidFill>
            <a:schemeClr val="accent6"/>
          </a:solidFill>
        </a:ln>
      </dgm:spPr>
      <dgm:t>
        <a:bodyPr/>
        <a:lstStyle/>
        <a:p>
          <a:r>
            <a:rPr lang="en-US" dirty="0">
              <a:solidFill>
                <a:schemeClr val="accent6"/>
              </a:solidFill>
            </a:rPr>
            <a:t>Respectful </a:t>
          </a:r>
          <a:br>
            <a:rPr lang="en-US" dirty="0">
              <a:solidFill>
                <a:schemeClr val="accent6"/>
              </a:solidFill>
            </a:rPr>
          </a:br>
          <a:r>
            <a:rPr lang="en-US" dirty="0">
              <a:solidFill>
                <a:schemeClr val="accent6"/>
              </a:solidFill>
            </a:rPr>
            <a:t>and secure</a:t>
          </a:r>
        </a:p>
      </dgm:t>
    </dgm:pt>
    <dgm:pt modelId="{D9AF85C6-92F3-4530-AC44-072270E776DC}" type="parTrans" cxnId="{305EC829-0E80-4C6B-B192-06396141B5C3}">
      <dgm:prSet/>
      <dgm:spPr>
        <a:solidFill>
          <a:schemeClr val="accent1">
            <a:lumMod val="20000"/>
            <a:lumOff val="80000"/>
          </a:schemeClr>
        </a:solidFill>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dgm:spPr>
        <a:ln>
          <a:solidFill>
            <a:schemeClr val="tx2"/>
          </a:solidFill>
        </a:ln>
      </dgm:spPr>
      <dgm:t>
        <a:bodyPr/>
        <a:lstStyle/>
        <a:p>
          <a:pPr>
            <a:buFont typeface="+mj-lt"/>
            <a:buAutoNum type="arabicPeriod"/>
          </a:pPr>
          <a:r>
            <a:rPr lang="en-US" dirty="0"/>
            <a:t>Honest </a:t>
          </a:r>
          <a:br>
            <a:rPr lang="en-US" dirty="0"/>
          </a:br>
          <a:r>
            <a:rPr lang="en-US" dirty="0"/>
            <a:t>and usable</a:t>
          </a:r>
        </a:p>
      </dgm:t>
    </dgm:pt>
    <dgm:pt modelId="{8F8C0303-6B92-4E7A-8F1B-A1A99773F241}" type="parTrans" cxnId="{255130C4-4F34-4159-9726-60BE30AF73EA}">
      <dgm:prSet/>
      <dgm:spPr>
        <a:solidFill>
          <a:schemeClr val="accent1">
            <a:lumMod val="20000"/>
            <a:lumOff val="80000"/>
          </a:schemeClr>
        </a:solidFill>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64090"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90162">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64090" custScaleY="90162" custRadScaleRad="132770">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6_1" csCatId="accent6" phldr="1"/>
      <dgm:spPr/>
      <dgm:t>
        <a:bodyPr/>
        <a:lstStyle/>
        <a:p>
          <a:endParaRPr lang="en-US"/>
        </a:p>
      </dgm:t>
    </dgm:pt>
    <dgm:pt modelId="{F139E9F4-9A8D-4CD9-9777-2CFCFDFD1F0C}">
      <dgm:prSet phldrT="[Text]"/>
      <dgm:spPr>
        <a:ln>
          <a:solidFill>
            <a:schemeClr val="tx2"/>
          </a:solidFill>
        </a:ln>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dgm:spPr>
        <a:ln>
          <a:solidFill>
            <a:schemeClr val="tx2"/>
          </a:solidFill>
        </a:ln>
      </dgm:spPr>
      <dgm:t>
        <a:bodyPr/>
        <a:lstStyle/>
        <a:p>
          <a:pPr>
            <a:buFont typeface="+mj-lt"/>
            <a:buAutoNum type="arabicPeriod"/>
          </a:pPr>
          <a:r>
            <a:rPr lang="en-US" dirty="0">
              <a:solidFill>
                <a:schemeClr val="tx1"/>
              </a:solidFill>
            </a:rPr>
            <a:t>Accountable </a:t>
          </a:r>
          <a:br>
            <a:rPr lang="en-US" dirty="0">
              <a:solidFill>
                <a:schemeClr val="tx1"/>
              </a:solidFill>
            </a:rPr>
          </a:br>
          <a:r>
            <a:rPr lang="en-US" dirty="0">
              <a:solidFill>
                <a:schemeClr val="tx1"/>
              </a:solidFill>
            </a:rPr>
            <a:t>to humans</a:t>
          </a:r>
        </a:p>
      </dgm:t>
    </dgm:pt>
    <dgm:pt modelId="{68ADD80B-AB10-4685-AD71-C85B66B87992}" type="parTrans" cxnId="{B94F9836-D1D0-4189-A42D-93161399CF7F}">
      <dgm:prSet/>
      <dgm:spPr>
        <a:solidFill>
          <a:schemeClr val="accent1">
            <a:lumMod val="20000"/>
            <a:lumOff val="80000"/>
          </a:schemeClr>
        </a:solidFill>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dgm:spPr>
        <a:ln>
          <a:solidFill>
            <a:schemeClr val="tx2"/>
          </a:solidFill>
        </a:ln>
      </dgm:spPr>
      <dgm:t>
        <a:bodyPr/>
        <a:lstStyle/>
        <a:p>
          <a:pPr>
            <a:buFont typeface="+mj-lt"/>
            <a:buAutoNum type="arabicPeriod"/>
          </a:pPr>
          <a:r>
            <a:rPr lang="en-US" dirty="0">
              <a:solidFill>
                <a:schemeClr val="tx1"/>
              </a:solidFill>
            </a:rPr>
            <a:t>Speculative</a:t>
          </a:r>
        </a:p>
      </dgm:t>
    </dgm:pt>
    <dgm:pt modelId="{016AF6D0-41A5-442A-84D1-C4BD51737F11}" type="parTrans" cxnId="{85DC4E97-661E-457C-8035-F6A85A0CB3BC}">
      <dgm:prSet/>
      <dgm:spPr>
        <a:solidFill>
          <a:schemeClr val="accent1">
            <a:lumMod val="20000"/>
            <a:lumOff val="80000"/>
          </a:schemeClr>
        </a:solidFill>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dgm:spPr>
        <a:ln>
          <a:solidFill>
            <a:schemeClr val="tx2"/>
          </a:solidFill>
        </a:ln>
      </dgm:spPr>
      <dgm:t>
        <a:bodyPr/>
        <a:lstStyle/>
        <a:p>
          <a:r>
            <a:rPr lang="en-US" dirty="0">
              <a:solidFill>
                <a:schemeClr val="tx1"/>
              </a:solidFill>
            </a:rPr>
            <a:t>Respectful </a:t>
          </a:r>
          <a:br>
            <a:rPr lang="en-US" dirty="0">
              <a:solidFill>
                <a:schemeClr val="tx1"/>
              </a:solidFill>
            </a:rPr>
          </a:br>
          <a:r>
            <a:rPr lang="en-US" dirty="0">
              <a:solidFill>
                <a:schemeClr val="tx1"/>
              </a:solidFill>
            </a:rPr>
            <a:t>and secure</a:t>
          </a:r>
        </a:p>
      </dgm:t>
    </dgm:pt>
    <dgm:pt modelId="{D9AF85C6-92F3-4530-AC44-072270E776DC}" type="parTrans" cxnId="{305EC829-0E80-4C6B-B192-06396141B5C3}">
      <dgm:prSet/>
      <dgm:spPr>
        <a:solidFill>
          <a:schemeClr val="accent1">
            <a:lumMod val="20000"/>
            <a:lumOff val="80000"/>
          </a:schemeClr>
        </a:solidFill>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dgm:spPr>
        <a:ln>
          <a:solidFill>
            <a:schemeClr val="accent6"/>
          </a:solidFill>
        </a:ln>
      </dgm:spPr>
      <dgm:t>
        <a:bodyPr/>
        <a:lstStyle/>
        <a:p>
          <a:pPr>
            <a:buFont typeface="+mj-lt"/>
            <a:buAutoNum type="arabicPeriod"/>
          </a:pPr>
          <a:r>
            <a:rPr lang="en-US" dirty="0">
              <a:solidFill>
                <a:schemeClr val="accent6"/>
              </a:solidFill>
            </a:rPr>
            <a:t>Honest </a:t>
          </a:r>
          <a:br>
            <a:rPr lang="en-US" dirty="0">
              <a:solidFill>
                <a:schemeClr val="accent6"/>
              </a:solidFill>
            </a:rPr>
          </a:br>
          <a:r>
            <a:rPr lang="en-US" dirty="0">
              <a:solidFill>
                <a:schemeClr val="accent6"/>
              </a:solidFill>
            </a:rPr>
            <a:t>and usable</a:t>
          </a:r>
        </a:p>
      </dgm:t>
    </dgm:pt>
    <dgm:pt modelId="{8F8C0303-6B92-4E7A-8F1B-A1A99773F241}" type="parTrans" cxnId="{255130C4-4F34-4159-9726-60BE30AF73EA}">
      <dgm:prSet/>
      <dgm:spPr>
        <a:solidFill>
          <a:schemeClr val="accent1">
            <a:lumMod val="20000"/>
            <a:lumOff val="80000"/>
          </a:schemeClr>
        </a:solidFill>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64090"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90162">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64090" custScaleY="90162" custRadScaleRad="132770">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5_1" csCatId="accent5" phldr="1"/>
      <dgm:spPr/>
      <dgm:t>
        <a:bodyPr/>
        <a:lstStyle/>
        <a:p>
          <a:endParaRPr lang="en-US"/>
        </a:p>
      </dgm:t>
    </dgm:pt>
    <dgm:pt modelId="{F139E9F4-9A8D-4CD9-9777-2CFCFDFD1F0C}">
      <dgm:prSet phldrT="[Text]"/>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custT="1"/>
      <dgm:spPr/>
      <dgm:t>
        <a:bodyPr/>
        <a:lstStyle/>
        <a:p>
          <a:pPr>
            <a:buFont typeface="+mj-lt"/>
            <a:buAutoNum type="arabicPeriod"/>
          </a:pPr>
          <a:r>
            <a:rPr lang="en-US" sz="2400" dirty="0"/>
            <a:t>Accountable </a:t>
          </a:r>
          <a:br>
            <a:rPr lang="en-US" sz="2400" dirty="0"/>
          </a:br>
          <a:r>
            <a:rPr lang="en-US" sz="2400" dirty="0"/>
            <a:t>to humans</a:t>
          </a:r>
        </a:p>
      </dgm:t>
    </dgm:pt>
    <dgm:pt modelId="{68ADD80B-AB10-4685-AD71-C85B66B87992}" type="parTrans" cxnId="{B94F9836-D1D0-4189-A42D-93161399CF7F}">
      <dgm:prSet/>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custT="1"/>
      <dgm:spPr/>
      <dgm:t>
        <a:bodyPr/>
        <a:lstStyle/>
        <a:p>
          <a:pPr>
            <a:buFont typeface="+mj-lt"/>
            <a:buAutoNum type="arabicPeriod"/>
          </a:pPr>
          <a:r>
            <a:rPr lang="en-US" sz="2000" dirty="0"/>
            <a:t>Cognizant </a:t>
          </a:r>
          <a:br>
            <a:rPr lang="en-US" sz="2000" dirty="0"/>
          </a:br>
          <a:r>
            <a:rPr lang="en-US" sz="2000" dirty="0"/>
            <a:t>of speculative risks and benefits</a:t>
          </a:r>
        </a:p>
      </dgm:t>
    </dgm:pt>
    <dgm:pt modelId="{016AF6D0-41A5-442A-84D1-C4BD51737F11}" type="parTrans" cxnId="{85DC4E97-661E-457C-8035-F6A85A0CB3BC}">
      <dgm:prSet/>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custT="1"/>
      <dgm:spPr/>
      <dgm:t>
        <a:bodyPr/>
        <a:lstStyle/>
        <a:p>
          <a:r>
            <a:rPr lang="en-US" sz="2400" dirty="0"/>
            <a:t>Respectful </a:t>
          </a:r>
          <a:br>
            <a:rPr lang="en-US" sz="2400" dirty="0"/>
          </a:br>
          <a:r>
            <a:rPr lang="en-US" sz="2400" dirty="0"/>
            <a:t>and secure</a:t>
          </a:r>
        </a:p>
      </dgm:t>
    </dgm:pt>
    <dgm:pt modelId="{D9AF85C6-92F3-4530-AC44-072270E776DC}" type="parTrans" cxnId="{305EC829-0E80-4C6B-B192-06396141B5C3}">
      <dgm:prSet/>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custT="1"/>
      <dgm:spPr/>
      <dgm:t>
        <a:bodyPr/>
        <a:lstStyle/>
        <a:p>
          <a:pPr>
            <a:buFont typeface="+mj-lt"/>
            <a:buAutoNum type="arabicPeriod"/>
          </a:pPr>
          <a:r>
            <a:rPr lang="en-US" sz="2400" dirty="0"/>
            <a:t>Honest </a:t>
          </a:r>
          <a:br>
            <a:rPr lang="en-US" sz="2400" dirty="0"/>
          </a:br>
          <a:r>
            <a:rPr lang="en-US" sz="2400" dirty="0"/>
            <a:t>and usable</a:t>
          </a:r>
        </a:p>
      </dgm:t>
    </dgm:pt>
    <dgm:pt modelId="{8F8C0303-6B92-4E7A-8F1B-A1A99773F241}" type="parTrans" cxnId="{255130C4-4F34-4159-9726-60BE30AF73EA}">
      <dgm:prSet/>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98856"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79679">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98856" custScaleY="82408" custRadScaleRad="137981">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BBB043-26E1-4305-845A-6E56E908D991}" type="doc">
      <dgm:prSet loTypeId="urn:microsoft.com/office/officeart/2005/8/layout/radial5" loCatId="cycle" qsTypeId="urn:microsoft.com/office/officeart/2005/8/quickstyle/simple1" qsCatId="simple" csTypeId="urn:microsoft.com/office/officeart/2005/8/colors/accent6_1" csCatId="accent6" phldr="1"/>
      <dgm:spPr/>
      <dgm:t>
        <a:bodyPr/>
        <a:lstStyle/>
        <a:p>
          <a:endParaRPr lang="en-US"/>
        </a:p>
      </dgm:t>
    </dgm:pt>
    <dgm:pt modelId="{F139E9F4-9A8D-4CD9-9777-2CFCFDFD1F0C}">
      <dgm:prSet phldrT="[Text]"/>
      <dgm:spPr>
        <a:ln>
          <a:solidFill>
            <a:schemeClr val="tx2"/>
          </a:solidFill>
        </a:ln>
      </dgm:spPr>
      <dgm:t>
        <a:bodyPr/>
        <a:lstStyle/>
        <a:p>
          <a:r>
            <a:rPr lang="en-US" dirty="0"/>
            <a:t>Ethical AI</a:t>
          </a:r>
        </a:p>
      </dgm:t>
    </dgm:pt>
    <dgm:pt modelId="{CF1D57C3-D4C2-4A94-BF23-FF16D270DB86}" type="parTrans" cxnId="{CBBBEC03-A8B8-4592-9041-925AF20B668A}">
      <dgm:prSet/>
      <dgm:spPr/>
      <dgm:t>
        <a:bodyPr/>
        <a:lstStyle/>
        <a:p>
          <a:endParaRPr lang="en-US"/>
        </a:p>
      </dgm:t>
    </dgm:pt>
    <dgm:pt modelId="{84059F97-DC30-43CF-B952-03CAAC79BBA1}" type="sibTrans" cxnId="{CBBBEC03-A8B8-4592-9041-925AF20B668A}">
      <dgm:prSet/>
      <dgm:spPr/>
      <dgm:t>
        <a:bodyPr/>
        <a:lstStyle/>
        <a:p>
          <a:endParaRPr lang="en-US"/>
        </a:p>
      </dgm:t>
    </dgm:pt>
    <dgm:pt modelId="{DDE1EB7B-A063-4DEB-8CF8-64AB8327EA07}">
      <dgm:prSet phldrT="[Text]"/>
      <dgm:spPr>
        <a:ln>
          <a:solidFill>
            <a:schemeClr val="tx2"/>
          </a:solidFill>
        </a:ln>
      </dgm:spPr>
      <dgm:t>
        <a:bodyPr/>
        <a:lstStyle/>
        <a:p>
          <a:pPr>
            <a:buFont typeface="+mj-lt"/>
            <a:buAutoNum type="arabicPeriod"/>
          </a:pPr>
          <a:r>
            <a:rPr lang="en-US" dirty="0">
              <a:solidFill>
                <a:schemeClr val="tx1"/>
              </a:solidFill>
            </a:rPr>
            <a:t>Accountable </a:t>
          </a:r>
          <a:br>
            <a:rPr lang="en-US" dirty="0">
              <a:solidFill>
                <a:schemeClr val="tx1"/>
              </a:solidFill>
            </a:rPr>
          </a:br>
          <a:r>
            <a:rPr lang="en-US" dirty="0">
              <a:solidFill>
                <a:schemeClr val="tx1"/>
              </a:solidFill>
            </a:rPr>
            <a:t>to humans</a:t>
          </a:r>
        </a:p>
      </dgm:t>
    </dgm:pt>
    <dgm:pt modelId="{68ADD80B-AB10-4685-AD71-C85B66B87992}" type="parTrans" cxnId="{B94F9836-D1D0-4189-A42D-93161399CF7F}">
      <dgm:prSet/>
      <dgm:spPr>
        <a:solidFill>
          <a:schemeClr val="accent1">
            <a:lumMod val="20000"/>
            <a:lumOff val="80000"/>
          </a:schemeClr>
        </a:solidFill>
      </dgm:spPr>
      <dgm:t>
        <a:bodyPr/>
        <a:lstStyle/>
        <a:p>
          <a:endParaRPr lang="en-US"/>
        </a:p>
      </dgm:t>
    </dgm:pt>
    <dgm:pt modelId="{34DA948D-B3D7-4AE7-BFDF-C1A4327B28FF}" type="sibTrans" cxnId="{B94F9836-D1D0-4189-A42D-93161399CF7F}">
      <dgm:prSet/>
      <dgm:spPr/>
      <dgm:t>
        <a:bodyPr/>
        <a:lstStyle/>
        <a:p>
          <a:endParaRPr lang="en-US"/>
        </a:p>
      </dgm:t>
    </dgm:pt>
    <dgm:pt modelId="{34CE47D8-57D4-4180-92D9-9D455790E782}">
      <dgm:prSet phldrT="[Text]"/>
      <dgm:spPr>
        <a:ln>
          <a:solidFill>
            <a:schemeClr val="tx2"/>
          </a:solidFill>
        </a:ln>
      </dgm:spPr>
      <dgm:t>
        <a:bodyPr/>
        <a:lstStyle/>
        <a:p>
          <a:pPr>
            <a:buFont typeface="+mj-lt"/>
            <a:buAutoNum type="arabicPeriod"/>
          </a:pPr>
          <a:r>
            <a:rPr lang="en-US" dirty="0">
              <a:solidFill>
                <a:schemeClr val="tx1"/>
              </a:solidFill>
            </a:rPr>
            <a:t>Speculative</a:t>
          </a:r>
        </a:p>
      </dgm:t>
    </dgm:pt>
    <dgm:pt modelId="{016AF6D0-41A5-442A-84D1-C4BD51737F11}" type="parTrans" cxnId="{85DC4E97-661E-457C-8035-F6A85A0CB3BC}">
      <dgm:prSet/>
      <dgm:spPr>
        <a:solidFill>
          <a:schemeClr val="accent1">
            <a:lumMod val="20000"/>
            <a:lumOff val="80000"/>
          </a:schemeClr>
        </a:solidFill>
      </dgm:spPr>
      <dgm:t>
        <a:bodyPr/>
        <a:lstStyle/>
        <a:p>
          <a:endParaRPr lang="en-US"/>
        </a:p>
      </dgm:t>
    </dgm:pt>
    <dgm:pt modelId="{FA699726-2B84-48A1-8B46-4FC714A995A8}" type="sibTrans" cxnId="{85DC4E97-661E-457C-8035-F6A85A0CB3BC}">
      <dgm:prSet/>
      <dgm:spPr/>
      <dgm:t>
        <a:bodyPr/>
        <a:lstStyle/>
        <a:p>
          <a:endParaRPr lang="en-US"/>
        </a:p>
      </dgm:t>
    </dgm:pt>
    <dgm:pt modelId="{E06CC82B-CA0D-45E4-9B70-CB3520B2A14D}">
      <dgm:prSet phldrT="[Text]"/>
      <dgm:spPr>
        <a:ln>
          <a:solidFill>
            <a:schemeClr val="tx2"/>
          </a:solidFill>
        </a:ln>
      </dgm:spPr>
      <dgm:t>
        <a:bodyPr/>
        <a:lstStyle/>
        <a:p>
          <a:r>
            <a:rPr lang="en-US" dirty="0">
              <a:solidFill>
                <a:schemeClr val="tx1"/>
              </a:solidFill>
            </a:rPr>
            <a:t>Respectful </a:t>
          </a:r>
          <a:br>
            <a:rPr lang="en-US" dirty="0">
              <a:solidFill>
                <a:schemeClr val="tx1"/>
              </a:solidFill>
            </a:rPr>
          </a:br>
          <a:r>
            <a:rPr lang="en-US" dirty="0">
              <a:solidFill>
                <a:schemeClr val="tx1"/>
              </a:solidFill>
            </a:rPr>
            <a:t>and secure</a:t>
          </a:r>
        </a:p>
      </dgm:t>
    </dgm:pt>
    <dgm:pt modelId="{D9AF85C6-92F3-4530-AC44-072270E776DC}" type="parTrans" cxnId="{305EC829-0E80-4C6B-B192-06396141B5C3}">
      <dgm:prSet/>
      <dgm:spPr>
        <a:solidFill>
          <a:schemeClr val="accent1">
            <a:lumMod val="20000"/>
            <a:lumOff val="80000"/>
          </a:schemeClr>
        </a:solidFill>
      </dgm:spPr>
      <dgm:t>
        <a:bodyPr/>
        <a:lstStyle/>
        <a:p>
          <a:endParaRPr lang="en-US"/>
        </a:p>
      </dgm:t>
    </dgm:pt>
    <dgm:pt modelId="{0C78CAFA-B9D3-4A42-8FA4-9999CF1479F1}" type="sibTrans" cxnId="{305EC829-0E80-4C6B-B192-06396141B5C3}">
      <dgm:prSet/>
      <dgm:spPr/>
      <dgm:t>
        <a:bodyPr/>
        <a:lstStyle/>
        <a:p>
          <a:endParaRPr lang="en-US"/>
        </a:p>
      </dgm:t>
    </dgm:pt>
    <dgm:pt modelId="{4C2F6456-10A2-454D-9814-C29399F76993}">
      <dgm:prSet phldrT="[Text]"/>
      <dgm:spPr>
        <a:ln>
          <a:solidFill>
            <a:schemeClr val="tx2"/>
          </a:solidFill>
        </a:ln>
      </dgm:spPr>
      <dgm:t>
        <a:bodyPr/>
        <a:lstStyle/>
        <a:p>
          <a:pPr>
            <a:buFont typeface="+mj-lt"/>
            <a:buAutoNum type="arabicPeriod"/>
          </a:pPr>
          <a:r>
            <a:rPr lang="en-US" dirty="0"/>
            <a:t>Honest </a:t>
          </a:r>
          <a:br>
            <a:rPr lang="en-US" dirty="0"/>
          </a:br>
          <a:r>
            <a:rPr lang="en-US" dirty="0"/>
            <a:t>and usable</a:t>
          </a:r>
        </a:p>
      </dgm:t>
    </dgm:pt>
    <dgm:pt modelId="{8F8C0303-6B92-4E7A-8F1B-A1A99773F241}" type="parTrans" cxnId="{255130C4-4F34-4159-9726-60BE30AF73EA}">
      <dgm:prSet/>
      <dgm:spPr>
        <a:solidFill>
          <a:schemeClr val="accent1">
            <a:lumMod val="20000"/>
            <a:lumOff val="80000"/>
          </a:schemeClr>
        </a:solidFill>
      </dgm:spPr>
      <dgm:t>
        <a:bodyPr/>
        <a:lstStyle/>
        <a:p>
          <a:endParaRPr lang="en-US"/>
        </a:p>
      </dgm:t>
    </dgm:pt>
    <dgm:pt modelId="{7F41BA4D-E9B8-48C4-BF0B-274B4D8FBB08}" type="sibTrans" cxnId="{255130C4-4F34-4159-9726-60BE30AF73EA}">
      <dgm:prSet/>
      <dgm:spPr/>
      <dgm:t>
        <a:bodyPr/>
        <a:lstStyle/>
        <a:p>
          <a:endParaRPr lang="en-US"/>
        </a:p>
      </dgm:t>
    </dgm:pt>
    <dgm:pt modelId="{322D1B78-2E01-4634-A4C1-1BA2BB901AB6}" type="pres">
      <dgm:prSet presAssocID="{7FBBB043-26E1-4305-845A-6E56E908D991}" presName="Name0" presStyleCnt="0">
        <dgm:presLayoutVars>
          <dgm:chMax val="1"/>
          <dgm:dir/>
          <dgm:animLvl val="ctr"/>
          <dgm:resizeHandles val="exact"/>
        </dgm:presLayoutVars>
      </dgm:prSet>
      <dgm:spPr/>
    </dgm:pt>
    <dgm:pt modelId="{20AF95A5-8A14-456B-8C78-E824BFE04845}" type="pres">
      <dgm:prSet presAssocID="{F139E9F4-9A8D-4CD9-9777-2CFCFDFD1F0C}" presName="centerShape" presStyleLbl="node0" presStyleIdx="0" presStyleCnt="1"/>
      <dgm:spPr/>
    </dgm:pt>
    <dgm:pt modelId="{801AAE12-53A1-421D-AED8-EA4DA5B11702}" type="pres">
      <dgm:prSet presAssocID="{68ADD80B-AB10-4685-AD71-C85B66B87992}" presName="parTrans" presStyleLbl="sibTrans2D1" presStyleIdx="0" presStyleCnt="4" custAng="10800000"/>
      <dgm:spPr/>
    </dgm:pt>
    <dgm:pt modelId="{EC631A3C-6E28-4586-8AEA-FA44312960F5}" type="pres">
      <dgm:prSet presAssocID="{68ADD80B-AB10-4685-AD71-C85B66B87992}" presName="connectorText" presStyleLbl="sibTrans2D1" presStyleIdx="0" presStyleCnt="4"/>
      <dgm:spPr/>
    </dgm:pt>
    <dgm:pt modelId="{F182A6AC-C0C5-4B22-8180-F9C42FB4DC27}" type="pres">
      <dgm:prSet presAssocID="{DDE1EB7B-A063-4DEB-8CF8-64AB8327EA07}" presName="node" presStyleLbl="node1" presStyleIdx="0" presStyleCnt="4" custScaleX="198856" custScaleY="90162">
        <dgm:presLayoutVars>
          <dgm:bulletEnabled val="1"/>
        </dgm:presLayoutVars>
      </dgm:prSet>
      <dgm:spPr/>
    </dgm:pt>
    <dgm:pt modelId="{197EEB6F-DF03-4152-95CB-1ED390983225}" type="pres">
      <dgm:prSet presAssocID="{016AF6D0-41A5-442A-84D1-C4BD51737F11}" presName="parTrans" presStyleLbl="sibTrans2D1" presStyleIdx="1" presStyleCnt="4" custAng="10800000"/>
      <dgm:spPr/>
    </dgm:pt>
    <dgm:pt modelId="{4250C64C-04FC-4B80-A94E-16BF9FB28F90}" type="pres">
      <dgm:prSet presAssocID="{016AF6D0-41A5-442A-84D1-C4BD51737F11}" presName="connectorText" presStyleLbl="sibTrans2D1" presStyleIdx="1" presStyleCnt="4"/>
      <dgm:spPr/>
    </dgm:pt>
    <dgm:pt modelId="{1A98EF1F-BBC0-4B42-A88A-3C65214C70A3}" type="pres">
      <dgm:prSet presAssocID="{34CE47D8-57D4-4180-92D9-9D455790E782}" presName="node" presStyleLbl="node1" presStyleIdx="1" presStyleCnt="4" custScaleX="164090" custScaleY="90162" custRadScaleRad="132770">
        <dgm:presLayoutVars>
          <dgm:bulletEnabled val="1"/>
        </dgm:presLayoutVars>
      </dgm:prSet>
      <dgm:spPr/>
    </dgm:pt>
    <dgm:pt modelId="{BF476F35-ACED-4D10-B887-A2542BD6046B}" type="pres">
      <dgm:prSet presAssocID="{D9AF85C6-92F3-4530-AC44-072270E776DC}" presName="parTrans" presStyleLbl="sibTrans2D1" presStyleIdx="2" presStyleCnt="4" custAng="10800000"/>
      <dgm:spPr/>
    </dgm:pt>
    <dgm:pt modelId="{02662CFE-E3F9-499B-8378-1E7232D14222}" type="pres">
      <dgm:prSet presAssocID="{D9AF85C6-92F3-4530-AC44-072270E776DC}" presName="connectorText" presStyleLbl="sibTrans2D1" presStyleIdx="2" presStyleCnt="4"/>
      <dgm:spPr/>
    </dgm:pt>
    <dgm:pt modelId="{16A3D129-AB90-47D4-B866-AE1144302546}" type="pres">
      <dgm:prSet presAssocID="{E06CC82B-CA0D-45E4-9B70-CB3520B2A14D}" presName="node" presStyleLbl="node1" presStyleIdx="2" presStyleCnt="4" custScaleX="198856" custScaleY="90162">
        <dgm:presLayoutVars>
          <dgm:bulletEnabled val="1"/>
        </dgm:presLayoutVars>
      </dgm:prSet>
      <dgm:spPr/>
    </dgm:pt>
    <dgm:pt modelId="{D08FF144-82BF-40C4-ACA8-CA2C12F44F84}" type="pres">
      <dgm:prSet presAssocID="{8F8C0303-6B92-4E7A-8F1B-A1A99773F241}" presName="parTrans" presStyleLbl="sibTrans2D1" presStyleIdx="3" presStyleCnt="4" custAng="10800000"/>
      <dgm:spPr/>
    </dgm:pt>
    <dgm:pt modelId="{D9B534BA-E150-4016-BF6C-30998A290F12}" type="pres">
      <dgm:prSet presAssocID="{8F8C0303-6B92-4E7A-8F1B-A1A99773F241}" presName="connectorText" presStyleLbl="sibTrans2D1" presStyleIdx="3" presStyleCnt="4"/>
      <dgm:spPr/>
    </dgm:pt>
    <dgm:pt modelId="{35207563-8E0A-4658-BD91-E20B149C9387}" type="pres">
      <dgm:prSet presAssocID="{4C2F6456-10A2-454D-9814-C29399F76993}" presName="node" presStyleLbl="node1" presStyleIdx="3" presStyleCnt="4" custScaleX="164090" custScaleY="90162" custRadScaleRad="132770">
        <dgm:presLayoutVars>
          <dgm:bulletEnabled val="1"/>
        </dgm:presLayoutVars>
      </dgm:prSet>
      <dgm:spPr/>
    </dgm:pt>
  </dgm:ptLst>
  <dgm:cxnLst>
    <dgm:cxn modelId="{CBBBEC03-A8B8-4592-9041-925AF20B668A}" srcId="{7FBBB043-26E1-4305-845A-6E56E908D991}" destId="{F139E9F4-9A8D-4CD9-9777-2CFCFDFD1F0C}" srcOrd="0" destOrd="0" parTransId="{CF1D57C3-D4C2-4A94-BF23-FF16D270DB86}" sibTransId="{84059F97-DC30-43CF-B952-03CAAC79BBA1}"/>
    <dgm:cxn modelId="{E1B7F208-E45A-4553-8607-1879C99CDBF8}" type="presOf" srcId="{F139E9F4-9A8D-4CD9-9777-2CFCFDFD1F0C}" destId="{20AF95A5-8A14-456B-8C78-E824BFE04845}" srcOrd="0" destOrd="0" presId="urn:microsoft.com/office/officeart/2005/8/layout/radial5"/>
    <dgm:cxn modelId="{D59F9210-B28B-434F-ADA5-BB2C9A252EEA}" type="presOf" srcId="{8F8C0303-6B92-4E7A-8F1B-A1A99773F241}" destId="{D08FF144-82BF-40C4-ACA8-CA2C12F44F84}" srcOrd="0" destOrd="0" presId="urn:microsoft.com/office/officeart/2005/8/layout/radial5"/>
    <dgm:cxn modelId="{305EC829-0E80-4C6B-B192-06396141B5C3}" srcId="{F139E9F4-9A8D-4CD9-9777-2CFCFDFD1F0C}" destId="{E06CC82B-CA0D-45E4-9B70-CB3520B2A14D}" srcOrd="2" destOrd="0" parTransId="{D9AF85C6-92F3-4530-AC44-072270E776DC}" sibTransId="{0C78CAFA-B9D3-4A42-8FA4-9999CF1479F1}"/>
    <dgm:cxn modelId="{B94F9836-D1D0-4189-A42D-93161399CF7F}" srcId="{F139E9F4-9A8D-4CD9-9777-2CFCFDFD1F0C}" destId="{DDE1EB7B-A063-4DEB-8CF8-64AB8327EA07}" srcOrd="0" destOrd="0" parTransId="{68ADD80B-AB10-4685-AD71-C85B66B87992}" sibTransId="{34DA948D-B3D7-4AE7-BFDF-C1A4327B28FF}"/>
    <dgm:cxn modelId="{5379B35C-29AD-4453-872B-6B405610A761}" type="presOf" srcId="{4C2F6456-10A2-454D-9814-C29399F76993}" destId="{35207563-8E0A-4658-BD91-E20B149C9387}" srcOrd="0" destOrd="0" presId="urn:microsoft.com/office/officeart/2005/8/layout/radial5"/>
    <dgm:cxn modelId="{73066D5F-261D-4790-BFBA-D90659BC73FF}" type="presOf" srcId="{68ADD80B-AB10-4685-AD71-C85B66B87992}" destId="{EC631A3C-6E28-4586-8AEA-FA44312960F5}" srcOrd="1" destOrd="0" presId="urn:microsoft.com/office/officeart/2005/8/layout/radial5"/>
    <dgm:cxn modelId="{4B59BD6B-4C0E-4208-8A0D-40E68BB2E947}" type="presOf" srcId="{E06CC82B-CA0D-45E4-9B70-CB3520B2A14D}" destId="{16A3D129-AB90-47D4-B866-AE1144302546}" srcOrd="0" destOrd="0" presId="urn:microsoft.com/office/officeart/2005/8/layout/radial5"/>
    <dgm:cxn modelId="{B556F280-EC96-4855-BE45-1DD94829D7E5}" type="presOf" srcId="{016AF6D0-41A5-442A-84D1-C4BD51737F11}" destId="{197EEB6F-DF03-4152-95CB-1ED390983225}" srcOrd="0" destOrd="0" presId="urn:microsoft.com/office/officeart/2005/8/layout/radial5"/>
    <dgm:cxn modelId="{85DC4E97-661E-457C-8035-F6A85A0CB3BC}" srcId="{F139E9F4-9A8D-4CD9-9777-2CFCFDFD1F0C}" destId="{34CE47D8-57D4-4180-92D9-9D455790E782}" srcOrd="1" destOrd="0" parTransId="{016AF6D0-41A5-442A-84D1-C4BD51737F11}" sibTransId="{FA699726-2B84-48A1-8B46-4FC714A995A8}"/>
    <dgm:cxn modelId="{D2DA8B99-0713-4CF8-B78F-3BD7E735D719}" type="presOf" srcId="{68ADD80B-AB10-4685-AD71-C85B66B87992}" destId="{801AAE12-53A1-421D-AED8-EA4DA5B11702}" srcOrd="0" destOrd="0" presId="urn:microsoft.com/office/officeart/2005/8/layout/radial5"/>
    <dgm:cxn modelId="{3039AB9A-8058-41A9-9008-202F8E0B4A4A}" type="presOf" srcId="{D9AF85C6-92F3-4530-AC44-072270E776DC}" destId="{BF476F35-ACED-4D10-B887-A2542BD6046B}" srcOrd="0" destOrd="0" presId="urn:microsoft.com/office/officeart/2005/8/layout/radial5"/>
    <dgm:cxn modelId="{B39FAAA1-5161-45B9-A515-4DDCB409D464}" type="presOf" srcId="{016AF6D0-41A5-442A-84D1-C4BD51737F11}" destId="{4250C64C-04FC-4B80-A94E-16BF9FB28F90}" srcOrd="1" destOrd="0" presId="urn:microsoft.com/office/officeart/2005/8/layout/radial5"/>
    <dgm:cxn modelId="{F15EF1A7-A0EE-4ADD-95EA-ADF240890F2A}" type="presOf" srcId="{8F8C0303-6B92-4E7A-8F1B-A1A99773F241}" destId="{D9B534BA-E150-4016-BF6C-30998A290F12}" srcOrd="1" destOrd="0" presId="urn:microsoft.com/office/officeart/2005/8/layout/radial5"/>
    <dgm:cxn modelId="{ED755CAB-7396-43D0-A674-18070E178C28}" type="presOf" srcId="{DDE1EB7B-A063-4DEB-8CF8-64AB8327EA07}" destId="{F182A6AC-C0C5-4B22-8180-F9C42FB4DC27}" srcOrd="0" destOrd="0" presId="urn:microsoft.com/office/officeart/2005/8/layout/radial5"/>
    <dgm:cxn modelId="{35F741BF-815C-485E-B900-CB01E7CC0330}" type="presOf" srcId="{D9AF85C6-92F3-4530-AC44-072270E776DC}" destId="{02662CFE-E3F9-499B-8378-1E7232D14222}" srcOrd="1" destOrd="0" presId="urn:microsoft.com/office/officeart/2005/8/layout/radial5"/>
    <dgm:cxn modelId="{255130C4-4F34-4159-9726-60BE30AF73EA}" srcId="{F139E9F4-9A8D-4CD9-9777-2CFCFDFD1F0C}" destId="{4C2F6456-10A2-454D-9814-C29399F76993}" srcOrd="3" destOrd="0" parTransId="{8F8C0303-6B92-4E7A-8F1B-A1A99773F241}" sibTransId="{7F41BA4D-E9B8-48C4-BF0B-274B4D8FBB08}"/>
    <dgm:cxn modelId="{D87AA9DB-A749-41F8-9A30-1888772FDCD0}" type="presOf" srcId="{34CE47D8-57D4-4180-92D9-9D455790E782}" destId="{1A98EF1F-BBC0-4B42-A88A-3C65214C70A3}" srcOrd="0" destOrd="0" presId="urn:microsoft.com/office/officeart/2005/8/layout/radial5"/>
    <dgm:cxn modelId="{195E8FF3-859E-4147-9462-70505235F7AB}" type="presOf" srcId="{7FBBB043-26E1-4305-845A-6E56E908D991}" destId="{322D1B78-2E01-4634-A4C1-1BA2BB901AB6}" srcOrd="0" destOrd="0" presId="urn:microsoft.com/office/officeart/2005/8/layout/radial5"/>
    <dgm:cxn modelId="{F1BEFB19-AA8C-4BCA-B128-26F3833392BF}" type="presParOf" srcId="{322D1B78-2E01-4634-A4C1-1BA2BB901AB6}" destId="{20AF95A5-8A14-456B-8C78-E824BFE04845}" srcOrd="0" destOrd="0" presId="urn:microsoft.com/office/officeart/2005/8/layout/radial5"/>
    <dgm:cxn modelId="{B7A086F2-18B1-4EBC-8DFA-E8C62AC12B7B}" type="presParOf" srcId="{322D1B78-2E01-4634-A4C1-1BA2BB901AB6}" destId="{801AAE12-53A1-421D-AED8-EA4DA5B11702}" srcOrd="1" destOrd="0" presId="urn:microsoft.com/office/officeart/2005/8/layout/radial5"/>
    <dgm:cxn modelId="{945C7681-2B7D-4823-BC83-973ECBD12428}" type="presParOf" srcId="{801AAE12-53A1-421D-AED8-EA4DA5B11702}" destId="{EC631A3C-6E28-4586-8AEA-FA44312960F5}" srcOrd="0" destOrd="0" presId="urn:microsoft.com/office/officeart/2005/8/layout/radial5"/>
    <dgm:cxn modelId="{1E644B01-4292-4925-B6A8-38CB36DFE136}" type="presParOf" srcId="{322D1B78-2E01-4634-A4C1-1BA2BB901AB6}" destId="{F182A6AC-C0C5-4B22-8180-F9C42FB4DC27}" srcOrd="2" destOrd="0" presId="urn:microsoft.com/office/officeart/2005/8/layout/radial5"/>
    <dgm:cxn modelId="{39A9A14D-6BE3-47FD-ABF9-D009DB71BDD6}" type="presParOf" srcId="{322D1B78-2E01-4634-A4C1-1BA2BB901AB6}" destId="{197EEB6F-DF03-4152-95CB-1ED390983225}" srcOrd="3" destOrd="0" presId="urn:microsoft.com/office/officeart/2005/8/layout/radial5"/>
    <dgm:cxn modelId="{49B2D4D6-9509-4A33-8123-EDD895E9F4EF}" type="presParOf" srcId="{197EEB6F-DF03-4152-95CB-1ED390983225}" destId="{4250C64C-04FC-4B80-A94E-16BF9FB28F90}" srcOrd="0" destOrd="0" presId="urn:microsoft.com/office/officeart/2005/8/layout/radial5"/>
    <dgm:cxn modelId="{EBF6601C-DD32-43F4-BCA6-57CAC96546D4}" type="presParOf" srcId="{322D1B78-2E01-4634-A4C1-1BA2BB901AB6}" destId="{1A98EF1F-BBC0-4B42-A88A-3C65214C70A3}" srcOrd="4" destOrd="0" presId="urn:microsoft.com/office/officeart/2005/8/layout/radial5"/>
    <dgm:cxn modelId="{6742F76A-1705-4617-805A-0AC886040914}" type="presParOf" srcId="{322D1B78-2E01-4634-A4C1-1BA2BB901AB6}" destId="{BF476F35-ACED-4D10-B887-A2542BD6046B}" srcOrd="5" destOrd="0" presId="urn:microsoft.com/office/officeart/2005/8/layout/radial5"/>
    <dgm:cxn modelId="{39C1B320-A28A-46EA-9216-580986F005F1}" type="presParOf" srcId="{BF476F35-ACED-4D10-B887-A2542BD6046B}" destId="{02662CFE-E3F9-499B-8378-1E7232D14222}" srcOrd="0" destOrd="0" presId="urn:microsoft.com/office/officeart/2005/8/layout/radial5"/>
    <dgm:cxn modelId="{BD545CDE-905E-4E73-AB97-1535B19E7D82}" type="presParOf" srcId="{322D1B78-2E01-4634-A4C1-1BA2BB901AB6}" destId="{16A3D129-AB90-47D4-B866-AE1144302546}" srcOrd="6" destOrd="0" presId="urn:microsoft.com/office/officeart/2005/8/layout/radial5"/>
    <dgm:cxn modelId="{78354AFA-0705-447C-A750-F650A195EE18}" type="presParOf" srcId="{322D1B78-2E01-4634-A4C1-1BA2BB901AB6}" destId="{D08FF144-82BF-40C4-ACA8-CA2C12F44F84}" srcOrd="7" destOrd="0" presId="urn:microsoft.com/office/officeart/2005/8/layout/radial5"/>
    <dgm:cxn modelId="{C59DB0C0-47F8-485C-A985-A83E58C45030}" type="presParOf" srcId="{D08FF144-82BF-40C4-ACA8-CA2C12F44F84}" destId="{D9B534BA-E150-4016-BF6C-30998A290F12}" srcOrd="0" destOrd="0" presId="urn:microsoft.com/office/officeart/2005/8/layout/radial5"/>
    <dgm:cxn modelId="{B940EA6E-B125-44AB-A525-105AB807DA3D}" type="presParOf" srcId="{322D1B78-2E01-4634-A4C1-1BA2BB901AB6}" destId="{35207563-8E0A-4658-BD91-E20B149C938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3405187" y="1884155"/>
          <a:ext cx="1317625" cy="1317625"/>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Ethical AI</a:t>
          </a:r>
        </a:p>
      </dsp:txBody>
      <dsp:txXfrm>
        <a:off x="3598149" y="2077117"/>
        <a:ext cx="931701" cy="931701"/>
      </dsp:txXfrm>
    </dsp:sp>
    <dsp:sp modelId="{801AAE12-53A1-421D-AED8-EA4DA5B11702}">
      <dsp:nvSpPr>
        <dsp:cNvPr id="0" name=""/>
        <dsp:cNvSpPr/>
      </dsp:nvSpPr>
      <dsp:spPr>
        <a:xfrm rot="5400000">
          <a:off x="3906665" y="1372206"/>
          <a:ext cx="314669"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53866" y="1414604"/>
        <a:ext cx="220268" cy="268796"/>
      </dsp:txXfrm>
    </dsp:sp>
    <dsp:sp modelId="{F182A6AC-C0C5-4B22-8180-F9C42FB4DC27}">
      <dsp:nvSpPr>
        <dsp:cNvPr id="0" name=""/>
        <dsp:cNvSpPr/>
      </dsp:nvSpPr>
      <dsp:spPr>
        <a:xfrm>
          <a:off x="2753911" y="102442"/>
          <a:ext cx="2620176" cy="1187997"/>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Accountable </a:t>
          </a:r>
          <a:br>
            <a:rPr lang="en-US" sz="2400" kern="1200" dirty="0"/>
          </a:br>
          <a:r>
            <a:rPr lang="en-US" sz="2400" kern="1200" dirty="0"/>
            <a:t>to humans</a:t>
          </a:r>
        </a:p>
      </dsp:txBody>
      <dsp:txXfrm>
        <a:off x="3137627" y="276420"/>
        <a:ext cx="1852744" cy="840041"/>
      </dsp:txXfrm>
    </dsp:sp>
    <dsp:sp modelId="{197EEB6F-DF03-4152-95CB-1ED390983225}">
      <dsp:nvSpPr>
        <dsp:cNvPr id="0" name=""/>
        <dsp:cNvSpPr/>
      </dsp:nvSpPr>
      <dsp:spPr>
        <a:xfrm rot="10800000">
          <a:off x="4829013" y="2318971"/>
          <a:ext cx="255848"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905767" y="2408569"/>
        <a:ext cx="179094" cy="268796"/>
      </dsp:txXfrm>
    </dsp:sp>
    <dsp:sp modelId="{1A98EF1F-BBC0-4B42-A88A-3C65214C70A3}">
      <dsp:nvSpPr>
        <dsp:cNvPr id="0" name=""/>
        <dsp:cNvSpPr/>
      </dsp:nvSpPr>
      <dsp:spPr>
        <a:xfrm>
          <a:off x="5205544" y="1948969"/>
          <a:ext cx="2620176" cy="1187997"/>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Cognizant </a:t>
          </a:r>
          <a:br>
            <a:rPr lang="en-US" sz="2000" kern="1200" dirty="0"/>
          </a:br>
          <a:r>
            <a:rPr lang="en-US" sz="2000" kern="1200" dirty="0"/>
            <a:t>of speculative risks and benefits</a:t>
          </a:r>
        </a:p>
      </dsp:txBody>
      <dsp:txXfrm>
        <a:off x="5589260" y="2122947"/>
        <a:ext cx="1852744" cy="840041"/>
      </dsp:txXfrm>
    </dsp:sp>
    <dsp:sp modelId="{BF476F35-ACED-4D10-B887-A2542BD6046B}">
      <dsp:nvSpPr>
        <dsp:cNvPr id="0" name=""/>
        <dsp:cNvSpPr/>
      </dsp:nvSpPr>
      <dsp:spPr>
        <a:xfrm rot="16200000">
          <a:off x="3888363" y="3299231"/>
          <a:ext cx="351272"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41054" y="3441520"/>
        <a:ext cx="245890" cy="268796"/>
      </dsp:txXfrm>
    </dsp:sp>
    <dsp:sp modelId="{16A3D129-AB90-47D4-B866-AE1144302546}">
      <dsp:nvSpPr>
        <dsp:cNvPr id="0" name=""/>
        <dsp:cNvSpPr/>
      </dsp:nvSpPr>
      <dsp:spPr>
        <a:xfrm>
          <a:off x="2753911" y="3864558"/>
          <a:ext cx="2620176" cy="1049870"/>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Respectful </a:t>
          </a:r>
          <a:br>
            <a:rPr lang="en-US" sz="2400" kern="1200" dirty="0"/>
          </a:br>
          <a:r>
            <a:rPr lang="en-US" sz="2400" kern="1200" dirty="0"/>
            <a:t>and secure</a:t>
          </a:r>
        </a:p>
      </dsp:txBody>
      <dsp:txXfrm>
        <a:off x="3137627" y="4018308"/>
        <a:ext cx="1852744" cy="742370"/>
      </dsp:txXfrm>
    </dsp:sp>
    <dsp:sp modelId="{D08FF144-82BF-40C4-ACA8-CA2C12F44F84}">
      <dsp:nvSpPr>
        <dsp:cNvPr id="0" name=""/>
        <dsp:cNvSpPr/>
      </dsp:nvSpPr>
      <dsp:spPr>
        <a:xfrm>
          <a:off x="2970971" y="2318971"/>
          <a:ext cx="306846"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970971" y="2408569"/>
        <a:ext cx="214792" cy="268796"/>
      </dsp:txXfrm>
    </dsp:sp>
    <dsp:sp modelId="{35207563-8E0A-4658-BD91-E20B149C9387}">
      <dsp:nvSpPr>
        <dsp:cNvPr id="0" name=""/>
        <dsp:cNvSpPr/>
      </dsp:nvSpPr>
      <dsp:spPr>
        <a:xfrm>
          <a:off x="206056" y="2000053"/>
          <a:ext cx="2620176" cy="1085828"/>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Honest </a:t>
          </a:r>
          <a:br>
            <a:rPr lang="en-US" sz="2400" kern="1200" dirty="0"/>
          </a:br>
          <a:r>
            <a:rPr lang="en-US" sz="2400" kern="1200" dirty="0"/>
            <a:t>and usable</a:t>
          </a:r>
        </a:p>
      </dsp:txBody>
      <dsp:txXfrm>
        <a:off x="589772" y="2159069"/>
        <a:ext cx="1852744" cy="767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1712541" y="1038013"/>
          <a:ext cx="622086" cy="622086"/>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Ethical AI</a:t>
          </a:r>
        </a:p>
      </dsp:txBody>
      <dsp:txXfrm>
        <a:off x="1803643" y="1129115"/>
        <a:ext cx="439882" cy="439882"/>
      </dsp:txXfrm>
    </dsp:sp>
    <dsp:sp modelId="{801AAE12-53A1-421D-AED8-EA4DA5B11702}">
      <dsp:nvSpPr>
        <dsp:cNvPr id="0" name=""/>
        <dsp:cNvSpPr/>
      </dsp:nvSpPr>
      <dsp:spPr>
        <a:xfrm rot="5400000">
          <a:off x="1947021" y="811557"/>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823120"/>
        <a:ext cx="107188" cy="103596"/>
      </dsp:txXfrm>
    </dsp:sp>
    <dsp:sp modelId="{F182A6AC-C0C5-4B22-8180-F9C42FB4DC27}">
      <dsp:nvSpPr>
        <dsp:cNvPr id="0" name=""/>
        <dsp:cNvSpPr/>
      </dsp:nvSpPr>
      <dsp:spPr>
        <a:xfrm>
          <a:off x="1250423" y="47988"/>
          <a:ext cx="1546321" cy="701107"/>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accent6"/>
              </a:solidFill>
            </a:rPr>
            <a:t>Accountable </a:t>
          </a:r>
          <a:br>
            <a:rPr lang="en-US" sz="1100" kern="1200" dirty="0">
              <a:solidFill>
                <a:schemeClr val="accent6"/>
              </a:solidFill>
            </a:rPr>
          </a:br>
          <a:r>
            <a:rPr lang="en-US" sz="1100" kern="1200" dirty="0">
              <a:solidFill>
                <a:schemeClr val="accent6"/>
              </a:solidFill>
            </a:rPr>
            <a:t>to humans</a:t>
          </a:r>
        </a:p>
      </dsp:txBody>
      <dsp:txXfrm>
        <a:off x="1476876" y="150663"/>
        <a:ext cx="1093415" cy="495757"/>
      </dsp:txXfrm>
    </dsp:sp>
    <dsp:sp modelId="{197EEB6F-DF03-4152-95CB-1ED390983225}">
      <dsp:nvSpPr>
        <dsp:cNvPr id="0" name=""/>
        <dsp:cNvSpPr/>
      </dsp:nvSpPr>
      <dsp:spPr>
        <a:xfrm rot="10800000">
          <a:off x="2403480"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53241" y="1297258"/>
        <a:ext cx="116110" cy="103596"/>
      </dsp:txXfrm>
    </dsp:sp>
    <dsp:sp modelId="{1A98EF1F-BBC0-4B42-A88A-3C65214C70A3}">
      <dsp:nvSpPr>
        <dsp:cNvPr id="0" name=""/>
        <dsp:cNvSpPr/>
      </dsp:nvSpPr>
      <dsp:spPr>
        <a:xfrm>
          <a:off x="2647593"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t>Speculative</a:t>
          </a:r>
        </a:p>
      </dsp:txBody>
      <dsp:txXfrm>
        <a:off x="2834456" y="1101177"/>
        <a:ext cx="902251" cy="495757"/>
      </dsp:txXfrm>
    </dsp:sp>
    <dsp:sp modelId="{BF476F35-ACED-4D10-B887-A2542BD6046B}">
      <dsp:nvSpPr>
        <dsp:cNvPr id="0" name=""/>
        <dsp:cNvSpPr/>
      </dsp:nvSpPr>
      <dsp:spPr>
        <a:xfrm rot="16200000">
          <a:off x="1947021" y="1713894"/>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1771395"/>
        <a:ext cx="107188" cy="103596"/>
      </dsp:txXfrm>
    </dsp:sp>
    <dsp:sp modelId="{16A3D129-AB90-47D4-B866-AE1144302546}">
      <dsp:nvSpPr>
        <dsp:cNvPr id="0" name=""/>
        <dsp:cNvSpPr/>
      </dsp:nvSpPr>
      <dsp:spPr>
        <a:xfrm>
          <a:off x="1250423" y="1949017"/>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Respectful </a:t>
          </a:r>
          <a:br>
            <a:rPr lang="en-US" sz="1100" kern="1200" dirty="0"/>
          </a:br>
          <a:r>
            <a:rPr lang="en-US" sz="1100" kern="1200" dirty="0"/>
            <a:t>and secure</a:t>
          </a:r>
        </a:p>
      </dsp:txBody>
      <dsp:txXfrm>
        <a:off x="1476876" y="2051692"/>
        <a:ext cx="1093415" cy="495757"/>
      </dsp:txXfrm>
    </dsp:sp>
    <dsp:sp modelId="{D08FF144-82BF-40C4-ACA8-CA2C12F44F84}">
      <dsp:nvSpPr>
        <dsp:cNvPr id="0" name=""/>
        <dsp:cNvSpPr/>
      </dsp:nvSpPr>
      <dsp:spPr>
        <a:xfrm>
          <a:off x="1477816"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477816" y="1297258"/>
        <a:ext cx="116110" cy="103596"/>
      </dsp:txXfrm>
    </dsp:sp>
    <dsp:sp modelId="{35207563-8E0A-4658-BD91-E20B149C9387}">
      <dsp:nvSpPr>
        <dsp:cNvPr id="0" name=""/>
        <dsp:cNvSpPr/>
      </dsp:nvSpPr>
      <dsp:spPr>
        <a:xfrm>
          <a:off x="123597"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t>Honest </a:t>
          </a:r>
          <a:br>
            <a:rPr lang="en-US" sz="1100" kern="1200" dirty="0"/>
          </a:br>
          <a:r>
            <a:rPr lang="en-US" sz="1100" kern="1200" dirty="0"/>
            <a:t>and usable</a:t>
          </a:r>
        </a:p>
      </dsp:txBody>
      <dsp:txXfrm>
        <a:off x="310460" y="1101177"/>
        <a:ext cx="902251" cy="495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1712541" y="1038013"/>
          <a:ext cx="622086" cy="622086"/>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Ethical AI</a:t>
          </a:r>
        </a:p>
      </dsp:txBody>
      <dsp:txXfrm>
        <a:off x="1803643" y="1129115"/>
        <a:ext cx="439882" cy="439882"/>
      </dsp:txXfrm>
    </dsp:sp>
    <dsp:sp modelId="{801AAE12-53A1-421D-AED8-EA4DA5B11702}">
      <dsp:nvSpPr>
        <dsp:cNvPr id="0" name=""/>
        <dsp:cNvSpPr/>
      </dsp:nvSpPr>
      <dsp:spPr>
        <a:xfrm rot="5400000">
          <a:off x="1947021" y="811557"/>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823120"/>
        <a:ext cx="107188" cy="103596"/>
      </dsp:txXfrm>
    </dsp:sp>
    <dsp:sp modelId="{F182A6AC-C0C5-4B22-8180-F9C42FB4DC27}">
      <dsp:nvSpPr>
        <dsp:cNvPr id="0" name=""/>
        <dsp:cNvSpPr/>
      </dsp:nvSpPr>
      <dsp:spPr>
        <a:xfrm>
          <a:off x="1250423" y="47988"/>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Accountable </a:t>
          </a:r>
          <a:br>
            <a:rPr lang="en-US" sz="1100" kern="1200" dirty="0">
              <a:solidFill>
                <a:schemeClr val="tx1"/>
              </a:solidFill>
            </a:rPr>
          </a:br>
          <a:r>
            <a:rPr lang="en-US" sz="1100" kern="1200" dirty="0">
              <a:solidFill>
                <a:schemeClr val="tx1"/>
              </a:solidFill>
            </a:rPr>
            <a:t>to humans</a:t>
          </a:r>
        </a:p>
      </dsp:txBody>
      <dsp:txXfrm>
        <a:off x="1476876" y="150663"/>
        <a:ext cx="1093415" cy="495757"/>
      </dsp:txXfrm>
    </dsp:sp>
    <dsp:sp modelId="{197EEB6F-DF03-4152-95CB-1ED390983225}">
      <dsp:nvSpPr>
        <dsp:cNvPr id="0" name=""/>
        <dsp:cNvSpPr/>
      </dsp:nvSpPr>
      <dsp:spPr>
        <a:xfrm rot="10800000">
          <a:off x="2403480"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53241" y="1297258"/>
        <a:ext cx="116110" cy="103596"/>
      </dsp:txXfrm>
    </dsp:sp>
    <dsp:sp modelId="{1A98EF1F-BBC0-4B42-A88A-3C65214C70A3}">
      <dsp:nvSpPr>
        <dsp:cNvPr id="0" name=""/>
        <dsp:cNvSpPr/>
      </dsp:nvSpPr>
      <dsp:spPr>
        <a:xfrm>
          <a:off x="2647593" y="998502"/>
          <a:ext cx="1275977" cy="701107"/>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accent6"/>
              </a:solidFill>
            </a:rPr>
            <a:t>Speculative</a:t>
          </a:r>
        </a:p>
      </dsp:txBody>
      <dsp:txXfrm>
        <a:off x="2834456" y="1101177"/>
        <a:ext cx="902251" cy="495757"/>
      </dsp:txXfrm>
    </dsp:sp>
    <dsp:sp modelId="{BF476F35-ACED-4D10-B887-A2542BD6046B}">
      <dsp:nvSpPr>
        <dsp:cNvPr id="0" name=""/>
        <dsp:cNvSpPr/>
      </dsp:nvSpPr>
      <dsp:spPr>
        <a:xfrm rot="16200000">
          <a:off x="1947021" y="1713894"/>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1771395"/>
        <a:ext cx="107188" cy="103596"/>
      </dsp:txXfrm>
    </dsp:sp>
    <dsp:sp modelId="{16A3D129-AB90-47D4-B866-AE1144302546}">
      <dsp:nvSpPr>
        <dsp:cNvPr id="0" name=""/>
        <dsp:cNvSpPr/>
      </dsp:nvSpPr>
      <dsp:spPr>
        <a:xfrm>
          <a:off x="1250423" y="1949017"/>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Respectful </a:t>
          </a:r>
          <a:br>
            <a:rPr lang="en-US" sz="1100" kern="1200" dirty="0"/>
          </a:br>
          <a:r>
            <a:rPr lang="en-US" sz="1100" kern="1200" dirty="0"/>
            <a:t>and secure</a:t>
          </a:r>
        </a:p>
      </dsp:txBody>
      <dsp:txXfrm>
        <a:off x="1476876" y="2051692"/>
        <a:ext cx="1093415" cy="495757"/>
      </dsp:txXfrm>
    </dsp:sp>
    <dsp:sp modelId="{D08FF144-82BF-40C4-ACA8-CA2C12F44F84}">
      <dsp:nvSpPr>
        <dsp:cNvPr id="0" name=""/>
        <dsp:cNvSpPr/>
      </dsp:nvSpPr>
      <dsp:spPr>
        <a:xfrm>
          <a:off x="1477816"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477816" y="1297258"/>
        <a:ext cx="116110" cy="103596"/>
      </dsp:txXfrm>
    </dsp:sp>
    <dsp:sp modelId="{35207563-8E0A-4658-BD91-E20B149C9387}">
      <dsp:nvSpPr>
        <dsp:cNvPr id="0" name=""/>
        <dsp:cNvSpPr/>
      </dsp:nvSpPr>
      <dsp:spPr>
        <a:xfrm>
          <a:off x="123597"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t>Honest </a:t>
          </a:r>
          <a:br>
            <a:rPr lang="en-US" sz="1100" kern="1200" dirty="0"/>
          </a:br>
          <a:r>
            <a:rPr lang="en-US" sz="1100" kern="1200" dirty="0"/>
            <a:t>and usable</a:t>
          </a:r>
        </a:p>
      </dsp:txBody>
      <dsp:txXfrm>
        <a:off x="310460" y="1101177"/>
        <a:ext cx="902251" cy="495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1712541" y="1038013"/>
          <a:ext cx="622086" cy="622086"/>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Ethical AI</a:t>
          </a:r>
        </a:p>
      </dsp:txBody>
      <dsp:txXfrm>
        <a:off x="1803643" y="1129115"/>
        <a:ext cx="439882" cy="439882"/>
      </dsp:txXfrm>
    </dsp:sp>
    <dsp:sp modelId="{801AAE12-53A1-421D-AED8-EA4DA5B11702}">
      <dsp:nvSpPr>
        <dsp:cNvPr id="0" name=""/>
        <dsp:cNvSpPr/>
      </dsp:nvSpPr>
      <dsp:spPr>
        <a:xfrm rot="5400000">
          <a:off x="1947021" y="811557"/>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823120"/>
        <a:ext cx="107188" cy="103596"/>
      </dsp:txXfrm>
    </dsp:sp>
    <dsp:sp modelId="{F182A6AC-C0C5-4B22-8180-F9C42FB4DC27}">
      <dsp:nvSpPr>
        <dsp:cNvPr id="0" name=""/>
        <dsp:cNvSpPr/>
      </dsp:nvSpPr>
      <dsp:spPr>
        <a:xfrm>
          <a:off x="1250423" y="47988"/>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Accountable </a:t>
          </a:r>
          <a:br>
            <a:rPr lang="en-US" sz="1100" kern="1200" dirty="0">
              <a:solidFill>
                <a:schemeClr val="tx1"/>
              </a:solidFill>
            </a:rPr>
          </a:br>
          <a:r>
            <a:rPr lang="en-US" sz="1100" kern="1200" dirty="0">
              <a:solidFill>
                <a:schemeClr val="tx1"/>
              </a:solidFill>
            </a:rPr>
            <a:t>to humans</a:t>
          </a:r>
        </a:p>
      </dsp:txBody>
      <dsp:txXfrm>
        <a:off x="1476876" y="150663"/>
        <a:ext cx="1093415" cy="495757"/>
      </dsp:txXfrm>
    </dsp:sp>
    <dsp:sp modelId="{197EEB6F-DF03-4152-95CB-1ED390983225}">
      <dsp:nvSpPr>
        <dsp:cNvPr id="0" name=""/>
        <dsp:cNvSpPr/>
      </dsp:nvSpPr>
      <dsp:spPr>
        <a:xfrm rot="10800000">
          <a:off x="2403480"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53241" y="1297258"/>
        <a:ext cx="116110" cy="103596"/>
      </dsp:txXfrm>
    </dsp:sp>
    <dsp:sp modelId="{1A98EF1F-BBC0-4B42-A88A-3C65214C70A3}">
      <dsp:nvSpPr>
        <dsp:cNvPr id="0" name=""/>
        <dsp:cNvSpPr/>
      </dsp:nvSpPr>
      <dsp:spPr>
        <a:xfrm>
          <a:off x="2647593"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Speculative</a:t>
          </a:r>
        </a:p>
      </dsp:txBody>
      <dsp:txXfrm>
        <a:off x="2834456" y="1101177"/>
        <a:ext cx="902251" cy="495757"/>
      </dsp:txXfrm>
    </dsp:sp>
    <dsp:sp modelId="{BF476F35-ACED-4D10-B887-A2542BD6046B}">
      <dsp:nvSpPr>
        <dsp:cNvPr id="0" name=""/>
        <dsp:cNvSpPr/>
      </dsp:nvSpPr>
      <dsp:spPr>
        <a:xfrm rot="16200000">
          <a:off x="1947021" y="1713894"/>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1771395"/>
        <a:ext cx="107188" cy="103596"/>
      </dsp:txXfrm>
    </dsp:sp>
    <dsp:sp modelId="{16A3D129-AB90-47D4-B866-AE1144302546}">
      <dsp:nvSpPr>
        <dsp:cNvPr id="0" name=""/>
        <dsp:cNvSpPr/>
      </dsp:nvSpPr>
      <dsp:spPr>
        <a:xfrm>
          <a:off x="1250423" y="1949017"/>
          <a:ext cx="1546321" cy="701107"/>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accent6"/>
              </a:solidFill>
            </a:rPr>
            <a:t>Respectful </a:t>
          </a:r>
          <a:br>
            <a:rPr lang="en-US" sz="1100" kern="1200" dirty="0">
              <a:solidFill>
                <a:schemeClr val="accent6"/>
              </a:solidFill>
            </a:rPr>
          </a:br>
          <a:r>
            <a:rPr lang="en-US" sz="1100" kern="1200" dirty="0">
              <a:solidFill>
                <a:schemeClr val="accent6"/>
              </a:solidFill>
            </a:rPr>
            <a:t>and secure</a:t>
          </a:r>
        </a:p>
      </dsp:txBody>
      <dsp:txXfrm>
        <a:off x="1476876" y="2051692"/>
        <a:ext cx="1093415" cy="495757"/>
      </dsp:txXfrm>
    </dsp:sp>
    <dsp:sp modelId="{D08FF144-82BF-40C4-ACA8-CA2C12F44F84}">
      <dsp:nvSpPr>
        <dsp:cNvPr id="0" name=""/>
        <dsp:cNvSpPr/>
      </dsp:nvSpPr>
      <dsp:spPr>
        <a:xfrm>
          <a:off x="1477816"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477816" y="1297258"/>
        <a:ext cx="116110" cy="103596"/>
      </dsp:txXfrm>
    </dsp:sp>
    <dsp:sp modelId="{35207563-8E0A-4658-BD91-E20B149C9387}">
      <dsp:nvSpPr>
        <dsp:cNvPr id="0" name=""/>
        <dsp:cNvSpPr/>
      </dsp:nvSpPr>
      <dsp:spPr>
        <a:xfrm>
          <a:off x="123597"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t>Honest </a:t>
          </a:r>
          <a:br>
            <a:rPr lang="en-US" sz="1100" kern="1200" dirty="0"/>
          </a:br>
          <a:r>
            <a:rPr lang="en-US" sz="1100" kern="1200" dirty="0"/>
            <a:t>and usable</a:t>
          </a:r>
        </a:p>
      </dsp:txBody>
      <dsp:txXfrm>
        <a:off x="310460" y="1101177"/>
        <a:ext cx="902251" cy="495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1712541" y="1038013"/>
          <a:ext cx="622086" cy="622086"/>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Ethical AI</a:t>
          </a:r>
        </a:p>
      </dsp:txBody>
      <dsp:txXfrm>
        <a:off x="1803643" y="1129115"/>
        <a:ext cx="439882" cy="439882"/>
      </dsp:txXfrm>
    </dsp:sp>
    <dsp:sp modelId="{801AAE12-53A1-421D-AED8-EA4DA5B11702}">
      <dsp:nvSpPr>
        <dsp:cNvPr id="0" name=""/>
        <dsp:cNvSpPr/>
      </dsp:nvSpPr>
      <dsp:spPr>
        <a:xfrm rot="5400000">
          <a:off x="1947021" y="811557"/>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823120"/>
        <a:ext cx="107188" cy="103596"/>
      </dsp:txXfrm>
    </dsp:sp>
    <dsp:sp modelId="{F182A6AC-C0C5-4B22-8180-F9C42FB4DC27}">
      <dsp:nvSpPr>
        <dsp:cNvPr id="0" name=""/>
        <dsp:cNvSpPr/>
      </dsp:nvSpPr>
      <dsp:spPr>
        <a:xfrm>
          <a:off x="1250423" y="47988"/>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Accountable </a:t>
          </a:r>
          <a:br>
            <a:rPr lang="en-US" sz="1100" kern="1200" dirty="0">
              <a:solidFill>
                <a:schemeClr val="tx1"/>
              </a:solidFill>
            </a:rPr>
          </a:br>
          <a:r>
            <a:rPr lang="en-US" sz="1100" kern="1200" dirty="0">
              <a:solidFill>
                <a:schemeClr val="tx1"/>
              </a:solidFill>
            </a:rPr>
            <a:t>to humans</a:t>
          </a:r>
        </a:p>
      </dsp:txBody>
      <dsp:txXfrm>
        <a:off x="1476876" y="150663"/>
        <a:ext cx="1093415" cy="495757"/>
      </dsp:txXfrm>
    </dsp:sp>
    <dsp:sp modelId="{197EEB6F-DF03-4152-95CB-1ED390983225}">
      <dsp:nvSpPr>
        <dsp:cNvPr id="0" name=""/>
        <dsp:cNvSpPr/>
      </dsp:nvSpPr>
      <dsp:spPr>
        <a:xfrm rot="10800000">
          <a:off x="2403480"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53241" y="1297258"/>
        <a:ext cx="116110" cy="103596"/>
      </dsp:txXfrm>
    </dsp:sp>
    <dsp:sp modelId="{1A98EF1F-BBC0-4B42-A88A-3C65214C70A3}">
      <dsp:nvSpPr>
        <dsp:cNvPr id="0" name=""/>
        <dsp:cNvSpPr/>
      </dsp:nvSpPr>
      <dsp:spPr>
        <a:xfrm>
          <a:off x="2647593"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Speculative</a:t>
          </a:r>
        </a:p>
      </dsp:txBody>
      <dsp:txXfrm>
        <a:off x="2834456" y="1101177"/>
        <a:ext cx="902251" cy="495757"/>
      </dsp:txXfrm>
    </dsp:sp>
    <dsp:sp modelId="{BF476F35-ACED-4D10-B887-A2542BD6046B}">
      <dsp:nvSpPr>
        <dsp:cNvPr id="0" name=""/>
        <dsp:cNvSpPr/>
      </dsp:nvSpPr>
      <dsp:spPr>
        <a:xfrm rot="16200000">
          <a:off x="1947021" y="1713894"/>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1771395"/>
        <a:ext cx="107188" cy="103596"/>
      </dsp:txXfrm>
    </dsp:sp>
    <dsp:sp modelId="{16A3D129-AB90-47D4-B866-AE1144302546}">
      <dsp:nvSpPr>
        <dsp:cNvPr id="0" name=""/>
        <dsp:cNvSpPr/>
      </dsp:nvSpPr>
      <dsp:spPr>
        <a:xfrm>
          <a:off x="1250423" y="1949017"/>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Respectful </a:t>
          </a:r>
          <a:br>
            <a:rPr lang="en-US" sz="1100" kern="1200" dirty="0">
              <a:solidFill>
                <a:schemeClr val="tx1"/>
              </a:solidFill>
            </a:rPr>
          </a:br>
          <a:r>
            <a:rPr lang="en-US" sz="1100" kern="1200" dirty="0">
              <a:solidFill>
                <a:schemeClr val="tx1"/>
              </a:solidFill>
            </a:rPr>
            <a:t>and secure</a:t>
          </a:r>
        </a:p>
      </dsp:txBody>
      <dsp:txXfrm>
        <a:off x="1476876" y="2051692"/>
        <a:ext cx="1093415" cy="495757"/>
      </dsp:txXfrm>
    </dsp:sp>
    <dsp:sp modelId="{D08FF144-82BF-40C4-ACA8-CA2C12F44F84}">
      <dsp:nvSpPr>
        <dsp:cNvPr id="0" name=""/>
        <dsp:cNvSpPr/>
      </dsp:nvSpPr>
      <dsp:spPr>
        <a:xfrm>
          <a:off x="1477816"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477816" y="1297258"/>
        <a:ext cx="116110" cy="103596"/>
      </dsp:txXfrm>
    </dsp:sp>
    <dsp:sp modelId="{35207563-8E0A-4658-BD91-E20B149C9387}">
      <dsp:nvSpPr>
        <dsp:cNvPr id="0" name=""/>
        <dsp:cNvSpPr/>
      </dsp:nvSpPr>
      <dsp:spPr>
        <a:xfrm>
          <a:off x="123597" y="998502"/>
          <a:ext cx="1275977" cy="701107"/>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accent6"/>
              </a:solidFill>
            </a:rPr>
            <a:t>Honest </a:t>
          </a:r>
          <a:br>
            <a:rPr lang="en-US" sz="1100" kern="1200" dirty="0">
              <a:solidFill>
                <a:schemeClr val="accent6"/>
              </a:solidFill>
            </a:rPr>
          </a:br>
          <a:r>
            <a:rPr lang="en-US" sz="1100" kern="1200" dirty="0">
              <a:solidFill>
                <a:schemeClr val="accent6"/>
              </a:solidFill>
            </a:rPr>
            <a:t>and usable</a:t>
          </a:r>
        </a:p>
      </dsp:txBody>
      <dsp:txXfrm>
        <a:off x="310460" y="1101177"/>
        <a:ext cx="902251" cy="4957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3405187" y="1884155"/>
          <a:ext cx="1317625" cy="1317625"/>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Ethical AI</a:t>
          </a:r>
        </a:p>
      </dsp:txBody>
      <dsp:txXfrm>
        <a:off x="3598149" y="2077117"/>
        <a:ext cx="931701" cy="931701"/>
      </dsp:txXfrm>
    </dsp:sp>
    <dsp:sp modelId="{801AAE12-53A1-421D-AED8-EA4DA5B11702}">
      <dsp:nvSpPr>
        <dsp:cNvPr id="0" name=""/>
        <dsp:cNvSpPr/>
      </dsp:nvSpPr>
      <dsp:spPr>
        <a:xfrm rot="5400000">
          <a:off x="3906665" y="1372206"/>
          <a:ext cx="314669"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53866" y="1414604"/>
        <a:ext cx="220268" cy="268796"/>
      </dsp:txXfrm>
    </dsp:sp>
    <dsp:sp modelId="{F182A6AC-C0C5-4B22-8180-F9C42FB4DC27}">
      <dsp:nvSpPr>
        <dsp:cNvPr id="0" name=""/>
        <dsp:cNvSpPr/>
      </dsp:nvSpPr>
      <dsp:spPr>
        <a:xfrm>
          <a:off x="2753911" y="102442"/>
          <a:ext cx="2620176" cy="1187997"/>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Accountable </a:t>
          </a:r>
          <a:br>
            <a:rPr lang="en-US" sz="2400" kern="1200" dirty="0"/>
          </a:br>
          <a:r>
            <a:rPr lang="en-US" sz="2400" kern="1200" dirty="0"/>
            <a:t>to humans</a:t>
          </a:r>
        </a:p>
      </dsp:txBody>
      <dsp:txXfrm>
        <a:off x="3137627" y="276420"/>
        <a:ext cx="1852744" cy="840041"/>
      </dsp:txXfrm>
    </dsp:sp>
    <dsp:sp modelId="{197EEB6F-DF03-4152-95CB-1ED390983225}">
      <dsp:nvSpPr>
        <dsp:cNvPr id="0" name=""/>
        <dsp:cNvSpPr/>
      </dsp:nvSpPr>
      <dsp:spPr>
        <a:xfrm rot="10800000">
          <a:off x="4829013" y="2318971"/>
          <a:ext cx="255848"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905767" y="2408569"/>
        <a:ext cx="179094" cy="268796"/>
      </dsp:txXfrm>
    </dsp:sp>
    <dsp:sp modelId="{1A98EF1F-BBC0-4B42-A88A-3C65214C70A3}">
      <dsp:nvSpPr>
        <dsp:cNvPr id="0" name=""/>
        <dsp:cNvSpPr/>
      </dsp:nvSpPr>
      <dsp:spPr>
        <a:xfrm>
          <a:off x="5205544" y="1948969"/>
          <a:ext cx="2620176" cy="1187997"/>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Cognizant </a:t>
          </a:r>
          <a:br>
            <a:rPr lang="en-US" sz="2000" kern="1200" dirty="0"/>
          </a:br>
          <a:r>
            <a:rPr lang="en-US" sz="2000" kern="1200" dirty="0"/>
            <a:t>of speculative risks and benefits</a:t>
          </a:r>
        </a:p>
      </dsp:txBody>
      <dsp:txXfrm>
        <a:off x="5589260" y="2122947"/>
        <a:ext cx="1852744" cy="840041"/>
      </dsp:txXfrm>
    </dsp:sp>
    <dsp:sp modelId="{BF476F35-ACED-4D10-B887-A2542BD6046B}">
      <dsp:nvSpPr>
        <dsp:cNvPr id="0" name=""/>
        <dsp:cNvSpPr/>
      </dsp:nvSpPr>
      <dsp:spPr>
        <a:xfrm rot="16200000">
          <a:off x="3888363" y="3299231"/>
          <a:ext cx="351272"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41054" y="3441520"/>
        <a:ext cx="245890" cy="268796"/>
      </dsp:txXfrm>
    </dsp:sp>
    <dsp:sp modelId="{16A3D129-AB90-47D4-B866-AE1144302546}">
      <dsp:nvSpPr>
        <dsp:cNvPr id="0" name=""/>
        <dsp:cNvSpPr/>
      </dsp:nvSpPr>
      <dsp:spPr>
        <a:xfrm>
          <a:off x="2753911" y="3864558"/>
          <a:ext cx="2620176" cy="1049870"/>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Respectful </a:t>
          </a:r>
          <a:br>
            <a:rPr lang="en-US" sz="2400" kern="1200" dirty="0"/>
          </a:br>
          <a:r>
            <a:rPr lang="en-US" sz="2400" kern="1200" dirty="0"/>
            <a:t>and secure</a:t>
          </a:r>
        </a:p>
      </dsp:txBody>
      <dsp:txXfrm>
        <a:off x="3137627" y="4018308"/>
        <a:ext cx="1852744" cy="742370"/>
      </dsp:txXfrm>
    </dsp:sp>
    <dsp:sp modelId="{D08FF144-82BF-40C4-ACA8-CA2C12F44F84}">
      <dsp:nvSpPr>
        <dsp:cNvPr id="0" name=""/>
        <dsp:cNvSpPr/>
      </dsp:nvSpPr>
      <dsp:spPr>
        <a:xfrm>
          <a:off x="2970971" y="2318971"/>
          <a:ext cx="306846" cy="44799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970971" y="2408569"/>
        <a:ext cx="214792" cy="268796"/>
      </dsp:txXfrm>
    </dsp:sp>
    <dsp:sp modelId="{35207563-8E0A-4658-BD91-E20B149C9387}">
      <dsp:nvSpPr>
        <dsp:cNvPr id="0" name=""/>
        <dsp:cNvSpPr/>
      </dsp:nvSpPr>
      <dsp:spPr>
        <a:xfrm>
          <a:off x="206056" y="2000053"/>
          <a:ext cx="2620176" cy="1085828"/>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Honest </a:t>
          </a:r>
          <a:br>
            <a:rPr lang="en-US" sz="2400" kern="1200" dirty="0"/>
          </a:br>
          <a:r>
            <a:rPr lang="en-US" sz="2400" kern="1200" dirty="0"/>
            <a:t>and usable</a:t>
          </a:r>
        </a:p>
      </dsp:txBody>
      <dsp:txXfrm>
        <a:off x="589772" y="2159069"/>
        <a:ext cx="1852744" cy="7677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95A5-8A14-456B-8C78-E824BFE04845}">
      <dsp:nvSpPr>
        <dsp:cNvPr id="0" name=""/>
        <dsp:cNvSpPr/>
      </dsp:nvSpPr>
      <dsp:spPr>
        <a:xfrm>
          <a:off x="1712541" y="1038013"/>
          <a:ext cx="622086" cy="622086"/>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Ethical AI</a:t>
          </a:r>
        </a:p>
      </dsp:txBody>
      <dsp:txXfrm>
        <a:off x="1803643" y="1129115"/>
        <a:ext cx="439882" cy="439882"/>
      </dsp:txXfrm>
    </dsp:sp>
    <dsp:sp modelId="{801AAE12-53A1-421D-AED8-EA4DA5B11702}">
      <dsp:nvSpPr>
        <dsp:cNvPr id="0" name=""/>
        <dsp:cNvSpPr/>
      </dsp:nvSpPr>
      <dsp:spPr>
        <a:xfrm rot="5400000">
          <a:off x="1947021" y="811557"/>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823120"/>
        <a:ext cx="107188" cy="103596"/>
      </dsp:txXfrm>
    </dsp:sp>
    <dsp:sp modelId="{F182A6AC-C0C5-4B22-8180-F9C42FB4DC27}">
      <dsp:nvSpPr>
        <dsp:cNvPr id="0" name=""/>
        <dsp:cNvSpPr/>
      </dsp:nvSpPr>
      <dsp:spPr>
        <a:xfrm>
          <a:off x="1250423" y="47988"/>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Accountable </a:t>
          </a:r>
          <a:br>
            <a:rPr lang="en-US" sz="1100" kern="1200" dirty="0">
              <a:solidFill>
                <a:schemeClr val="tx1"/>
              </a:solidFill>
            </a:rPr>
          </a:br>
          <a:r>
            <a:rPr lang="en-US" sz="1100" kern="1200" dirty="0">
              <a:solidFill>
                <a:schemeClr val="tx1"/>
              </a:solidFill>
            </a:rPr>
            <a:t>to humans</a:t>
          </a:r>
        </a:p>
      </dsp:txBody>
      <dsp:txXfrm>
        <a:off x="1476876" y="150663"/>
        <a:ext cx="1093415" cy="495757"/>
      </dsp:txXfrm>
    </dsp:sp>
    <dsp:sp modelId="{197EEB6F-DF03-4152-95CB-1ED390983225}">
      <dsp:nvSpPr>
        <dsp:cNvPr id="0" name=""/>
        <dsp:cNvSpPr/>
      </dsp:nvSpPr>
      <dsp:spPr>
        <a:xfrm rot="10800000">
          <a:off x="2403480"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53241" y="1297258"/>
        <a:ext cx="116110" cy="103596"/>
      </dsp:txXfrm>
    </dsp:sp>
    <dsp:sp modelId="{1A98EF1F-BBC0-4B42-A88A-3C65214C70A3}">
      <dsp:nvSpPr>
        <dsp:cNvPr id="0" name=""/>
        <dsp:cNvSpPr/>
      </dsp:nvSpPr>
      <dsp:spPr>
        <a:xfrm>
          <a:off x="2647593"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solidFill>
                <a:schemeClr val="tx1"/>
              </a:solidFill>
            </a:rPr>
            <a:t>Speculative</a:t>
          </a:r>
        </a:p>
      </dsp:txBody>
      <dsp:txXfrm>
        <a:off x="2834456" y="1101177"/>
        <a:ext cx="902251" cy="495757"/>
      </dsp:txXfrm>
    </dsp:sp>
    <dsp:sp modelId="{BF476F35-ACED-4D10-B887-A2542BD6046B}">
      <dsp:nvSpPr>
        <dsp:cNvPr id="0" name=""/>
        <dsp:cNvSpPr/>
      </dsp:nvSpPr>
      <dsp:spPr>
        <a:xfrm rot="16200000">
          <a:off x="1947021" y="1713894"/>
          <a:ext cx="153126"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990" y="1771395"/>
        <a:ext cx="107188" cy="103596"/>
      </dsp:txXfrm>
    </dsp:sp>
    <dsp:sp modelId="{16A3D129-AB90-47D4-B866-AE1144302546}">
      <dsp:nvSpPr>
        <dsp:cNvPr id="0" name=""/>
        <dsp:cNvSpPr/>
      </dsp:nvSpPr>
      <dsp:spPr>
        <a:xfrm>
          <a:off x="1250423" y="1949017"/>
          <a:ext cx="1546321"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Respectful </a:t>
          </a:r>
          <a:br>
            <a:rPr lang="en-US" sz="1100" kern="1200" dirty="0">
              <a:solidFill>
                <a:schemeClr val="tx1"/>
              </a:solidFill>
            </a:rPr>
          </a:br>
          <a:r>
            <a:rPr lang="en-US" sz="1100" kern="1200" dirty="0">
              <a:solidFill>
                <a:schemeClr val="tx1"/>
              </a:solidFill>
            </a:rPr>
            <a:t>and secure</a:t>
          </a:r>
        </a:p>
      </dsp:txBody>
      <dsp:txXfrm>
        <a:off x="1476876" y="2051692"/>
        <a:ext cx="1093415" cy="495757"/>
      </dsp:txXfrm>
    </dsp:sp>
    <dsp:sp modelId="{D08FF144-82BF-40C4-ACA8-CA2C12F44F84}">
      <dsp:nvSpPr>
        <dsp:cNvPr id="0" name=""/>
        <dsp:cNvSpPr/>
      </dsp:nvSpPr>
      <dsp:spPr>
        <a:xfrm>
          <a:off x="1477816" y="1262726"/>
          <a:ext cx="165871" cy="17266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477816" y="1297258"/>
        <a:ext cx="116110" cy="103596"/>
      </dsp:txXfrm>
    </dsp:sp>
    <dsp:sp modelId="{35207563-8E0A-4658-BD91-E20B149C9387}">
      <dsp:nvSpPr>
        <dsp:cNvPr id="0" name=""/>
        <dsp:cNvSpPr/>
      </dsp:nvSpPr>
      <dsp:spPr>
        <a:xfrm>
          <a:off x="123597" y="998502"/>
          <a:ext cx="1275977" cy="70110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mj-lt"/>
            <a:buNone/>
          </a:pPr>
          <a:r>
            <a:rPr lang="en-US" sz="1100" kern="1200" dirty="0"/>
            <a:t>Honest </a:t>
          </a:r>
          <a:br>
            <a:rPr lang="en-US" sz="1100" kern="1200" dirty="0"/>
          </a:br>
          <a:r>
            <a:rPr lang="en-US" sz="1100" kern="1200" dirty="0"/>
            <a:t>and usable</a:t>
          </a:r>
        </a:p>
      </dsp:txBody>
      <dsp:txXfrm>
        <a:off x="310460" y="1101177"/>
        <a:ext cx="902251" cy="49575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8D8A2D-4C11-AD4B-9C18-0D74CEDE754C}" type="datetimeFigureOut">
              <a:rPr lang="en-US" smtClean="0"/>
              <a:t>2/8/2020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884DEB-6CE4-A345-9E53-5B46C6FEB194}" type="slidenum">
              <a:rPr lang="en-US" smtClean="0"/>
              <a:t>‹#›</a:t>
            </a:fld>
            <a:endParaRPr lang="en-US" dirty="0"/>
          </a:p>
        </p:txBody>
      </p:sp>
    </p:spTree>
    <p:extLst>
      <p:ext uri="{BB962C8B-B14F-4D97-AF65-F5344CB8AC3E}">
        <p14:creationId xmlns:p14="http://schemas.microsoft.com/office/powerpoint/2010/main" val="2306918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CFA83-08B1-2F44-95C6-2CABC424890B}" type="datetimeFigureOut">
              <a:rPr lang="en-US" smtClean="0"/>
              <a:t>2/8/2020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735D0F-15CB-5241-8DA7-9EC6F9751AD5}" type="slidenum">
              <a:rPr lang="en-US" smtClean="0"/>
              <a:t>‹#›</a:t>
            </a:fld>
            <a:endParaRPr lang="en-US" dirty="0"/>
          </a:p>
        </p:txBody>
      </p:sp>
    </p:spTree>
    <p:extLst>
      <p:ext uri="{BB962C8B-B14F-4D97-AF65-F5344CB8AC3E}">
        <p14:creationId xmlns:p14="http://schemas.microsoft.com/office/powerpoint/2010/main" val="2646081332"/>
      </p:ext>
    </p:extLst>
  </p:cSld>
  <p:clrMap bg1="lt1" tx1="dk1" bg2="lt2" tx2="dk2" accent1="accent1" accent2="accent2" accent3="accent3" accent4="accent4" accent5="accent5" accent6="accent6" hlink="hlink" folHlink="folHlink"/>
  <p:hf hdr="0" ftr="0" dt="0"/>
  <p:notesStyle>
    <a:lvl1pPr marL="0" algn="l" defTabSz="609570" rtl="0" eaLnBrk="1" latinLnBrk="0" hangingPunct="1">
      <a:defRPr sz="1600" kern="1200">
        <a:solidFill>
          <a:schemeClr val="tx1"/>
        </a:solidFill>
        <a:latin typeface="+mn-lt"/>
        <a:ea typeface="+mn-ea"/>
        <a:cs typeface="+mn-cs"/>
      </a:defRPr>
    </a:lvl1pPr>
    <a:lvl2pPr marL="609570" algn="l" defTabSz="609570" rtl="0" eaLnBrk="1" latinLnBrk="0" hangingPunct="1">
      <a:defRPr sz="1600" kern="1200">
        <a:solidFill>
          <a:schemeClr val="tx1"/>
        </a:solidFill>
        <a:latin typeface="+mn-lt"/>
        <a:ea typeface="+mn-ea"/>
        <a:cs typeface="+mn-cs"/>
      </a:defRPr>
    </a:lvl2pPr>
    <a:lvl3pPr marL="1219140" algn="l" defTabSz="609570" rtl="0" eaLnBrk="1" latinLnBrk="0" hangingPunct="1">
      <a:defRPr sz="1600" kern="1200">
        <a:solidFill>
          <a:schemeClr val="tx1"/>
        </a:solidFill>
        <a:latin typeface="+mn-lt"/>
        <a:ea typeface="+mn-ea"/>
        <a:cs typeface="+mn-cs"/>
      </a:defRPr>
    </a:lvl3pPr>
    <a:lvl4pPr marL="1828709" algn="l" defTabSz="609570" rtl="0" eaLnBrk="1" latinLnBrk="0" hangingPunct="1">
      <a:defRPr sz="1600" kern="1200">
        <a:solidFill>
          <a:schemeClr val="tx1"/>
        </a:solidFill>
        <a:latin typeface="+mn-lt"/>
        <a:ea typeface="+mn-ea"/>
        <a:cs typeface="+mn-cs"/>
      </a:defRPr>
    </a:lvl4pPr>
    <a:lvl5pPr marL="2438278" algn="l" defTabSz="609570" rtl="0" eaLnBrk="1" latinLnBrk="0" hangingPunct="1">
      <a:defRPr sz="1600" kern="1200">
        <a:solidFill>
          <a:schemeClr val="tx1"/>
        </a:solidFill>
        <a:latin typeface="+mn-lt"/>
        <a:ea typeface="+mn-ea"/>
        <a:cs typeface="+mn-cs"/>
      </a:defRPr>
    </a:lvl5pPr>
    <a:lvl6pPr marL="3047848" algn="l" defTabSz="609570" rtl="0" eaLnBrk="1" latinLnBrk="0" hangingPunct="1">
      <a:defRPr sz="1600" kern="1200">
        <a:solidFill>
          <a:schemeClr val="tx1"/>
        </a:solidFill>
        <a:latin typeface="+mn-lt"/>
        <a:ea typeface="+mn-ea"/>
        <a:cs typeface="+mn-cs"/>
      </a:defRPr>
    </a:lvl6pPr>
    <a:lvl7pPr marL="3657418" algn="l" defTabSz="609570" rtl="0" eaLnBrk="1" latinLnBrk="0" hangingPunct="1">
      <a:defRPr sz="1600" kern="1200">
        <a:solidFill>
          <a:schemeClr val="tx1"/>
        </a:solidFill>
        <a:latin typeface="+mn-lt"/>
        <a:ea typeface="+mn-ea"/>
        <a:cs typeface="+mn-cs"/>
      </a:defRPr>
    </a:lvl7pPr>
    <a:lvl8pPr marL="4266987" algn="l" defTabSz="609570" rtl="0" eaLnBrk="1" latinLnBrk="0" hangingPunct="1">
      <a:defRPr sz="1600" kern="1200">
        <a:solidFill>
          <a:schemeClr val="tx1"/>
        </a:solidFill>
        <a:latin typeface="+mn-lt"/>
        <a:ea typeface="+mn-ea"/>
        <a:cs typeface="+mn-cs"/>
      </a:defRPr>
    </a:lvl8pPr>
    <a:lvl9pPr marL="4876557" algn="l" defTabSz="6095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inkedin.com/pulse/coming-tech-backlash-ross-mayfield"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medium.com/@lwelchman/does-it-delight-does-it-pay-does-it-parse-251b36efb5cd#.s43if7hhd" TargetMode="External"/><Relationship Id="rId4" Type="http://schemas.openxmlformats.org/officeDocument/2006/relationships/hyperlink" Target="http://a16z.com/2016/12/22/tech-policy-news-events-201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reakingdefense.com/2019/10/ethical-ai-for-war-defense-innovation-board-says-it-can-be-don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reakingdefense.com/2019/10/ethical-ai-for-war-defense-innovation-board-says-it-can-be-don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ideshare.net/karenbachmann/know-thyself-understanding-and-managing-bias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3.org/WAI/intro/people-use-web"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uters.com/article/us-amazon-com-jobs-automation-insight/amazon-scraps-secret-ai-recruiting-tool-that-showed-bias-against-women-idUSKCN1MK08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orbes.com/sites/forbeshumanresourcescouncil/2019/02/04/what-an-inclusive-workplace-actually-looks-like-and-seven-ways-to-achieve-it/#21ec706e316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witter.com/riakal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techrepublic.com/article/3-guiding-principles-for-ethical-ai-from-ibm-ceo-ginni-romett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ed.com/talks/grady_booch_don_t_fear_superintelligen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reenonions.com/ux-in-the-age-of-abusability-797cd01f6b13"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ytimes.com/2018/02/12/technology/google-artificial-intelligence-chips.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oward.ece.gatech.edu/"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ropublica.org/article/machine-bias-risk-assessments-in-criminal-sentenc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ei.cmu.edu/research-capabilities/all-work/display.cfm?customel_datapageid_4050=19791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u.edu/ethics/ethics-resources/ethical-decision-making/what-is-eth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2.pitt.edu/~mthompso/readings/foo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dec36e23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5dec36e235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609570" rtl="0" eaLnBrk="1" fontAlgn="auto" latinLnBrk="0" hangingPunct="1">
              <a:lnSpc>
                <a:spcPct val="100000"/>
              </a:lnSpc>
              <a:spcBef>
                <a:spcPts val="0"/>
              </a:spcBef>
              <a:spcAft>
                <a:spcPts val="0"/>
              </a:spcAft>
              <a:buClrTx/>
              <a:buSzPts val="1400"/>
              <a:buFontTx/>
              <a:buNone/>
              <a:tabLst/>
              <a:defRPr/>
            </a:pPr>
            <a:endParaRPr lang="en-US" dirty="0"/>
          </a:p>
        </p:txBody>
      </p:sp>
    </p:spTree>
    <p:extLst>
      <p:ext uri="{BB962C8B-B14F-4D97-AF65-F5344CB8AC3E}">
        <p14:creationId xmlns:p14="http://schemas.microsoft.com/office/powerpoint/2010/main" val="2214005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d9bbf7a47_6_281:notes"/>
          <p:cNvSpPr>
            <a:spLocks noGrp="1" noRot="1" noChangeAspect="1"/>
          </p:cNvSpPr>
          <p:nvPr>
            <p:ph type="sldImg" idx="2"/>
          </p:nvPr>
        </p:nvSpPr>
        <p:spPr>
          <a:xfrm>
            <a:off x="382588" y="687388"/>
            <a:ext cx="6094412" cy="34274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g5d9bbf7a47_6_281:notes"/>
          <p:cNvSpPr txBox="1">
            <a:spLocks noGrp="1"/>
          </p:cNvSpPr>
          <p:nvPr>
            <p:ph type="body" idx="1"/>
          </p:nvPr>
        </p:nvSpPr>
        <p:spPr>
          <a:xfrm>
            <a:off x="685800" y="4342463"/>
            <a:ext cx="5486400" cy="4114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https://www.linkedin.com/pulse/coming-tech-backlash-ross-mayfield</a:t>
            </a:r>
            <a:endParaRPr sz="1200" dirty="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en-US" sz="1200" dirty="0">
                <a:solidFill>
                  <a:schemeClr val="dk1"/>
                </a:solidFill>
                <a:latin typeface="Calibri"/>
                <a:ea typeface="Calibri"/>
                <a:cs typeface="Calibri"/>
                <a:sym typeface="Calibri"/>
              </a:rPr>
              <a:t>Tech still has time. Lean your products towards augmentation and job creation. Solidify your principles for what is humanely right against fear-mongering and scapegoating. Foster education, and not just what worked for you, but what junior colleges can do to help people transition. Tech company </a:t>
            </a:r>
            <a:r>
              <a:rPr lang="en-US" sz="1200" u="sng" dirty="0">
                <a:solidFill>
                  <a:schemeClr val="hlink"/>
                </a:solidFill>
                <a:latin typeface="Calibri"/>
                <a:ea typeface="Calibri"/>
                <a:cs typeface="Calibri"/>
                <a:sym typeface="Calibri"/>
                <a:hlinkClick r:id="rId4"/>
              </a:rPr>
              <a:t>policy</a:t>
            </a:r>
            <a:r>
              <a:rPr lang="en-US" sz="1200" dirty="0">
                <a:solidFill>
                  <a:schemeClr val="dk1"/>
                </a:solidFill>
                <a:latin typeface="Calibri"/>
                <a:ea typeface="Calibri"/>
                <a:cs typeface="Calibri"/>
                <a:sym typeface="Calibri"/>
              </a:rPr>
              <a:t> needs to go beyond the regulations that risk a single company wants to manage, and reflect it’s inherently progressive value set. Admit disruption is a bad word, and at least cause-relate your marketing and mission.</a:t>
            </a:r>
            <a:endParaRPr dirty="0"/>
          </a:p>
          <a:p>
            <a:pPr marL="0" lvl="0" indent="0" algn="l" rtl="0">
              <a:lnSpc>
                <a:spcPct val="100000"/>
              </a:lnSpc>
              <a:spcBef>
                <a:spcPts val="36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en-US" b="1" dirty="0"/>
              <a:t>Does it Delight? Does it Pay? Does it Parse? Ethics for Digital Makers</a:t>
            </a:r>
            <a:br>
              <a:rPr lang="en-US" b="1" dirty="0"/>
            </a:br>
            <a:r>
              <a:rPr lang="en-US" u="sng" dirty="0">
                <a:solidFill>
                  <a:schemeClr val="hlink"/>
                </a:solidFill>
                <a:hlinkClick r:id="rId5"/>
              </a:rPr>
              <a:t>https://medium.com/@lwelchman/does-it-delight-does-it-pay-does-it-parse-251b36efb5cd#.s43if7hhd</a:t>
            </a:r>
            <a:endParaRPr dirty="0"/>
          </a:p>
          <a:p>
            <a:pPr marL="0" lvl="0" indent="0" algn="l" rtl="0">
              <a:lnSpc>
                <a:spcPct val="100000"/>
              </a:lnSpc>
              <a:spcBef>
                <a:spcPts val="360"/>
              </a:spcBef>
              <a:spcAft>
                <a:spcPts val="0"/>
              </a:spcAft>
              <a:buSzPts val="1400"/>
              <a:buNone/>
            </a:pPr>
            <a:r>
              <a:rPr lang="en-US" dirty="0"/>
              <a:t>"This will be a hard shift. Our digital maker culture often demands that we make, and make, and make, never turning back to see the messes we might have created. Some of those messes are catching up to us and it’s important to pay attention and realize that knowledge and potential solutions are available to us. We can and must have the conversation and modulate our product development practices to ensure an ethically sound online experience for all of us. How can we teach machines to distinguish right from wrong when we’re not really clear on those answers ourselves?"</a:t>
            </a:r>
            <a:endParaRPr dirty="0"/>
          </a:p>
          <a:p>
            <a:pPr marL="0" lvl="0" indent="0" algn="l" rtl="0">
              <a:lnSpc>
                <a:spcPct val="100000"/>
              </a:lnSpc>
              <a:spcBef>
                <a:spcPts val="360"/>
              </a:spcBef>
              <a:spcAft>
                <a:spcPts val="0"/>
              </a:spcAft>
              <a:buSzPts val="1400"/>
              <a:buNone/>
            </a:pPr>
            <a:endParaRPr dirty="0"/>
          </a:p>
          <a:p>
            <a:pPr marL="342900" lvl="0" indent="-196850" algn="l" rtl="0">
              <a:lnSpc>
                <a:spcPct val="90000"/>
              </a:lnSpc>
              <a:spcBef>
                <a:spcPts val="0"/>
              </a:spcBef>
              <a:spcAft>
                <a:spcPts val="0"/>
              </a:spcAft>
              <a:buClr>
                <a:schemeClr val="dk1"/>
              </a:buClr>
              <a:buSzPts val="1100"/>
              <a:buFont typeface="Roboto"/>
              <a:buChar char="●"/>
            </a:pPr>
            <a:r>
              <a:rPr lang="en-US" sz="1100" dirty="0">
                <a:latin typeface="Roboto"/>
                <a:ea typeface="Roboto"/>
                <a:cs typeface="Roboto"/>
                <a:sym typeface="Roboto"/>
              </a:rPr>
              <a:t>Technology is changing faster than ever, and that can lead to fear, uncertainty, doubt, anger, and unrest.</a:t>
            </a:r>
            <a:endParaRPr sz="1100" dirty="0">
              <a:latin typeface="Roboto"/>
              <a:ea typeface="Roboto"/>
              <a:cs typeface="Roboto"/>
              <a:sym typeface="Roboto"/>
            </a:endParaRPr>
          </a:p>
          <a:p>
            <a:pPr marL="342900" lvl="0" indent="-196850" algn="l" rtl="0">
              <a:lnSpc>
                <a:spcPct val="90000"/>
              </a:lnSpc>
              <a:spcBef>
                <a:spcPts val="1300"/>
              </a:spcBef>
              <a:spcAft>
                <a:spcPts val="0"/>
              </a:spcAft>
              <a:buClr>
                <a:schemeClr val="dk1"/>
              </a:buClr>
              <a:buSzPts val="1100"/>
              <a:buFont typeface="Roboto"/>
              <a:buChar char="●"/>
            </a:pPr>
            <a:r>
              <a:rPr lang="en-US" sz="1100" dirty="0">
                <a:latin typeface="Roboto"/>
                <a:ea typeface="Roboto"/>
                <a:cs typeface="Roboto"/>
                <a:sym typeface="Roboto"/>
              </a:rPr>
              <a:t>Examples abound in the tech industry of unethical behavior, arrogance, and lack of empathy. Culture and leadership have reputation for being unethical.</a:t>
            </a:r>
            <a:endParaRPr sz="1100" dirty="0">
              <a:latin typeface="Roboto"/>
              <a:ea typeface="Roboto"/>
              <a:cs typeface="Roboto"/>
              <a:sym typeface="Roboto"/>
            </a:endParaRPr>
          </a:p>
          <a:p>
            <a:pPr marL="342900" lvl="0" indent="-196850" algn="l" rtl="0">
              <a:lnSpc>
                <a:spcPct val="90000"/>
              </a:lnSpc>
              <a:spcBef>
                <a:spcPts val="1300"/>
              </a:spcBef>
              <a:spcAft>
                <a:spcPts val="0"/>
              </a:spcAft>
              <a:buClr>
                <a:schemeClr val="dk1"/>
              </a:buClr>
              <a:buSzPts val="1100"/>
              <a:buFont typeface="Roboto"/>
              <a:buChar char="●"/>
            </a:pPr>
            <a:r>
              <a:rPr lang="en-US" sz="1100" dirty="0">
                <a:latin typeface="Roboto"/>
                <a:ea typeface="Roboto"/>
                <a:cs typeface="Roboto"/>
                <a:sym typeface="Roboto"/>
              </a:rPr>
              <a:t>Technology is not neutral, but too often we jump into the new and the cool before considering the ramifications.</a:t>
            </a:r>
            <a:endParaRPr sz="1100" dirty="0">
              <a:latin typeface="Roboto"/>
              <a:ea typeface="Roboto"/>
              <a:cs typeface="Roboto"/>
              <a:sym typeface="Roboto"/>
            </a:endParaRPr>
          </a:p>
          <a:p>
            <a:pPr marL="342900" lvl="0" indent="-196850" algn="l" rtl="0">
              <a:lnSpc>
                <a:spcPct val="90000"/>
              </a:lnSpc>
              <a:spcBef>
                <a:spcPts val="1300"/>
              </a:spcBef>
              <a:spcAft>
                <a:spcPts val="0"/>
              </a:spcAft>
              <a:buClr>
                <a:schemeClr val="dk1"/>
              </a:buClr>
              <a:buSzPts val="1100"/>
              <a:buFont typeface="Roboto"/>
              <a:buChar char="●"/>
            </a:pPr>
            <a:r>
              <a:rPr lang="en-US" sz="1100" dirty="0">
                <a:latin typeface="Roboto"/>
                <a:ea typeface="Roboto"/>
                <a:cs typeface="Roboto"/>
                <a:sym typeface="Roboto"/>
              </a:rPr>
              <a:t>Ethical decisions are often not starkly good or bad, but nuances of behavior and habits. Just walking away isn’t the answer.</a:t>
            </a:r>
            <a:endParaRPr sz="1100" dirty="0"/>
          </a:p>
          <a:p>
            <a:pPr marL="0" lvl="0" indent="0" algn="l" rtl="0">
              <a:lnSpc>
                <a:spcPct val="100000"/>
              </a:lnSpc>
              <a:spcBef>
                <a:spcPts val="360"/>
              </a:spcBef>
              <a:spcAft>
                <a:spcPts val="0"/>
              </a:spcAft>
              <a:buSzPts val="1400"/>
              <a:buNone/>
            </a:pPr>
            <a:endParaRPr sz="1100" dirty="0">
              <a:solidFill>
                <a:schemeClr val="dk1"/>
              </a:solidFill>
              <a:latin typeface="Calibri"/>
              <a:ea typeface="Calibri"/>
              <a:cs typeface="Calibri"/>
              <a:sym typeface="Calibri"/>
            </a:endParaRPr>
          </a:p>
          <a:p>
            <a:pPr lvl="0"/>
            <a:r>
              <a:rPr lang="en-US" dirty="0"/>
              <a:t>Pace of change</a:t>
            </a:r>
          </a:p>
          <a:p>
            <a:pPr lvl="1"/>
            <a:r>
              <a:rPr lang="en-US" dirty="0"/>
              <a:t>Avoid creating fear, uncertainty, doubt, anger, and unrest</a:t>
            </a:r>
          </a:p>
          <a:p>
            <a:r>
              <a:rPr lang="en-US" dirty="0"/>
              <a:t>Breadth of implications</a:t>
            </a:r>
          </a:p>
          <a:p>
            <a:pPr lvl="1"/>
            <a:r>
              <a:rPr lang="en-US" dirty="0"/>
              <a:t>Unintended consequences, ramifications</a:t>
            </a:r>
          </a:p>
          <a:p>
            <a:r>
              <a:rPr lang="en-US" dirty="0"/>
              <a:t>Understand nuances of behavior and habits </a:t>
            </a:r>
          </a:p>
          <a:p>
            <a:pPr lvl="0"/>
            <a:r>
              <a:rPr lang="en-US" dirty="0"/>
              <a:t>Consider ramifications</a:t>
            </a:r>
          </a:p>
          <a:p>
            <a:pPr lvl="1"/>
            <a:r>
              <a:rPr lang="en-US" dirty="0"/>
              <a:t>Don’t jump into the new and the cool too quickly</a:t>
            </a:r>
          </a:p>
          <a:p>
            <a:pPr lvl="0"/>
            <a:r>
              <a:rPr lang="en-US" dirty="0"/>
              <a:t>Counter perceptions in the industry</a:t>
            </a:r>
          </a:p>
          <a:p>
            <a:pPr lvl="1"/>
            <a:r>
              <a:rPr lang="en-US" dirty="0"/>
              <a:t>Unethical behavior, arrogance, and lack of empathy </a:t>
            </a:r>
          </a:p>
          <a:p>
            <a:pPr marL="0" lvl="0" indent="0" algn="l" rtl="0">
              <a:lnSpc>
                <a:spcPct val="100000"/>
              </a:lnSpc>
              <a:spcBef>
                <a:spcPts val="360"/>
              </a:spcBef>
              <a:spcAft>
                <a:spcPts val="0"/>
              </a:spcAft>
              <a:buSzPts val="1400"/>
              <a:buNone/>
            </a:pPr>
            <a:endParaRPr sz="1100" dirty="0"/>
          </a:p>
        </p:txBody>
      </p:sp>
      <p:sp>
        <p:nvSpPr>
          <p:cNvPr id="226" name="Google Shape;226;g5d9bbf7a47_6_281:notes"/>
          <p:cNvSpPr txBox="1">
            <a:spLocks noGrp="1"/>
          </p:cNvSpPr>
          <p:nvPr>
            <p:ph type="sldNum" idx="12"/>
          </p:nvPr>
        </p:nvSpPr>
        <p:spPr>
          <a:xfrm>
            <a:off x="3884613" y="8684926"/>
            <a:ext cx="2971800" cy="4575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What is too far?</a:t>
            </a:r>
            <a:endParaRPr dirty="0"/>
          </a:p>
          <a:p>
            <a:pPr marL="0" marR="0" lvl="0" indent="0" algn="l" rtl="0">
              <a:lnSpc>
                <a:spcPct val="100000"/>
              </a:lnSpc>
              <a:spcBef>
                <a:spcPts val="0"/>
              </a:spcBef>
              <a:spcAft>
                <a:spcPts val="0"/>
              </a:spcAft>
              <a:buNone/>
            </a:pPr>
            <a:r>
              <a:rPr lang="en-US" dirty="0"/>
              <a:t>What are you including?</a:t>
            </a:r>
            <a:endParaRPr dirty="0"/>
          </a:p>
          <a:p>
            <a:pPr marL="0" marR="0" lvl="0" indent="0" algn="l" rtl="0">
              <a:lnSpc>
                <a:spcPct val="100000"/>
              </a:lnSpc>
              <a:spcBef>
                <a:spcPts val="0"/>
              </a:spcBef>
              <a:spcAft>
                <a:spcPts val="0"/>
              </a:spcAft>
              <a:buNone/>
            </a:pPr>
            <a:r>
              <a:rPr lang="en-US" dirty="0"/>
              <a:t>socio-economic, cross cultural, international team</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Links</a:t>
            </a:r>
            <a:endParaRPr dirty="0"/>
          </a:p>
          <a:p>
            <a:pPr marL="0" marR="0" lvl="0" indent="0" algn="l" rtl="0">
              <a:lnSpc>
                <a:spcPct val="100000"/>
              </a:lnSpc>
              <a:spcBef>
                <a:spcPts val="0"/>
              </a:spcBef>
              <a:spcAft>
                <a:spcPts val="0"/>
              </a:spcAft>
              <a:buNone/>
            </a:pPr>
            <a:r>
              <a:rPr lang="en-US" dirty="0"/>
              <a:t>Precedence - principles and codes</a:t>
            </a:r>
          </a:p>
          <a:p>
            <a:pPr marL="0" marR="0" lvl="0" indent="0" algn="l" defTabSz="60957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a:solidFill>
                  <a:schemeClr val="tx1"/>
                </a:solidFill>
                <a:latin typeface="+mn-lt"/>
                <a:ea typeface="+mn-ea"/>
                <a:cs typeface="+mn-cs"/>
              </a:rPr>
              <a:t>Université</a:t>
            </a:r>
            <a:r>
              <a:rPr lang="en-US" sz="1600" b="0" i="0" u="none" strike="noStrike" kern="1200" baseline="0" dirty="0">
                <a:solidFill>
                  <a:schemeClr val="tx1"/>
                </a:solidFill>
                <a:latin typeface="+mn-lt"/>
                <a:ea typeface="+mn-ea"/>
                <a:cs typeface="+mn-cs"/>
              </a:rPr>
              <a:t> de Montréal. 2018. Montréal Declaration for a responsible development of artificial intelligence. 2018. Retrieved September 13, 2019 from: https://www.montrealdeclaration-responsibleai.com/the-declaration </a:t>
            </a:r>
            <a:endParaRPr dirty="0"/>
          </a:p>
          <a:p>
            <a:pPr marL="0" marR="0" lvl="0" indent="0" algn="l" rtl="0">
              <a:lnSpc>
                <a:spcPct val="100000"/>
              </a:lnSpc>
              <a:spcBef>
                <a:spcPts val="0"/>
              </a:spcBef>
              <a:spcAft>
                <a:spcPts val="0"/>
              </a:spcAft>
              <a:buNone/>
            </a:pPr>
            <a:endParaRPr dirty="0"/>
          </a:p>
          <a:p>
            <a:pPr marL="0" marR="0" lvl="0" indent="0" algn="l" defTabSz="609570" rtl="0" eaLnBrk="1" fontAlgn="auto" latinLnBrk="0" hangingPunct="1">
              <a:lnSpc>
                <a:spcPct val="100000"/>
              </a:lnSpc>
              <a:spcBef>
                <a:spcPts val="0"/>
              </a:spcBef>
              <a:spcAft>
                <a:spcPts val="0"/>
              </a:spcAft>
              <a:buClrTx/>
              <a:buSzTx/>
              <a:buFontTx/>
              <a:buNone/>
              <a:tabLst/>
              <a:defRPr/>
            </a:pPr>
            <a:r>
              <a:rPr lang="en-US" dirty="0"/>
              <a:t>ACM Code of Ethics and Professional Conduct - The Official Site of the Association for Computing Machinery's Committee on Professional Ethics: https://ethics.acm.org/</a:t>
            </a:r>
          </a:p>
          <a:p>
            <a:pPr marL="0" marR="0" lvl="0" indent="0" algn="l" rtl="0">
              <a:lnSpc>
                <a:spcPct val="100000"/>
              </a:lnSpc>
              <a:spcBef>
                <a:spcPts val="0"/>
              </a:spcBef>
              <a:spcAft>
                <a:spcPts val="0"/>
              </a:spcAft>
              <a:buNone/>
            </a:pPr>
            <a:endParaRPr lang="en-US" dirty="0"/>
          </a:p>
          <a:p>
            <a:pPr marL="0" marR="0" lvl="0" indent="0" algn="l" rtl="0">
              <a:lnSpc>
                <a:spcPct val="100000"/>
              </a:lnSpc>
              <a:spcBef>
                <a:spcPts val="0"/>
              </a:spcBef>
              <a:spcAft>
                <a:spcPts val="0"/>
              </a:spcAft>
              <a:buNone/>
            </a:pPr>
            <a:r>
              <a:rPr lang="en-US" dirty="0"/>
              <a:t>AI Now Institute - https://ainowinstitute.org/ </a:t>
            </a:r>
            <a:endParaRPr dirty="0"/>
          </a:p>
          <a:p>
            <a:pPr marL="0" marR="0" lvl="0" indent="0" algn="l" rtl="0">
              <a:lnSpc>
                <a:spcPct val="100000"/>
              </a:lnSpc>
              <a:spcBef>
                <a:spcPts val="0"/>
              </a:spcBef>
              <a:spcAft>
                <a:spcPts val="0"/>
              </a:spcAft>
              <a:buNone/>
            </a:pPr>
            <a:r>
              <a:rPr lang="en-US" dirty="0"/>
              <a:t>Medium article: After a Year of Tech Scandals, Our 10 Recommendations for AI</a:t>
            </a:r>
            <a:endParaRPr dirty="0"/>
          </a:p>
          <a:p>
            <a:pPr marL="0" marR="0" lvl="0" indent="0" algn="l" rtl="0">
              <a:lnSpc>
                <a:spcPct val="100000"/>
              </a:lnSpc>
              <a:spcBef>
                <a:spcPts val="0"/>
              </a:spcBef>
              <a:spcAft>
                <a:spcPts val="0"/>
              </a:spcAft>
              <a:buNone/>
            </a:pPr>
            <a:r>
              <a:rPr lang="en-US" dirty="0"/>
              <a:t>Let’s begin with better regulation, protecting workers, and applying “truth in advertising” rules to AI https://medium.com/@AINowInstitute/after-a-year-of-tech-scandals-our-10-recommendations-for-ai-95b3b2c5e5</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IBM Medium Article: Everyday Ethics for Artificial Intelligence: a Practical Guide for Designers and Developers by Adam Cutler, IBM Distinguished Designer, Artificial Intelligence Design; Milena </a:t>
            </a:r>
            <a:r>
              <a:rPr lang="en-US" dirty="0" err="1"/>
              <a:t>Pribić</a:t>
            </a:r>
            <a:r>
              <a:rPr lang="en-US" dirty="0"/>
              <a:t>, IBM Designer, Artificial Intelligence Design; and Lawrence Humphrey, IBM Designer, Artificial Intelligence Design: https://medium.com/design-ibm/everyday-ethics-for-artificial-intelligence-75e173a9d8e8</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Google: our principles - https://blog.google/technology/ai/ai-principles/ </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Microsoft AI Principles - https://www.microsoft.com/en-us/ai/our-approach-to-ai </a:t>
            </a:r>
            <a:endParaRPr dirty="0"/>
          </a:p>
          <a:p>
            <a:pPr marL="0" marR="0" lvl="0" indent="0" algn="l" rtl="0">
              <a:lnSpc>
                <a:spcPct val="100000"/>
              </a:lnSpc>
              <a:spcBef>
                <a:spcPts val="0"/>
              </a:spcBef>
              <a:spcAft>
                <a:spcPts val="0"/>
              </a:spcAft>
              <a:buNone/>
            </a:pPr>
            <a:r>
              <a:rPr lang="en-US" dirty="0"/>
              <a:t>Everyday Ethics for Artificial Intelligence: A Practical Guide for Designers and Developers ibm.biz/</a:t>
            </a:r>
            <a:r>
              <a:rPr lang="en-US" dirty="0" err="1"/>
              <a:t>everydayethics</a:t>
            </a:r>
            <a:endParaRPr dirty="0"/>
          </a:p>
        </p:txBody>
      </p:sp>
      <p:sp>
        <p:nvSpPr>
          <p:cNvPr id="535" name="Google Shape;53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 AI For War? Defense Innovation Board Says It Can Be Done</a:t>
            </a:r>
          </a:p>
          <a:p>
            <a:r>
              <a:rPr lang="en-US" dirty="0"/>
              <a:t>The military figured out how to use nuclear power safely, the advisory panel said, and it can do the same with artificial intelligence.</a:t>
            </a:r>
          </a:p>
          <a:p>
            <a:r>
              <a:rPr lang="en-US" dirty="0"/>
              <a:t>By   SYDNEY J. FREEDBERG JR. on October 31, 2019 at 12:21 PM </a:t>
            </a:r>
          </a:p>
          <a:p>
            <a:r>
              <a:rPr lang="en-US" dirty="0">
                <a:hlinkClick r:id="rId3"/>
              </a:rPr>
              <a:t>https://breakingdefense.com/2019/10/ethical-ai-for-war-defense-innovation-board-says-it-can-be-done/</a:t>
            </a:r>
            <a:endParaRPr lang="en-US" dirty="0"/>
          </a:p>
          <a:p>
            <a:endParaRPr lang="en-US" dirty="0"/>
          </a:p>
          <a:p>
            <a:r>
              <a:rPr lang="en-US" sz="4000" dirty="0">
                <a:solidFill>
                  <a:srgbClr val="222222"/>
                </a:solidFill>
                <a:latin typeface="Lora"/>
              </a:rPr>
              <a:t>AI “does not remove the responsibility from </a:t>
            </a:r>
            <a:r>
              <a:rPr lang="en-US" sz="4000" i="1" dirty="0">
                <a:solidFill>
                  <a:srgbClr val="222222"/>
                </a:solidFill>
                <a:latin typeface="Lora"/>
              </a:rPr>
              <a:t>people</a:t>
            </a:r>
            <a:r>
              <a:rPr lang="en-US" sz="4000" dirty="0">
                <a:solidFill>
                  <a:srgbClr val="222222"/>
                </a:solidFill>
                <a:latin typeface="Lora"/>
              </a:rPr>
              <a:t>… What is new about AI does not change human responsibility.”</a:t>
            </a:r>
          </a:p>
          <a:p>
            <a:pPr lvl="6"/>
            <a:r>
              <a:rPr lang="en-US" sz="2800" dirty="0">
                <a:solidFill>
                  <a:srgbClr val="222222"/>
                </a:solidFill>
                <a:latin typeface="Lora"/>
              </a:rPr>
              <a:t>-  Michael McQuade</a:t>
            </a:r>
            <a:br>
              <a:rPr lang="en-US" sz="2800" dirty="0">
                <a:solidFill>
                  <a:srgbClr val="222222"/>
                </a:solidFill>
                <a:latin typeface="Lora"/>
              </a:rPr>
            </a:br>
            <a:r>
              <a:rPr lang="en-US" dirty="0">
                <a:solidFill>
                  <a:srgbClr val="222222"/>
                </a:solidFill>
                <a:latin typeface="Lora"/>
              </a:rPr>
              <a:t>Defense Innovation Advisory Board member </a:t>
            </a:r>
            <a:br>
              <a:rPr lang="en-US" dirty="0">
                <a:solidFill>
                  <a:srgbClr val="222222"/>
                </a:solidFill>
                <a:latin typeface="Lora"/>
              </a:rPr>
            </a:br>
            <a:r>
              <a:rPr lang="en-US" dirty="0">
                <a:solidFill>
                  <a:srgbClr val="222222"/>
                </a:solidFill>
                <a:latin typeface="Lora"/>
              </a:rPr>
              <a:t>and VP for research at Carnegie Mellon University</a:t>
            </a:r>
            <a:endParaRPr lang="en-US" sz="4000" dirty="0">
              <a:solidFill>
                <a:srgbClr val="222222"/>
              </a:solidFill>
              <a:latin typeface="Lora"/>
            </a:endParaRPr>
          </a:p>
        </p:txBody>
      </p:sp>
      <p:sp>
        <p:nvSpPr>
          <p:cNvPr id="4" name="Slide Number Placeholder 3"/>
          <p:cNvSpPr>
            <a:spLocks noGrp="1"/>
          </p:cNvSpPr>
          <p:nvPr>
            <p:ph type="sldNum" sz="quarter" idx="5"/>
          </p:nvPr>
        </p:nvSpPr>
        <p:spPr/>
        <p:txBody>
          <a:bodyPr/>
          <a:lstStyle/>
          <a:p>
            <a:fld id="{C1735D0F-15CB-5241-8DA7-9EC6F9751AD5}" type="slidenum">
              <a:rPr lang="en-US" smtClean="0"/>
              <a:t>16</a:t>
            </a:fld>
            <a:endParaRPr lang="en-US" dirty="0"/>
          </a:p>
        </p:txBody>
      </p:sp>
    </p:spTree>
    <p:extLst>
      <p:ext uri="{BB962C8B-B14F-4D97-AF65-F5344CB8AC3E}">
        <p14:creationId xmlns:p14="http://schemas.microsoft.com/office/powerpoint/2010/main" val="1046482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 AI For War? Defense Innovation Board Says It Can Be Done</a:t>
            </a:r>
          </a:p>
          <a:p>
            <a:r>
              <a:rPr lang="en-US" dirty="0"/>
              <a:t>The military figured out how to use nuclear power safely, the advisory panel said, and it can do the same with artificial intelligence.</a:t>
            </a:r>
          </a:p>
          <a:p>
            <a:r>
              <a:rPr lang="en-US" dirty="0"/>
              <a:t>By   SYDNEY J. FREEDBERG JR. on October 31, 2019 at 12:21 PM </a:t>
            </a:r>
          </a:p>
          <a:p>
            <a:r>
              <a:rPr lang="en-US" dirty="0">
                <a:hlinkClick r:id="rId3"/>
              </a:rPr>
              <a:t>https://breakingdefense.com/2019/10/ethical-ai-for-war-defense-innovation-board-says-it-can-be-done/</a:t>
            </a:r>
            <a:endParaRPr lang="en-US" dirty="0"/>
          </a:p>
          <a:p>
            <a:endParaRPr lang="en-US" dirty="0"/>
          </a:p>
          <a:p>
            <a:r>
              <a:rPr lang="en-US" sz="4000" dirty="0">
                <a:solidFill>
                  <a:srgbClr val="222222"/>
                </a:solidFill>
                <a:latin typeface="Lora"/>
              </a:rPr>
              <a:t>AI “does not remove the responsibility from </a:t>
            </a:r>
            <a:r>
              <a:rPr lang="en-US" sz="4000" i="1" dirty="0">
                <a:solidFill>
                  <a:srgbClr val="222222"/>
                </a:solidFill>
                <a:latin typeface="Lora"/>
              </a:rPr>
              <a:t>people</a:t>
            </a:r>
            <a:r>
              <a:rPr lang="en-US" sz="4000" dirty="0">
                <a:solidFill>
                  <a:srgbClr val="222222"/>
                </a:solidFill>
                <a:latin typeface="Lora"/>
              </a:rPr>
              <a:t>… What is new about AI does not change human responsibility.”</a:t>
            </a:r>
          </a:p>
          <a:p>
            <a:pPr lvl="6"/>
            <a:r>
              <a:rPr lang="en-US" sz="2800" dirty="0">
                <a:solidFill>
                  <a:srgbClr val="222222"/>
                </a:solidFill>
                <a:latin typeface="Lora"/>
              </a:rPr>
              <a:t>-  Michael McQuade</a:t>
            </a:r>
            <a:br>
              <a:rPr lang="en-US" sz="2800" dirty="0">
                <a:solidFill>
                  <a:srgbClr val="222222"/>
                </a:solidFill>
                <a:latin typeface="Lora"/>
              </a:rPr>
            </a:br>
            <a:r>
              <a:rPr lang="en-US" dirty="0">
                <a:solidFill>
                  <a:srgbClr val="222222"/>
                </a:solidFill>
                <a:latin typeface="Lora"/>
              </a:rPr>
              <a:t>Defense Innovation Advisory Board member </a:t>
            </a:r>
            <a:br>
              <a:rPr lang="en-US" dirty="0">
                <a:solidFill>
                  <a:srgbClr val="222222"/>
                </a:solidFill>
                <a:latin typeface="Lora"/>
              </a:rPr>
            </a:br>
            <a:r>
              <a:rPr lang="en-US" dirty="0">
                <a:solidFill>
                  <a:srgbClr val="222222"/>
                </a:solidFill>
                <a:latin typeface="Lora"/>
              </a:rPr>
              <a:t>and VP for research at Carnegie Mellon University</a:t>
            </a:r>
            <a:endParaRPr lang="en-US" sz="4000" dirty="0">
              <a:solidFill>
                <a:srgbClr val="222222"/>
              </a:solidFill>
              <a:latin typeface="Lora"/>
            </a:endParaRPr>
          </a:p>
        </p:txBody>
      </p:sp>
      <p:sp>
        <p:nvSpPr>
          <p:cNvPr id="4" name="Slide Number Placeholder 3"/>
          <p:cNvSpPr>
            <a:spLocks noGrp="1"/>
          </p:cNvSpPr>
          <p:nvPr>
            <p:ph type="sldNum" sz="quarter" idx="5"/>
          </p:nvPr>
        </p:nvSpPr>
        <p:spPr/>
        <p:txBody>
          <a:bodyPr/>
          <a:lstStyle/>
          <a:p>
            <a:fld id="{C1735D0F-15CB-5241-8DA7-9EC6F9751AD5}" type="slidenum">
              <a:rPr lang="en-US" smtClean="0"/>
              <a:t>17</a:t>
            </a:fld>
            <a:endParaRPr lang="en-US" dirty="0"/>
          </a:p>
        </p:txBody>
      </p:sp>
    </p:spTree>
    <p:extLst>
      <p:ext uri="{BB962C8B-B14F-4D97-AF65-F5344CB8AC3E}">
        <p14:creationId xmlns:p14="http://schemas.microsoft.com/office/powerpoint/2010/main" val="382784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462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14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e18236572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e18236572_1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lumMod val="50000"/>
                  </a:schemeClr>
                </a:solidFill>
                <a:effectLst/>
                <a:cs typeface="Arial" panose="020B0604020202020204" pitchFamily="34" charset="0"/>
              </a:rPr>
              <a:t>Graphic by Karen Bachmann as presented in:</a:t>
            </a:r>
            <a:endParaRPr lang="en-US" altLang="en-US" sz="1400" dirty="0">
              <a:solidFill>
                <a:schemeClr val="bg1">
                  <a:lumMod val="50000"/>
                </a:schemeClr>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https://www.slideshare.net/karenbachmann/know-thyself-understanding-and-managing-biases</a:t>
            </a:r>
            <a:r>
              <a:rPr kumimoji="0" lang="en-US" altLang="en-US" sz="1200" b="0" i="0" u="none" strike="noStrike" cap="none" normalizeH="0" baseline="0" dirty="0">
                <a:ln>
                  <a:noFill/>
                </a:ln>
                <a:solidFill>
                  <a:schemeClr val="bg1">
                    <a:lumMod val="50000"/>
                  </a:schemeClr>
                </a:solidFill>
                <a:effectLst/>
                <a:cs typeface="Arial" panose="020B0604020202020204" pitchFamily="34" charset="0"/>
              </a:rPr>
              <a:t> </a:t>
            </a:r>
            <a:endParaRPr kumimoji="0" lang="en-US" altLang="en-US" sz="1200" b="0" i="0" u="none" strike="noStrike" cap="none" normalizeH="0" baseline="0" dirty="0">
              <a:ln>
                <a:noFill/>
              </a:ln>
              <a:solidFill>
                <a:schemeClr val="bg1">
                  <a:lumMod val="50000"/>
                </a:schemeClr>
              </a:solidFill>
              <a:effectLst/>
            </a:endParaRPr>
          </a:p>
        </p:txBody>
      </p:sp>
      <p:sp>
        <p:nvSpPr>
          <p:cNvPr id="312" name="Google Shape;312;g5e18236572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4126713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dec36e235_0_82:notes"/>
          <p:cNvSpPr txBox="1">
            <a:spLocks noGrp="1"/>
          </p:cNvSpPr>
          <p:nvPr>
            <p:ph type="body" idx="1"/>
          </p:nvPr>
        </p:nvSpPr>
        <p:spPr>
          <a:xfrm>
            <a:off x="685800" y="4342463"/>
            <a:ext cx="5486400" cy="4114500"/>
          </a:xfrm>
          <a:prstGeom prst="rect">
            <a:avLst/>
          </a:prstGeom>
        </p:spPr>
        <p:txBody>
          <a:bodyPr spcFirstLastPara="1" wrap="square" lIns="91425" tIns="91425" rIns="91425" bIns="91425" anchor="t" anchorCtr="0">
            <a:noAutofit/>
          </a:bodyPr>
          <a:lstStyle/>
          <a:p>
            <a:pPr marL="609600" lvl="0" indent="-393700" algn="l" rtl="0">
              <a:spcBef>
                <a:spcPts val="0"/>
              </a:spcBef>
              <a:spcAft>
                <a:spcPts val="0"/>
              </a:spcAft>
              <a:buSzPts val="1400"/>
              <a:buChar char="●"/>
            </a:pPr>
            <a:r>
              <a:rPr lang="en-US" dirty="0"/>
              <a:t>How can we best identify the biases within ourselves and our teams?</a:t>
            </a:r>
            <a:endParaRPr dirty="0"/>
          </a:p>
          <a:p>
            <a:pPr marL="609600" lvl="0" indent="-393700" algn="l" rtl="0">
              <a:spcBef>
                <a:spcPts val="0"/>
              </a:spcBef>
              <a:spcAft>
                <a:spcPts val="0"/>
              </a:spcAft>
              <a:buSzPts val="1400"/>
              <a:buChar char="●"/>
            </a:pPr>
            <a:r>
              <a:rPr lang="en-US" dirty="0"/>
              <a:t>What tools and processes to control for bias we can introduce into our processes?</a:t>
            </a:r>
            <a:endParaRPr dirty="0"/>
          </a:p>
          <a:p>
            <a:pPr marL="609600" lvl="0" indent="-393700" algn="l" rtl="0">
              <a:spcBef>
                <a:spcPts val="0"/>
              </a:spcBef>
              <a:spcAft>
                <a:spcPts val="0"/>
              </a:spcAft>
              <a:buSzPts val="1400"/>
              <a:buChar char="●"/>
            </a:pPr>
            <a:r>
              <a:rPr lang="en-US" dirty="0"/>
              <a:t>Where do biases emerge in our work?</a:t>
            </a:r>
          </a:p>
          <a:p>
            <a:pPr marL="609600" lvl="0" indent="-393700" algn="l" rtl="0">
              <a:spcBef>
                <a:spcPts val="0"/>
              </a:spcBef>
              <a:spcAft>
                <a:spcPts val="0"/>
              </a:spcAft>
              <a:buSzPts val="1400"/>
              <a:buChar char="●"/>
            </a:pPr>
            <a:endParaRPr lang="en-US" dirty="0"/>
          </a:p>
          <a:p>
            <a:pPr marL="0" lvl="0" indent="0" algn="l" rtl="0">
              <a:spcBef>
                <a:spcPts val="1000"/>
              </a:spcBef>
              <a:spcAft>
                <a:spcPts val="0"/>
              </a:spcAft>
              <a:buClr>
                <a:schemeClr val="dk1"/>
              </a:buClr>
              <a:buSzPts val="3000"/>
              <a:buNone/>
            </a:pPr>
            <a:r>
              <a:rPr lang="en-US" sz="1200" dirty="0"/>
              <a:t>Start with understanding your own bias</a:t>
            </a:r>
          </a:p>
          <a:p>
            <a:pPr marL="0" lvl="0" indent="0" algn="l" rtl="0">
              <a:spcBef>
                <a:spcPts val="2100"/>
              </a:spcBef>
              <a:spcAft>
                <a:spcPts val="0"/>
              </a:spcAft>
              <a:buClr>
                <a:schemeClr val="dk1"/>
              </a:buClr>
              <a:buSzPts val="3000"/>
              <a:buNone/>
            </a:pPr>
            <a:r>
              <a:rPr lang="en-US" sz="1200" dirty="0"/>
              <a:t>Don’t fall into the illusion of complete objectivity</a:t>
            </a:r>
          </a:p>
          <a:p>
            <a:pPr marL="0" lvl="0" indent="0" algn="l" rtl="0">
              <a:spcBef>
                <a:spcPts val="2100"/>
              </a:spcBef>
              <a:spcAft>
                <a:spcPts val="2100"/>
              </a:spcAft>
              <a:buClr>
                <a:schemeClr val="dk1"/>
              </a:buClr>
              <a:buSzPts val="3000"/>
              <a:buNone/>
            </a:pPr>
            <a:r>
              <a:rPr lang="en-US" sz="1200" dirty="0"/>
              <a:t>Don’t be afraid to acknowledge bias</a:t>
            </a:r>
          </a:p>
          <a:p>
            <a:pPr marL="609600" lvl="0" indent="-393700" algn="l" rtl="0">
              <a:spcBef>
                <a:spcPts val="0"/>
              </a:spcBef>
              <a:spcAft>
                <a:spcPts val="0"/>
              </a:spcAft>
              <a:buSzPts val="1400"/>
              <a:buChar char="●"/>
            </a:pPr>
            <a:endParaRPr dirty="0"/>
          </a:p>
        </p:txBody>
      </p:sp>
      <p:sp>
        <p:nvSpPr>
          <p:cNvPr id="320" name="Google Shape;320;g5dec36e235_0_82:notes"/>
          <p:cNvSpPr>
            <a:spLocks noGrp="1" noRot="1" noChangeAspect="1"/>
          </p:cNvSpPr>
          <p:nvPr>
            <p:ph type="sldImg" idx="2"/>
          </p:nvPr>
        </p:nvSpPr>
        <p:spPr>
          <a:xfrm>
            <a:off x="382588" y="687388"/>
            <a:ext cx="6094412" cy="34274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117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cap="none" dirty="0">
                <a:solidFill>
                  <a:schemeClr val="dk1"/>
                </a:solidFill>
                <a:effectLst/>
                <a:latin typeface="+mn-lt"/>
                <a:ea typeface="Calibri"/>
                <a:cs typeface="Calibri"/>
                <a:sym typeface="Calibri"/>
              </a:rPr>
              <a:t>Non-typical schools, non-typical careers, </a:t>
            </a:r>
          </a:p>
          <a:p>
            <a:r>
              <a:rPr lang="en-US" sz="1600" b="0" i="0" u="none" strike="noStrike" cap="none" dirty="0">
                <a:solidFill>
                  <a:schemeClr val="dk1"/>
                </a:solidFill>
                <a:effectLst/>
                <a:latin typeface="+mn-lt"/>
                <a:ea typeface="Calibri"/>
                <a:cs typeface="Calibri"/>
                <a:sym typeface="Calibri"/>
              </a:rPr>
              <a:t>POC, LGBTQ, women (52% of world).</a:t>
            </a:r>
          </a:p>
          <a:p>
            <a:endParaRPr lang="en-US" sz="1600" b="0" i="0" u="none" strike="noStrike" cap="none" dirty="0">
              <a:solidFill>
                <a:schemeClr val="dk1"/>
              </a:solidFill>
              <a:effectLst/>
              <a:latin typeface="+mn-lt"/>
              <a:ea typeface="Calibri"/>
              <a:cs typeface="Calibri"/>
              <a:sym typeface="Calibri"/>
            </a:endParaRPr>
          </a:p>
          <a:p>
            <a:r>
              <a:rPr lang="en-US" dirty="0"/>
              <a:t>How People with Disabilities Use the Web: Overview</a:t>
            </a:r>
          </a:p>
          <a:p>
            <a:r>
              <a:rPr lang="en-US" sz="1600" dirty="0">
                <a:solidFill>
                  <a:schemeClr val="tx2"/>
                </a:solidFill>
                <a:hlinkClick r:id="rId3"/>
              </a:rPr>
              <a:t>https://www.w3.org/WAI/intro/people-use-web</a:t>
            </a:r>
            <a:endParaRPr lang="en-US" sz="1600" dirty="0">
              <a:solidFill>
                <a:schemeClr val="tx2"/>
              </a:solidFill>
            </a:endParaRPr>
          </a:p>
          <a:p>
            <a:r>
              <a:rPr lang="en-US" dirty="0"/>
              <a:t>WAI-AGE Task Force of the Education and Outreach Working Group (EOWG), W3C</a:t>
            </a:r>
          </a:p>
          <a:p>
            <a:endParaRPr lang="en-US" sz="1600" dirty="0"/>
          </a:p>
          <a:p>
            <a:endParaRPr lang="en-US" sz="1600" dirty="0"/>
          </a:p>
          <a:p>
            <a:r>
              <a:rPr lang="en-US" sz="1600" dirty="0"/>
              <a:t>“When we do not design </a:t>
            </a:r>
            <a:br>
              <a:rPr lang="en-US" sz="1600" dirty="0"/>
            </a:br>
            <a:r>
              <a:rPr lang="en-US" sz="1600" dirty="0"/>
              <a:t>for people with disabilities </a:t>
            </a:r>
            <a:br>
              <a:rPr lang="en-US" sz="1600" dirty="0"/>
            </a:br>
            <a:r>
              <a:rPr lang="en-US" sz="1600" dirty="0"/>
              <a:t>we are being ableist”</a:t>
            </a:r>
            <a:br>
              <a:rPr lang="en-US" sz="1600" dirty="0"/>
            </a:br>
            <a:br>
              <a:rPr lang="en-US" sz="1600" dirty="0"/>
            </a:br>
            <a:r>
              <a:rPr lang="en-US" sz="1600" dirty="0"/>
              <a:t>        </a:t>
            </a:r>
            <a:r>
              <a:rPr lang="en-US" sz="1000" dirty="0"/>
              <a:t>- Anne Gibson @</a:t>
            </a:r>
            <a:r>
              <a:rPr lang="en-US" sz="1000" dirty="0" err="1"/>
              <a:t>perpendicularme</a:t>
            </a:r>
            <a:r>
              <a:rPr lang="en-US" sz="1000" dirty="0"/>
              <a:t> #ias18 Roundtable on Ethics</a:t>
            </a:r>
            <a:endParaRPr lang="en-US" dirty="0"/>
          </a:p>
          <a:p>
            <a:endParaRPr lang="en-US" sz="1600" b="0" i="0" u="none" strike="noStrike" cap="none" dirty="0">
              <a:solidFill>
                <a:schemeClr val="dk1"/>
              </a:solidFill>
              <a:effectLst/>
              <a:latin typeface="+mn-lt"/>
              <a:ea typeface="Calibri"/>
              <a:cs typeface="Calibri"/>
              <a:sym typeface="Calibri"/>
            </a:endParaRPr>
          </a:p>
          <a:p>
            <a:pPr marL="0" marR="0" lvl="0" indent="0" algn="l" defTabSz="609570" rtl="0" eaLnBrk="1" fontAlgn="auto" latinLnBrk="0" hangingPunct="1">
              <a:lnSpc>
                <a:spcPct val="100000"/>
              </a:lnSpc>
              <a:spcBef>
                <a:spcPts val="0"/>
              </a:spcBef>
              <a:spcAft>
                <a:spcPts val="0"/>
              </a:spcAft>
              <a:buClrTx/>
              <a:buSzTx/>
              <a:buFontTx/>
              <a:buNone/>
              <a:tabLst/>
              <a:defRPr/>
            </a:pPr>
            <a:r>
              <a:rPr lang="en-US" dirty="0"/>
              <a:t>Hire/work with people affected by bias</a:t>
            </a:r>
          </a:p>
          <a:p>
            <a:endParaRPr lang="en-US" sz="1600" b="0" i="0" u="none" strike="noStrike" cap="none" dirty="0">
              <a:solidFill>
                <a:schemeClr val="dk1"/>
              </a:solidFill>
              <a:effectLst/>
              <a:latin typeface="+mn-lt"/>
              <a:ea typeface="Calibri"/>
              <a:cs typeface="Calibri"/>
              <a:sym typeface="Calibri"/>
            </a:endParaRPr>
          </a:p>
          <a:p>
            <a:endParaRPr lang="en-US" sz="1600" b="0" i="0" u="none" strike="noStrike" cap="none" dirty="0">
              <a:solidFill>
                <a:schemeClr val="dk1"/>
              </a:solidFill>
              <a:effectLst/>
              <a:latin typeface="+mn-lt"/>
              <a:ea typeface="Calibri"/>
              <a:cs typeface="Calibri"/>
              <a:sym typeface="Calibri"/>
            </a:endParaRPr>
          </a:p>
          <a:p>
            <a:r>
              <a:rPr lang="en-US" sz="1600" b="0" i="0" u="none" strike="noStrike" cap="none" dirty="0">
                <a:solidFill>
                  <a:schemeClr val="dk1"/>
                </a:solidFill>
                <a:effectLst/>
                <a:latin typeface="+mn-lt"/>
                <a:ea typeface="Calibri"/>
                <a:cs typeface="Calibri"/>
                <a:sym typeface="Calibri"/>
              </a:rPr>
              <a:t>https://www.flickr.com/photos/byrawpixel/45739276192/in/photostream/</a:t>
            </a:r>
          </a:p>
          <a:p>
            <a:r>
              <a:rPr lang="en-US" sz="1600" b="0" i="0" u="none" strike="noStrike" cap="none" dirty="0">
                <a:solidFill>
                  <a:schemeClr val="dk1"/>
                </a:solidFill>
                <a:effectLst/>
                <a:latin typeface="+mn-lt"/>
                <a:ea typeface="Calibri"/>
                <a:cs typeface="Calibri"/>
                <a:sym typeface="Calibri"/>
              </a:rPr>
              <a:t>Created with love by rawpixel.com.</a:t>
            </a:r>
          </a:p>
          <a:p>
            <a:r>
              <a:rPr lang="en-US" sz="1600" b="0" i="0" u="none" strike="noStrike" cap="none" dirty="0">
                <a:solidFill>
                  <a:schemeClr val="dk1"/>
                </a:solidFill>
                <a:effectLst/>
                <a:latin typeface="+mn-lt"/>
                <a:ea typeface="Calibri"/>
                <a:cs typeface="Calibri"/>
                <a:sym typeface="Calibri"/>
              </a:rPr>
              <a:t>Download this image in high resolution under Creative Commons 0 at www.rawpixel.com.</a:t>
            </a:r>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25</a:t>
            </a:fld>
            <a:endParaRPr lang="en-US" dirty="0"/>
          </a:p>
        </p:txBody>
      </p:sp>
    </p:spTree>
    <p:extLst>
      <p:ext uri="{BB962C8B-B14F-4D97-AF65-F5344CB8AC3E}">
        <p14:creationId xmlns:p14="http://schemas.microsoft.com/office/powerpoint/2010/main" val="97019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Curiosity experts include: HCI, HMI, cognitive psychologists, digital anthropologists, and UX researchers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92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ef54e4fc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ef54e4fcc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dirty="0"/>
              <a:t>Data: Resumes, mostly male candidates</a:t>
            </a:r>
          </a:p>
          <a:p>
            <a:pPr lvl="0"/>
            <a:r>
              <a:rPr lang="en-US" dirty="0"/>
              <a:t>Result: Taught itself that male candidates preferable</a:t>
            </a:r>
          </a:p>
          <a:p>
            <a:pPr lvl="1"/>
            <a:r>
              <a:rPr lang="en-US" dirty="0"/>
              <a:t>Penalized resumes: “women’s,” as in “women’s chess club captain” </a:t>
            </a:r>
          </a:p>
          <a:p>
            <a:pPr lvl="1"/>
            <a:r>
              <a:rPr lang="en-US" dirty="0"/>
              <a:t>Downgraded all-women’s colleges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Amazon scraps secret AI recruiting tool that showed bias against women</a:t>
            </a:r>
            <a:endParaRPr dirty="0"/>
          </a:p>
          <a:p>
            <a:pPr marL="0" lvl="0" indent="0" algn="l" rtl="0">
              <a:spcBef>
                <a:spcPts val="0"/>
              </a:spcBef>
              <a:spcAft>
                <a:spcPts val="0"/>
              </a:spcAft>
              <a:buNone/>
            </a:pPr>
            <a:r>
              <a:rPr lang="en-US" dirty="0"/>
              <a:t>By Jeffrey </a:t>
            </a:r>
            <a:r>
              <a:rPr lang="en-US" dirty="0" err="1"/>
              <a:t>Dastin</a:t>
            </a:r>
            <a:r>
              <a:rPr lang="en-US" dirty="0"/>
              <a:t>. Reuters. October 9, 2018</a:t>
            </a:r>
            <a:endParaRPr dirty="0"/>
          </a:p>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https://www.reuters.com/article/us-amazon-com-jobs-automation-insight/amazon-scraps-secret-ai-recruiting-tool-that-showed-bias-against-women-idUSKCN1MK08G</a:t>
            </a:r>
            <a:r>
              <a:rPr lang="en-US" dirty="0"/>
              <a:t> </a:t>
            </a:r>
            <a:endParaRPr dirty="0"/>
          </a:p>
        </p:txBody>
      </p:sp>
      <p:sp>
        <p:nvSpPr>
          <p:cNvPr id="339" name="Google Shape;339;g5ef54e4fc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2327193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Inclusivity resources from Forbes:</a:t>
            </a:r>
          </a:p>
          <a:p>
            <a:endParaRPr lang="en-US" dirty="0"/>
          </a:p>
          <a:p>
            <a:r>
              <a:rPr lang="en-US" dirty="0"/>
              <a:t>What An Inclusive Workplace Actually Looks Like, And Seven Ways To Achieve It</a:t>
            </a:r>
          </a:p>
          <a:p>
            <a:r>
              <a:rPr lang="en-US" dirty="0"/>
              <a:t>By Laura Hamill, Forbes Councils Member, </a:t>
            </a:r>
            <a:r>
              <a:rPr lang="en-US" sz="1600" b="0" i="0" kern="1200" dirty="0">
                <a:solidFill>
                  <a:schemeClr val="tx1"/>
                </a:solidFill>
                <a:effectLst/>
                <a:latin typeface="+mn-lt"/>
                <a:ea typeface="+mn-ea"/>
                <a:cs typeface="+mn-cs"/>
              </a:rPr>
              <a:t>Feb 4, 2019.</a:t>
            </a:r>
            <a:r>
              <a:rPr lang="en-US" dirty="0"/>
              <a:t> </a:t>
            </a:r>
            <a:r>
              <a:rPr lang="en-US" dirty="0">
                <a:hlinkClick r:id="rId3"/>
              </a:rPr>
              <a:t>https://www.forbes.com/sites/forbeshumanresourcescouncil/2019/02/04/what-an-inclusive-workplace-actually-looks-like-and-seven-ways-to-achieve-it/#21ec706e316b</a:t>
            </a:r>
            <a:endParaRPr lang="en-US" dirty="0"/>
          </a:p>
          <a:p>
            <a:endParaRPr lang="en-US" dirty="0"/>
          </a:p>
          <a:p>
            <a:r>
              <a:rPr lang="en-US" sz="1600" b="0" i="0" u="none" strike="noStrike" kern="1200" dirty="0">
                <a:solidFill>
                  <a:schemeClr val="tx1"/>
                </a:solidFill>
                <a:effectLst/>
                <a:latin typeface="+mn-lt"/>
                <a:ea typeface="+mn-ea"/>
                <a:cs typeface="+mn-cs"/>
              </a:rPr>
              <a:t>Belonging In The Workplace: A New Approach to Diversity And Inclusivity. By Dr. Pragya Agarwal. Forbes. August 26, 2019</a:t>
            </a:r>
            <a:endParaRPr lang="en-US" dirty="0"/>
          </a:p>
          <a:p>
            <a:r>
              <a:rPr lang="en-US" dirty="0"/>
              <a:t>https://www.forbes.com/sites/pragyaagarwaleurope/2019/08/26/belonging-in-the-workplace-a-new-approach-to-diversity-and-inclusivity/</a:t>
            </a:r>
          </a:p>
        </p:txBody>
      </p:sp>
      <p:sp>
        <p:nvSpPr>
          <p:cNvPr id="4" name="Slide Number Placeholder 3"/>
          <p:cNvSpPr>
            <a:spLocks noGrp="1"/>
          </p:cNvSpPr>
          <p:nvPr>
            <p:ph type="sldNum" sz="quarter" idx="5"/>
          </p:nvPr>
        </p:nvSpPr>
        <p:spPr/>
        <p:txBody>
          <a:bodyPr/>
          <a:lstStyle/>
          <a:p>
            <a:fld id="{C1735D0F-15CB-5241-8DA7-9EC6F9751AD5}" type="slidenum">
              <a:rPr lang="en-US" smtClean="0"/>
              <a:t>27</a:t>
            </a:fld>
            <a:endParaRPr lang="en-US" dirty="0"/>
          </a:p>
        </p:txBody>
      </p:sp>
    </p:spTree>
    <p:extLst>
      <p:ext uri="{BB962C8B-B14F-4D97-AF65-F5344CB8AC3E}">
        <p14:creationId xmlns:p14="http://schemas.microsoft.com/office/powerpoint/2010/main" val="585878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Rock, Heidi Grant. 2019. Why Diverse Teams Are Smarter. (4 November, 2019). Retrieved September 13, 2019 from: https://hbr.org/2016/11/why-diverse-teams-are-smarter</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28</a:t>
            </a:fld>
            <a:endParaRPr lang="en-US" dirty="0"/>
          </a:p>
        </p:txBody>
      </p:sp>
    </p:spTree>
    <p:extLst>
      <p:ext uri="{BB962C8B-B14F-4D97-AF65-F5344CB8AC3E}">
        <p14:creationId xmlns:p14="http://schemas.microsoft.com/office/powerpoint/2010/main" val="1849596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Université</a:t>
            </a:r>
            <a:r>
              <a:rPr lang="en-US" sz="1200" b="0" i="0" u="none" strike="noStrike" kern="1200" baseline="0" dirty="0">
                <a:solidFill>
                  <a:schemeClr val="tx1"/>
                </a:solidFill>
                <a:latin typeface="+mn-lt"/>
                <a:ea typeface="+mn-ea"/>
                <a:cs typeface="+mn-cs"/>
              </a:rPr>
              <a:t> de Montréal. 2018. Montréal Declaration for a responsible development of artificial intelligence. 2018. Retrieved September 13, 2019 from: https://www.montrealdeclaration-responsibleai.com/the-declaration </a:t>
            </a:r>
          </a:p>
        </p:txBody>
      </p:sp>
      <p:sp>
        <p:nvSpPr>
          <p:cNvPr id="4" name="Slide Number Placeholder 3"/>
          <p:cNvSpPr>
            <a:spLocks noGrp="1"/>
          </p:cNvSpPr>
          <p:nvPr>
            <p:ph type="sldNum" sz="quarter" idx="5"/>
          </p:nvPr>
        </p:nvSpPr>
        <p:spPr/>
        <p:txBody>
          <a:bodyPr/>
          <a:lstStyle/>
          <a:p>
            <a:fld id="{30F18498-1159-498D-8DC7-E1A69C582DF5}" type="slidenum">
              <a:rPr lang="en-US" smtClean="0"/>
              <a:pPr/>
              <a:t>29</a:t>
            </a:fld>
            <a:endParaRPr lang="en-US" dirty="0"/>
          </a:p>
        </p:txBody>
      </p:sp>
    </p:spTree>
    <p:extLst>
      <p:ext uri="{BB962C8B-B14F-4D97-AF65-F5344CB8AC3E}">
        <p14:creationId xmlns:p14="http://schemas.microsoft.com/office/powerpoint/2010/main" val="222390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30</a:t>
            </a:fld>
            <a:endParaRPr lang="en-US" dirty="0"/>
          </a:p>
        </p:txBody>
      </p:sp>
    </p:spTree>
    <p:extLst>
      <p:ext uri="{BB962C8B-B14F-4D97-AF65-F5344CB8AC3E}">
        <p14:creationId xmlns:p14="http://schemas.microsoft.com/office/powerpoint/2010/main" val="2254041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31</a:t>
            </a:fld>
            <a:endParaRPr lang="en-US" dirty="0"/>
          </a:p>
        </p:txBody>
      </p:sp>
    </p:spTree>
    <p:extLst>
      <p:ext uri="{BB962C8B-B14F-4D97-AF65-F5344CB8AC3E}">
        <p14:creationId xmlns:p14="http://schemas.microsoft.com/office/powerpoint/2010/main" val="173336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n w="0"/>
              </a:rPr>
              <a:t>Accountable, De-risked, Respectful, Secure, Honest, Usable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Université</a:t>
            </a:r>
            <a:r>
              <a:rPr lang="en-US" sz="1200" b="0" i="0" u="none" strike="noStrike" kern="1200" baseline="0" dirty="0">
                <a:solidFill>
                  <a:schemeClr val="tx1"/>
                </a:solidFill>
                <a:latin typeface="+mn-lt"/>
                <a:ea typeface="+mn-ea"/>
                <a:cs typeface="+mn-cs"/>
              </a:rPr>
              <a:t> de Montréal. 2018. Montréal Declaration for a responsible development of artificial intelligence. 2018. Retrieved September 13, 2019 from: https://www.montrealdeclaration-responsibleai.com/the-declaration   </a:t>
            </a:r>
          </a:p>
        </p:txBody>
      </p:sp>
      <p:sp>
        <p:nvSpPr>
          <p:cNvPr id="4" name="Slide Number Placeholder 3"/>
          <p:cNvSpPr>
            <a:spLocks noGrp="1"/>
          </p:cNvSpPr>
          <p:nvPr>
            <p:ph type="sldNum" sz="quarter" idx="5"/>
          </p:nvPr>
        </p:nvSpPr>
        <p:spPr/>
        <p:txBody>
          <a:bodyPr/>
          <a:lstStyle/>
          <a:p>
            <a:fld id="{30F18498-1159-498D-8DC7-E1A69C582DF5}" type="slidenum">
              <a:rPr lang="en-US" smtClean="0"/>
              <a:pPr/>
              <a:t>32</a:t>
            </a:fld>
            <a:endParaRPr lang="en-US" dirty="0"/>
          </a:p>
        </p:txBody>
      </p:sp>
    </p:spTree>
    <p:extLst>
      <p:ext uri="{BB962C8B-B14F-4D97-AF65-F5344CB8AC3E}">
        <p14:creationId xmlns:p14="http://schemas.microsoft.com/office/powerpoint/2010/main" val="2675102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is too far?</a:t>
            </a:r>
          </a:p>
          <a:p>
            <a:pPr lvl="1"/>
            <a:r>
              <a:rPr lang="en-US" dirty="0">
                <a:sym typeface="Arial"/>
              </a:rPr>
              <a:t>What ar</a:t>
            </a:r>
            <a:r>
              <a:rPr lang="en-US" dirty="0"/>
              <a:t>e you including?</a:t>
            </a:r>
            <a:endParaRPr lang="en-US" dirty="0">
              <a:sym typeface="Arial"/>
            </a:endParaRPr>
          </a:p>
          <a:p>
            <a:pPr marL="0" marR="0" lvl="0" indent="0" algn="l" rtl="0">
              <a:lnSpc>
                <a:spcPct val="100000"/>
              </a:lnSpc>
              <a:spcBef>
                <a:spcPts val="0"/>
              </a:spcBef>
              <a:spcAft>
                <a:spcPts val="0"/>
              </a:spcAft>
              <a:buClr>
                <a:srgbClr val="000000"/>
              </a:buClr>
              <a:buSzPts val="1400"/>
              <a:buFont typeface="Arial"/>
              <a:buNone/>
            </a:pPr>
            <a:r>
              <a:rPr lang="en-US" dirty="0">
                <a:sym typeface="Arial"/>
              </a:rPr>
              <a:t>socio-economic, cross cultural, international team</a:t>
            </a:r>
          </a:p>
          <a:p>
            <a:pPr marL="0" marR="0" lvl="0" indent="0" algn="l" rtl="0">
              <a:lnSpc>
                <a:spcPct val="100000"/>
              </a:lnSpc>
              <a:spcBef>
                <a:spcPts val="0"/>
              </a:spcBef>
              <a:spcAft>
                <a:spcPts val="0"/>
              </a:spcAft>
              <a:buClr>
                <a:srgbClr val="000000"/>
              </a:buClr>
              <a:buSzPts val="1000"/>
              <a:buFont typeface="Arial"/>
              <a:buNone/>
            </a:pPr>
            <a:endParaRPr lang="en-US" sz="2400" b="0" i="0" u="none" strike="noStrike" cap="none" dirty="0">
              <a:solidFill>
                <a:srgbClr val="B7B7B7"/>
              </a:solidFill>
              <a:latin typeface="Arial"/>
              <a:ea typeface="Arial"/>
              <a:cs typeface="Arial"/>
              <a:sym typeface="Arial"/>
            </a:endParaRPr>
          </a:p>
          <a:p>
            <a:pPr marL="0" marR="0" lvl="0" indent="0" algn="l" defTabSz="609570" rtl="0" eaLnBrk="1" fontAlgn="auto" latinLnBrk="0" hangingPunct="1">
              <a:lnSpc>
                <a:spcPct val="100000"/>
              </a:lnSpc>
              <a:spcBef>
                <a:spcPts val="0"/>
              </a:spcBef>
              <a:spcAft>
                <a:spcPts val="0"/>
              </a:spcAft>
              <a:buClr>
                <a:srgbClr val="000000"/>
              </a:buClr>
              <a:buSzPts val="1000"/>
              <a:buFont typeface="Arial"/>
              <a:buNone/>
              <a:tabLst/>
              <a:defRPr/>
            </a:pPr>
            <a:r>
              <a:rPr lang="en-US" sz="2400" dirty="0">
                <a:solidFill>
                  <a:schemeClr val="bg1">
                    <a:lumMod val="50000"/>
                  </a:schemeClr>
                </a:solidFill>
                <a:latin typeface="-apple-system"/>
              </a:rPr>
              <a:t>*“How is this ML model shifting power?" </a:t>
            </a:r>
            <a:r>
              <a:rPr lang="en-US" sz="2400" dirty="0">
                <a:hlinkClick r:id="rId3"/>
              </a:rPr>
              <a:t>https://twitter.com/riakall</a:t>
            </a:r>
            <a:r>
              <a:rPr lang="en-US" sz="2400" dirty="0"/>
              <a:t>  </a:t>
            </a:r>
            <a:r>
              <a:rPr lang="en-US" sz="2400" dirty="0">
                <a:solidFill>
                  <a:schemeClr val="bg1">
                    <a:lumMod val="50000"/>
                  </a:schemeClr>
                </a:solidFill>
                <a:latin typeface="-apple-system"/>
              </a:rPr>
              <a:t>@</a:t>
            </a:r>
            <a:r>
              <a:rPr lang="en-US" sz="2400" dirty="0" err="1">
                <a:solidFill>
                  <a:schemeClr val="bg1">
                    <a:lumMod val="50000"/>
                  </a:schemeClr>
                </a:solidFill>
                <a:latin typeface="-apple-system"/>
              </a:rPr>
              <a:t>riakall</a:t>
            </a:r>
            <a:r>
              <a:rPr lang="en-US" sz="2400" dirty="0">
                <a:solidFill>
                  <a:schemeClr val="bg1">
                    <a:lumMod val="50000"/>
                  </a:schemeClr>
                </a:solidFill>
                <a:latin typeface="-apple-system"/>
              </a:rPr>
              <a:t> #NeurIPS2019 </a:t>
            </a:r>
            <a:endParaRPr lang="en-US" sz="2400" b="0" i="0" u="none" strike="noStrike" cap="none" dirty="0">
              <a:solidFill>
                <a:srgbClr val="B7B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US" sz="2400" b="0" i="0" u="none" strike="noStrike" cap="none" dirty="0">
              <a:solidFill>
                <a:srgbClr val="B7B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2400" b="0" i="0" u="none" strike="noStrike" cap="none" dirty="0">
                <a:solidFill>
                  <a:srgbClr val="B7B7B7"/>
                </a:solidFill>
                <a:latin typeface="Arial"/>
                <a:ea typeface="Arial"/>
                <a:cs typeface="Arial"/>
                <a:sym typeface="Arial"/>
              </a:rPr>
              <a:t>Initially inspired by</a:t>
            </a:r>
          </a:p>
          <a:p>
            <a:pPr marL="0" marR="0" lvl="0" indent="0" algn="l" rtl="0">
              <a:lnSpc>
                <a:spcPct val="100000"/>
              </a:lnSpc>
              <a:spcBef>
                <a:spcPts val="0"/>
              </a:spcBef>
              <a:spcAft>
                <a:spcPts val="0"/>
              </a:spcAft>
              <a:buClr>
                <a:srgbClr val="000000"/>
              </a:buClr>
              <a:buSzPts val="1000"/>
              <a:buFont typeface="Arial"/>
              <a:buNone/>
            </a:pPr>
            <a:r>
              <a:rPr lang="en-US" sz="2400" b="0" i="0" u="none" strike="noStrike" cap="none" dirty="0">
                <a:solidFill>
                  <a:srgbClr val="B7B7B7"/>
                </a:solidFill>
                <a:latin typeface="Arial"/>
                <a:ea typeface="Arial"/>
                <a:cs typeface="Arial"/>
                <a:sym typeface="Arial"/>
              </a:rPr>
              <a:t>“3 guiding principles for ethical AI, from IBM CEO </a:t>
            </a:r>
            <a:r>
              <a:rPr lang="en-US" sz="2400" b="0" i="0" u="none" strike="noStrike" cap="none" dirty="0" err="1">
                <a:solidFill>
                  <a:srgbClr val="B7B7B7"/>
                </a:solidFill>
                <a:latin typeface="Arial"/>
                <a:ea typeface="Arial"/>
                <a:cs typeface="Arial"/>
                <a:sym typeface="Arial"/>
              </a:rPr>
              <a:t>Ginni</a:t>
            </a:r>
            <a:r>
              <a:rPr lang="en-US" sz="2400" b="0" i="0" u="none" strike="noStrike" cap="none" dirty="0">
                <a:solidFill>
                  <a:srgbClr val="B7B7B7"/>
                </a:solidFill>
                <a:latin typeface="Arial"/>
                <a:ea typeface="Arial"/>
                <a:cs typeface="Arial"/>
                <a:sym typeface="Arial"/>
              </a:rPr>
              <a:t> Rometty” </a:t>
            </a:r>
            <a:br>
              <a:rPr lang="en-US" sz="1200" b="0" i="0" u="none" strike="noStrike" cap="none" dirty="0">
                <a:solidFill>
                  <a:srgbClr val="B7B7B7"/>
                </a:solidFill>
                <a:latin typeface="Arial"/>
                <a:ea typeface="Arial"/>
                <a:cs typeface="Arial"/>
                <a:sym typeface="Arial"/>
              </a:rPr>
            </a:br>
            <a:r>
              <a:rPr lang="en-US" sz="1200" b="0" i="0" u="none" strike="noStrike" cap="none" dirty="0">
                <a:solidFill>
                  <a:srgbClr val="B7B7B7"/>
                </a:solidFill>
                <a:latin typeface="Arial"/>
                <a:ea typeface="Arial"/>
                <a:cs typeface="Arial"/>
                <a:sym typeface="Arial"/>
              </a:rPr>
              <a:t>by Alison DeNisco. January 17, 2017, Tech Republic</a:t>
            </a:r>
          </a:p>
          <a:p>
            <a:pPr marL="0" marR="0" lvl="0" indent="0" algn="l" rtl="0">
              <a:lnSpc>
                <a:spcPct val="100000"/>
              </a:lnSpc>
              <a:spcBef>
                <a:spcPts val="0"/>
              </a:spcBef>
              <a:spcAft>
                <a:spcPts val="0"/>
              </a:spcAft>
              <a:buClr>
                <a:srgbClr val="000000"/>
              </a:buClr>
              <a:buSzPts val="1000"/>
              <a:buFont typeface="Arial"/>
              <a:buNone/>
            </a:pPr>
            <a:r>
              <a:rPr lang="en-US" sz="1200" b="0" i="0" u="sng" strike="noStrike" cap="none" dirty="0">
                <a:solidFill>
                  <a:schemeClr val="hlink"/>
                </a:solidFill>
                <a:latin typeface="Arial"/>
                <a:ea typeface="Arial"/>
                <a:cs typeface="Arial"/>
                <a:sym typeface="Arial"/>
                <a:hlinkClick r:id="rId4"/>
              </a:rPr>
              <a:t>http://www.techrepublic.com/article/3-guiding-principles-for-ethical-ai-from-ibm-ceo-ginni-rometty/</a:t>
            </a:r>
            <a:r>
              <a:rPr lang="en-US" sz="1200" b="0" i="0" u="none" strike="noStrike" cap="none" dirty="0">
                <a:solidFill>
                  <a:srgbClr val="B7B7B7"/>
                </a:solidFill>
                <a:latin typeface="Arial"/>
                <a:ea typeface="Arial"/>
                <a:cs typeface="Arial"/>
                <a:sym typeface="Arial"/>
              </a:rPr>
              <a:t> </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33</a:t>
            </a:fld>
            <a:endParaRPr lang="en-US" dirty="0"/>
          </a:p>
        </p:txBody>
      </p:sp>
    </p:spTree>
    <p:extLst>
      <p:ext uri="{BB962C8B-B14F-4D97-AF65-F5344CB8AC3E}">
        <p14:creationId xmlns:p14="http://schemas.microsoft.com/office/powerpoint/2010/main" val="1043047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we don’t ask tough questions, who will?</a:t>
            </a:r>
            <a:r>
              <a:rPr lang="en-US" dirty="0">
                <a:effectLst/>
              </a:rPr>
              <a:t> </a:t>
            </a:r>
          </a:p>
          <a:p>
            <a:endParaRPr lang="en-US" dirty="0">
              <a:effectLst/>
            </a:endParaRPr>
          </a:p>
          <a:p>
            <a:r>
              <a:rPr lang="en-US" dirty="0">
                <a:effectLst/>
              </a:rPr>
              <a:t>“Be uncomfortable.”</a:t>
            </a:r>
          </a:p>
          <a:p>
            <a:endParaRPr lang="en-US" dirty="0">
              <a:effectLst/>
            </a:endParaRPr>
          </a:p>
          <a:p>
            <a:r>
              <a:rPr lang="en-US" dirty="0">
                <a:effectLst/>
              </a:rPr>
              <a:t>Ethical design is not superficial. By Laura </a:t>
            </a:r>
            <a:r>
              <a:rPr lang="en-US" dirty="0" err="1">
                <a:effectLst/>
              </a:rPr>
              <a:t>Kalbag</a:t>
            </a:r>
            <a:endParaRPr lang="en-US" dirty="0">
              <a:effectLst/>
            </a:endParaRPr>
          </a:p>
          <a:p>
            <a:r>
              <a:rPr lang="en-US" dirty="0">
                <a:effectLst/>
              </a:rPr>
              <a:t>https://</a:t>
            </a:r>
            <a:r>
              <a:rPr lang="en-US" dirty="0" err="1">
                <a:effectLst/>
              </a:rPr>
              <a:t>laurakalbag.com</a:t>
            </a:r>
            <a:r>
              <a:rPr lang="en-US" dirty="0">
                <a:effectLst/>
              </a:rPr>
              <a:t>/ethical-design-is-not-superficial/ </a:t>
            </a:r>
          </a:p>
          <a:p>
            <a:r>
              <a:rPr lang="en-US" dirty="0">
                <a:effectLst/>
              </a:rPr>
              <a:t>Copyright © Laura </a:t>
            </a:r>
            <a:r>
              <a:rPr lang="en-US" dirty="0" err="1">
                <a:effectLst/>
              </a:rPr>
              <a:t>Kalbag</a:t>
            </a:r>
            <a:r>
              <a:rPr lang="en-US" dirty="0">
                <a:effectLst/>
              </a:rPr>
              <a:t>, 2019. RSS feeds</a:t>
            </a:r>
          </a:p>
          <a:p>
            <a:endParaRPr lang="en-US" dirty="0">
              <a:effectLst/>
            </a:endParaRPr>
          </a:p>
          <a:p>
            <a:endParaRPr lang="en-US"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8178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Accountable to humans</a:t>
            </a:r>
          </a:p>
          <a:p>
            <a:r>
              <a:rPr lang="en-US" dirty="0"/>
              <a:t>2) Cognizant of speculative risks and benefits</a:t>
            </a:r>
          </a:p>
          <a:p>
            <a:r>
              <a:rPr lang="en-US" dirty="0"/>
              <a:t>3) Respectful and secure</a:t>
            </a:r>
          </a:p>
          <a:p>
            <a:r>
              <a:rPr lang="en-US" dirty="0"/>
              <a:t>4) Honest and usable</a:t>
            </a:r>
          </a:p>
        </p:txBody>
      </p:sp>
      <p:sp>
        <p:nvSpPr>
          <p:cNvPr id="4" name="Slide Number Placeholder 3"/>
          <p:cNvSpPr>
            <a:spLocks noGrp="1"/>
          </p:cNvSpPr>
          <p:nvPr>
            <p:ph type="sldNum" sz="quarter" idx="5"/>
          </p:nvPr>
        </p:nvSpPr>
        <p:spPr/>
        <p:txBody>
          <a:bodyPr/>
          <a:lstStyle/>
          <a:p>
            <a:fld id="{C1735D0F-15CB-5241-8DA7-9EC6F9751AD5}" type="slidenum">
              <a:rPr lang="en-US" smtClean="0"/>
              <a:t>35</a:t>
            </a:fld>
            <a:endParaRPr lang="en-US" dirty="0"/>
          </a:p>
        </p:txBody>
      </p:sp>
    </p:spTree>
    <p:extLst>
      <p:ext uri="{BB962C8B-B14F-4D97-AF65-F5344CB8AC3E}">
        <p14:creationId xmlns:p14="http://schemas.microsoft.com/office/powerpoint/2010/main" val="309663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Secure back doors and brakes</a:t>
            </a:r>
          </a:p>
          <a:p>
            <a:pPr marL="0" lvl="0" indent="0" rtl="0">
              <a:spcBef>
                <a:spcPts val="0"/>
              </a:spcBef>
              <a:spcAft>
                <a:spcPts val="0"/>
              </a:spcAft>
              <a:buNone/>
            </a:pPr>
            <a:endParaRPr lang="en-US" dirty="0"/>
          </a:p>
          <a:p>
            <a:pPr marL="0" lvl="0" indent="0" rtl="0">
              <a:spcBef>
                <a:spcPts val="0"/>
              </a:spcBef>
              <a:spcAft>
                <a:spcPts val="0"/>
              </a:spcAft>
              <a:buNone/>
            </a:pPr>
            <a:r>
              <a:rPr lang="en-US" dirty="0"/>
              <a:t>“Ensure humans can unplug the machines”  </a:t>
            </a:r>
            <a:r>
              <a:rPr lang="en-US" sz="800" dirty="0"/>
              <a:t>– Grady </a:t>
            </a:r>
            <a:r>
              <a:rPr lang="en-US" sz="800" dirty="0" err="1"/>
              <a:t>Booch</a:t>
            </a:r>
            <a:r>
              <a:rPr lang="en-US" sz="800" dirty="0"/>
              <a:t>, TED Talk</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lumMod val="50000"/>
                    <a:lumOff val="50000"/>
                  </a:schemeClr>
                </a:solidFill>
              </a:rPr>
              <a:t>Grady </a:t>
            </a:r>
            <a:r>
              <a:rPr lang="en-US" dirty="0" err="1">
                <a:solidFill>
                  <a:schemeClr val="tx1">
                    <a:lumMod val="50000"/>
                    <a:lumOff val="50000"/>
                  </a:schemeClr>
                </a:solidFill>
              </a:rPr>
              <a:t>Booch</a:t>
            </a:r>
            <a:r>
              <a:rPr lang="en-US" dirty="0">
                <a:solidFill>
                  <a:schemeClr val="tx1">
                    <a:lumMod val="50000"/>
                    <a:lumOff val="50000"/>
                  </a:schemeClr>
                </a:solidFill>
              </a:rPr>
              <a:t>, Scientist, Philosopher, </a:t>
            </a:r>
            <a:r>
              <a:rPr lang="en-US" dirty="0" err="1">
                <a:solidFill>
                  <a:schemeClr val="tx1">
                    <a:lumMod val="50000"/>
                    <a:lumOff val="50000"/>
                  </a:schemeClr>
                </a:solidFill>
              </a:rPr>
              <a:t>IBM’er</a:t>
            </a:r>
            <a:r>
              <a:rPr lang="en-US" dirty="0">
                <a:solidFill>
                  <a:schemeClr val="tx1">
                    <a:lumMod val="50000"/>
                    <a:lumOff val="50000"/>
                  </a:schemeClr>
                </a:solidFill>
              </a:rPr>
              <a:t>     </a:t>
            </a:r>
            <a:r>
              <a:rPr lang="en-US" sz="1200" u="sng"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https://www.ted.com/talks/grady_booch_don_t_fear_superintelligence</a:t>
            </a:r>
            <a:r>
              <a:rPr lang="en-US" sz="1200" dirty="0">
                <a:solidFill>
                  <a:schemeClr val="tx1">
                    <a:lumMod val="50000"/>
                    <a:lumOff val="50000"/>
                  </a:schemeClr>
                </a:solidFill>
              </a:rPr>
              <a:t> </a:t>
            </a:r>
          </a:p>
        </p:txBody>
      </p:sp>
      <p:sp>
        <p:nvSpPr>
          <p:cNvPr id="99" name="Shape 9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1600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f06f1ac14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f06f1ac14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r>
              <a:rPr lang="en-US" dirty="0"/>
              <a:t>Data: Historically charged higher interest rates to black and Latino borrowers</a:t>
            </a:r>
          </a:p>
          <a:p>
            <a:pPr lvl="0"/>
            <a:r>
              <a:rPr lang="en-US" dirty="0"/>
              <a:t>Result: ½ billion USD more in yearly interest than white borrowers with comparable credit scores</a:t>
            </a:r>
          </a:p>
          <a:p>
            <a:pPr marL="0" marR="0" lvl="0" indent="0" algn="l" defTabSz="60957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7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70" rtl="0" eaLnBrk="1" fontAlgn="auto" latinLnBrk="0" hangingPunct="1">
              <a:lnSpc>
                <a:spcPct val="100000"/>
              </a:lnSpc>
              <a:spcBef>
                <a:spcPts val="0"/>
              </a:spcBef>
              <a:spcAft>
                <a:spcPts val="0"/>
              </a:spcAft>
              <a:buClrTx/>
              <a:buSzTx/>
              <a:buFontTx/>
              <a:buNone/>
              <a:tabLst/>
              <a:defRPr/>
            </a:pPr>
            <a:r>
              <a:rPr lang="en-US" dirty="0"/>
              <a:t>“Even if the people writing the algorithms intend to create a fair system, their programming is having a disparate impact on minority borrowers — in other words, discriminating...”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Mortgage algorithms perpetuate racial bias in lending, study finds By Public Affairs, UC Berkeley, Berkeley News, November 13, 2018</a:t>
            </a:r>
            <a:endParaRPr dirty="0"/>
          </a:p>
          <a:p>
            <a:pPr marL="0" lvl="0" indent="0" algn="l" rtl="0">
              <a:spcBef>
                <a:spcPts val="0"/>
              </a:spcBef>
              <a:spcAft>
                <a:spcPts val="0"/>
              </a:spcAft>
              <a:buNone/>
            </a:pPr>
            <a:r>
              <a:rPr lang="en-US" dirty="0"/>
              <a:t>https://news.berkeley.edu/story_jump/mortgage-algorithms-perpetuate-racial-bias-in-lending-study-finds/</a:t>
            </a:r>
            <a:endParaRPr dirty="0"/>
          </a:p>
          <a:p>
            <a:pPr marL="0" lvl="0" indent="0" algn="l" rtl="0">
              <a:spcBef>
                <a:spcPts val="0"/>
              </a:spcBef>
              <a:spcAft>
                <a:spcPts val="0"/>
              </a:spcAft>
              <a:buNone/>
            </a:pPr>
            <a:endParaRPr dirty="0"/>
          </a:p>
        </p:txBody>
      </p:sp>
      <p:sp>
        <p:nvSpPr>
          <p:cNvPr id="349" name="Google Shape;349;g5f06f1ac14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2599022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38</a:t>
            </a:fld>
            <a:endParaRPr lang="en-US" dirty="0"/>
          </a:p>
        </p:txBody>
      </p:sp>
    </p:spTree>
    <p:extLst>
      <p:ext uri="{BB962C8B-B14F-4D97-AF65-F5344CB8AC3E}">
        <p14:creationId xmlns:p14="http://schemas.microsoft.com/office/powerpoint/2010/main" val="1571457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dirty="0"/>
              <a:t>Image of </a:t>
            </a:r>
            <a:r>
              <a:rPr lang="en-US" sz="1600" dirty="0">
                <a:solidFill>
                  <a:schemeClr val="bg1">
                    <a:lumMod val="50000"/>
                  </a:schemeClr>
                </a:solidFill>
                <a:latin typeface="Helvetica Neue"/>
                <a:ea typeface="Arial Unicode MS"/>
                <a:cs typeface="Arial Unicode MS"/>
              </a:rPr>
              <a:t>Template created by Anna </a:t>
            </a:r>
            <a:r>
              <a:rPr lang="en-US" sz="1600" dirty="0" err="1">
                <a:solidFill>
                  <a:schemeClr val="bg1">
                    <a:lumMod val="50000"/>
                  </a:schemeClr>
                </a:solidFill>
                <a:latin typeface="Helvetica Neue"/>
                <a:ea typeface="Arial Unicode MS"/>
                <a:cs typeface="Arial Unicode MS"/>
              </a:rPr>
              <a:t>Abovyan</a:t>
            </a:r>
            <a:r>
              <a:rPr lang="en-US" sz="1600" dirty="0">
                <a:solidFill>
                  <a:schemeClr val="bg1">
                    <a:lumMod val="50000"/>
                  </a:schemeClr>
                </a:solidFill>
                <a:latin typeface="Helvetica Neue"/>
                <a:ea typeface="Arial Unicode MS"/>
                <a:cs typeface="Arial Unicode MS"/>
              </a:rPr>
              <a:t> &amp; Allison Cosby for Abusability Testing activity conducted at </a:t>
            </a:r>
            <a:r>
              <a:rPr lang="en-US" sz="1600" dirty="0" err="1">
                <a:solidFill>
                  <a:schemeClr val="bg1">
                    <a:lumMod val="50000"/>
                  </a:schemeClr>
                </a:solidFill>
                <a:latin typeface="Helvetica Neue"/>
                <a:ea typeface="Arial Unicode MS"/>
                <a:cs typeface="Arial Unicode MS"/>
              </a:rPr>
              <a:t>IxDA</a:t>
            </a:r>
            <a:r>
              <a:rPr lang="en-US" sz="1600" dirty="0">
                <a:solidFill>
                  <a:schemeClr val="bg1">
                    <a:lumMod val="50000"/>
                  </a:schemeClr>
                </a:solidFill>
                <a:latin typeface="Helvetica Neue"/>
                <a:ea typeface="Arial Unicode MS"/>
                <a:cs typeface="Arial Unicode MS"/>
              </a:rPr>
              <a:t> Pittsburgh, Sep 2019.</a:t>
            </a:r>
            <a:endParaRPr lang="en-US" dirty="0"/>
          </a:p>
          <a:p>
            <a:endParaRPr lang="en-US" dirty="0"/>
          </a:p>
          <a:p>
            <a:r>
              <a:rPr lang="en-US" dirty="0"/>
              <a:t>UX in the Age of Abusability. The role of Composition, Collaboration, and Craft in building ethical products.</a:t>
            </a:r>
          </a:p>
          <a:p>
            <a:r>
              <a:rPr lang="en-US" dirty="0"/>
              <a:t>Dan Brown. Sep 18, 2018. </a:t>
            </a:r>
            <a:r>
              <a:rPr lang="en-US" dirty="0">
                <a:hlinkClick r:id="rId3"/>
              </a:rPr>
              <a:t>https://greenonions.com/ux-in-the-age-of-abusability-797cd01f6b13</a:t>
            </a:r>
            <a:r>
              <a:rPr lang="en-US" dirty="0"/>
              <a:t> </a:t>
            </a:r>
          </a:p>
          <a:p>
            <a:endParaRPr lang="en-US" dirty="0"/>
          </a:p>
          <a:p>
            <a:r>
              <a:rPr lang="en-US" dirty="0"/>
              <a:t>Black Mirror, Light Mirror: Teaching Technology Ethics Through Speculation. Casey </a:t>
            </a:r>
            <a:r>
              <a:rPr lang="en-US" dirty="0" err="1"/>
              <a:t>Fiesler</a:t>
            </a:r>
            <a:r>
              <a:rPr lang="en-US" dirty="0"/>
              <a:t>. Oct 15, 2018.</a:t>
            </a:r>
          </a:p>
          <a:p>
            <a:r>
              <a:rPr lang="en-US" dirty="0"/>
              <a:t>https://howwegettonext.com/the-black-mirror-writers-room-teaching-technology-ethics-through-speculation-f1a9e2deccf4</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682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a:t>
            </a:r>
            <a:r>
              <a:rPr lang="en-US" sz="1200" dirty="0">
                <a:solidFill>
                  <a:schemeClr val="bg2">
                    <a:lumMod val="75000"/>
                  </a:schemeClr>
                </a:solidFill>
              </a:rPr>
              <a:t>Google’s tensor processing units: </a:t>
            </a:r>
            <a:br>
              <a:rPr lang="en-US" sz="1200" dirty="0">
                <a:solidFill>
                  <a:schemeClr val="bg2">
                    <a:lumMod val="75000"/>
                  </a:schemeClr>
                </a:solidFill>
              </a:rPr>
            </a:br>
            <a:r>
              <a:rPr lang="en-US" sz="1200" dirty="0">
                <a:solidFill>
                  <a:schemeClr val="bg2">
                    <a:lumMod val="75000"/>
                  </a:schemeClr>
                </a:solidFill>
                <a:hlinkClick r:id="rId3"/>
              </a:rPr>
              <a:t>https://www.nytimes.com/2018/02/12/technology/google-artificial-intelligence-chips.html</a:t>
            </a:r>
            <a:r>
              <a:rPr lang="en-US" sz="1200" dirty="0">
                <a:solidFill>
                  <a:schemeClr val="bg2">
                    <a:lumMod val="75000"/>
                  </a:schemeClr>
                </a:solidFill>
              </a:rPr>
              <a:t> </a:t>
            </a:r>
          </a:p>
          <a:p>
            <a:pPr marL="0" lvl="0" indent="0" rtl="0">
              <a:spcBef>
                <a:spcPts val="0"/>
              </a:spcBef>
              <a:spcAft>
                <a:spcPts val="0"/>
              </a:spcAft>
              <a:buNone/>
            </a:pPr>
            <a:endParaRPr dirty="0"/>
          </a:p>
        </p:txBody>
      </p:sp>
      <p:sp>
        <p:nvSpPr>
          <p:cNvPr id="114" name="Shape 11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574764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5" name="Shape 135"/>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47440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 system</a:t>
            </a:r>
          </a:p>
          <a:p>
            <a:r>
              <a:rPr lang="en-US" dirty="0"/>
              <a:t>Identify warning signs</a:t>
            </a:r>
          </a:p>
          <a:p>
            <a:r>
              <a:rPr lang="en-US" dirty="0"/>
              <a:t>Use plain language</a:t>
            </a:r>
          </a:p>
          <a:p>
            <a:endParaRPr lang="en-US" dirty="0"/>
          </a:p>
          <a:p>
            <a:r>
              <a:rPr lang="en-US" dirty="0"/>
              <a:t>1) Accountable to humans</a:t>
            </a:r>
          </a:p>
          <a:p>
            <a:r>
              <a:rPr lang="en-US" dirty="0"/>
              <a:t>2) Cognizant of speculative risks and benefits</a:t>
            </a:r>
          </a:p>
          <a:p>
            <a:r>
              <a:rPr lang="en-US" dirty="0"/>
              <a:t>3) Respectful and secure</a:t>
            </a:r>
          </a:p>
          <a:p>
            <a:r>
              <a:rPr lang="en-US" dirty="0"/>
              <a:t>4) Honest and usable</a:t>
            </a:r>
          </a:p>
        </p:txBody>
      </p:sp>
      <p:sp>
        <p:nvSpPr>
          <p:cNvPr id="4" name="Slide Number Placeholder 3"/>
          <p:cNvSpPr>
            <a:spLocks noGrp="1"/>
          </p:cNvSpPr>
          <p:nvPr>
            <p:ph type="sldNum" sz="quarter" idx="5"/>
          </p:nvPr>
        </p:nvSpPr>
        <p:spPr/>
        <p:txBody>
          <a:bodyPr/>
          <a:lstStyle/>
          <a:p>
            <a:fld id="{C1735D0F-15CB-5241-8DA7-9EC6F9751AD5}" type="slidenum">
              <a:rPr lang="en-US" smtClean="0"/>
              <a:t>44</a:t>
            </a:fld>
            <a:endParaRPr lang="en-US" dirty="0"/>
          </a:p>
        </p:txBody>
      </p:sp>
    </p:spTree>
    <p:extLst>
      <p:ext uri="{BB962C8B-B14F-4D97-AF65-F5344CB8AC3E}">
        <p14:creationId xmlns:p14="http://schemas.microsoft.com/office/powerpoint/2010/main" val="31770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45</a:t>
            </a:fld>
            <a:endParaRPr lang="en-US" dirty="0"/>
          </a:p>
        </p:txBody>
      </p:sp>
    </p:spTree>
    <p:extLst>
      <p:ext uri="{BB962C8B-B14F-4D97-AF65-F5344CB8AC3E}">
        <p14:creationId xmlns:p14="http://schemas.microsoft.com/office/powerpoint/2010/main" val="2275898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Checklist and Agreement - Downloadable PDF: https://resources.sei.cmu.edu/library/asset-view.cfm?assetid=636620   </a:t>
            </a:r>
          </a:p>
        </p:txBody>
      </p:sp>
      <p:sp>
        <p:nvSpPr>
          <p:cNvPr id="4" name="Slide Number Placeholder 3"/>
          <p:cNvSpPr>
            <a:spLocks noGrp="1"/>
          </p:cNvSpPr>
          <p:nvPr>
            <p:ph type="sldNum" sz="quarter" idx="5"/>
          </p:nvPr>
        </p:nvSpPr>
        <p:spPr/>
        <p:txBody>
          <a:bodyPr/>
          <a:lstStyle/>
          <a:p>
            <a:fld id="{C1735D0F-15CB-5241-8DA7-9EC6F9751AD5}" type="slidenum">
              <a:rPr lang="en-US" smtClean="0"/>
              <a:t>46</a:t>
            </a:fld>
            <a:endParaRPr lang="en-US" dirty="0"/>
          </a:p>
        </p:txBody>
      </p:sp>
    </p:spTree>
    <p:extLst>
      <p:ext uri="{BB962C8B-B14F-4D97-AF65-F5344CB8AC3E}">
        <p14:creationId xmlns:p14="http://schemas.microsoft.com/office/powerpoint/2010/main" val="3588235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47</a:t>
            </a:fld>
            <a:endParaRPr lang="en-US" dirty="0"/>
          </a:p>
        </p:txBody>
      </p:sp>
    </p:spTree>
    <p:extLst>
      <p:ext uri="{BB962C8B-B14F-4D97-AF65-F5344CB8AC3E}">
        <p14:creationId xmlns:p14="http://schemas.microsoft.com/office/powerpoint/2010/main" val="337860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Ayanna Howard: Human-Robot Interaction and Ethics of Safety-Critical Systems | </a:t>
            </a:r>
          </a:p>
          <a:p>
            <a:r>
              <a:rPr lang="en-US" dirty="0"/>
              <a:t>Artificial Intelligence Podcast with Lex </a:t>
            </a:r>
            <a:r>
              <a:rPr lang="en-US" dirty="0" err="1"/>
              <a:t>Fridman</a:t>
            </a:r>
            <a:endParaRPr lang="en-US" dirty="0"/>
          </a:p>
          <a:p>
            <a:r>
              <a:rPr lang="en-US" dirty="0"/>
              <a:t>https://www.youtube.com/watch?v=J21-7AsUcgM</a:t>
            </a:r>
          </a:p>
          <a:p>
            <a:endParaRPr lang="en-US" dirty="0"/>
          </a:p>
          <a:p>
            <a:r>
              <a:rPr lang="en-US" dirty="0"/>
              <a:t>More about Dr. Ayanna Howard: </a:t>
            </a:r>
            <a:r>
              <a:rPr lang="en-US" dirty="0">
                <a:hlinkClick r:id="rId3"/>
              </a:rPr>
              <a:t>https://howard.ece.gatech.edu/</a:t>
            </a:r>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48</a:t>
            </a:fld>
            <a:endParaRPr lang="en-US" dirty="0"/>
          </a:p>
        </p:txBody>
      </p:sp>
    </p:spTree>
    <p:extLst>
      <p:ext uri="{BB962C8B-B14F-4D97-AF65-F5344CB8AC3E}">
        <p14:creationId xmlns:p14="http://schemas.microsoft.com/office/powerpoint/2010/main" val="4012204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Create AI systems that are accountable, de-risked, respectful, secure, honest, and usable</a:t>
            </a:r>
            <a:br>
              <a:rPr lang="en-US" dirty="0"/>
            </a:br>
            <a:endParaRPr dirty="0"/>
          </a:p>
        </p:txBody>
      </p:sp>
      <p:sp>
        <p:nvSpPr>
          <p:cNvPr id="257" name="Shape 25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82441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f06f1ac14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f06f1ac14_0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Machine Bias: There’s software used across the country to predict future criminals. And it’s biased against blacks.</a:t>
            </a:r>
            <a:endParaRPr dirty="0"/>
          </a:p>
          <a:p>
            <a:pPr marL="0" lvl="0" indent="0" algn="l" rtl="0">
              <a:spcBef>
                <a:spcPts val="0"/>
              </a:spcBef>
              <a:spcAft>
                <a:spcPts val="0"/>
              </a:spcAft>
              <a:buNone/>
            </a:pPr>
            <a:r>
              <a:rPr lang="en-US" dirty="0"/>
              <a:t>By Julia Angwin, Jeff Larson, Surya </a:t>
            </a:r>
            <a:r>
              <a:rPr lang="en-US" dirty="0" err="1"/>
              <a:t>Mattu</a:t>
            </a:r>
            <a:r>
              <a:rPr lang="en-US" dirty="0"/>
              <a:t> and Lauren Kirchner, ProPublica. May 23, 2016</a:t>
            </a:r>
            <a:endParaRPr dirty="0"/>
          </a:p>
          <a:p>
            <a:pPr marL="0" lvl="0" indent="0" algn="l" rtl="0">
              <a:spcBef>
                <a:spcPts val="0"/>
              </a:spcBef>
              <a:spcAft>
                <a:spcPts val="0"/>
              </a:spcAft>
              <a:buNone/>
            </a:pPr>
            <a:r>
              <a:rPr lang="en-US" u="sng" dirty="0">
                <a:solidFill>
                  <a:schemeClr val="hlink"/>
                </a:solidFill>
                <a:hlinkClick r:id="rId3"/>
              </a:rPr>
              <a:t>https://www.propublica.org/article/machine-bias-risk-assessments-in-criminal-sentencing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we verify the world through numbers, we lose the depth of meaning obtained through experience and interpretation, particularly in craft-based activities.” Thomas Wendt, </a:t>
            </a:r>
            <a:r>
              <a:rPr lang="en-US" i="1" dirty="0"/>
              <a:t>Persistent Fools: Cunning Intelligence and the Politics of Design</a:t>
            </a:r>
            <a:endParaRPr i="1" dirty="0"/>
          </a:p>
        </p:txBody>
      </p:sp>
      <p:sp>
        <p:nvSpPr>
          <p:cNvPr id="358" name="Google Shape;358;g5f06f1ac14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358800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buFont typeface="Arial" panose="020B0604020202020204" pitchFamily="34" charset="0"/>
              <a:buChar char="•"/>
            </a:pPr>
            <a:r>
              <a:rPr lang="en-US" sz="1600" dirty="0"/>
              <a:t>Diverse teams in inclusive environment</a:t>
            </a:r>
          </a:p>
          <a:p>
            <a:pPr marL="457189" indent="-457189">
              <a:buFont typeface="Arial" panose="020B0604020202020204" pitchFamily="34" charset="0"/>
              <a:buChar char="•"/>
            </a:pPr>
            <a:r>
              <a:rPr lang="en-US" sz="1600" dirty="0"/>
              <a:t>Shared set of technology ethics</a:t>
            </a:r>
          </a:p>
          <a:p>
            <a:pPr marL="457189" indent="-457189">
              <a:buFont typeface="Arial" panose="020B0604020202020204" pitchFamily="34" charset="0"/>
              <a:buChar char="•"/>
            </a:pPr>
            <a:r>
              <a:rPr lang="en-US" sz="1600" dirty="0"/>
              <a:t>Understand people’s needs and concerns for the system</a:t>
            </a:r>
          </a:p>
          <a:p>
            <a:pPr marL="457189" indent="-457189">
              <a:buFont typeface="Arial" panose="020B0604020202020204" pitchFamily="34" charset="0"/>
              <a:buChar char="•"/>
            </a:pPr>
            <a:r>
              <a:rPr lang="en-US" sz="1600" dirty="0"/>
              <a:t>Encourage deep conversations to align on clear expectations and mitigation plans</a:t>
            </a:r>
          </a:p>
          <a:p>
            <a:pPr marL="457189" indent="-457189">
              <a:buFont typeface="Arial" panose="020B0604020202020204" pitchFamily="34" charset="0"/>
              <a:buChar char="•"/>
            </a:pPr>
            <a:r>
              <a:rPr lang="en-US" sz="1600" dirty="0"/>
              <a:t>Use the HMT Framework’s Checklist and Agreement to design ethical AI experiences </a:t>
            </a:r>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50</a:t>
            </a:fld>
            <a:endParaRPr lang="en-US" dirty="0"/>
          </a:p>
        </p:txBody>
      </p:sp>
    </p:spTree>
    <p:extLst>
      <p:ext uri="{BB962C8B-B14F-4D97-AF65-F5344CB8AC3E}">
        <p14:creationId xmlns:p14="http://schemas.microsoft.com/office/powerpoint/2010/main" val="3046776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dirty="0"/>
              <a:t>See change in curiosity, speculation, and proactivity on ethical issues</a:t>
            </a:r>
          </a:p>
          <a:p>
            <a:endParaRPr lang="en-US" dirty="0"/>
          </a:p>
          <a:p>
            <a:pPr>
              <a:lnSpc>
                <a:spcPct val="95000"/>
              </a:lnSpc>
            </a:pPr>
            <a:r>
              <a:rPr lang="en-US" dirty="0"/>
              <a:t>Next week:</a:t>
            </a:r>
          </a:p>
          <a:p>
            <a:pPr marL="0" marR="0" lvl="0" indent="0" algn="l" defTabSz="609570" rtl="0" eaLnBrk="1" fontAlgn="auto" latinLnBrk="0" hangingPunct="1">
              <a:lnSpc>
                <a:spcPct val="95000"/>
              </a:lnSpc>
              <a:spcBef>
                <a:spcPts val="0"/>
              </a:spcBef>
              <a:spcAft>
                <a:spcPts val="0"/>
              </a:spcAft>
              <a:buClrTx/>
              <a:buSzTx/>
              <a:buFontTx/>
              <a:buNone/>
              <a:tabLst/>
              <a:defRPr/>
            </a:pPr>
            <a:r>
              <a:rPr lang="en-US" dirty="0"/>
              <a:t>	Identify set of technology ethics (if you haven’t already)</a:t>
            </a:r>
          </a:p>
          <a:p>
            <a:pPr lvl="1"/>
            <a:r>
              <a:rPr lang="en-US" dirty="0"/>
              <a:t>Introduce tech ethics and Checklist to 1 team (diverse and invested in ethics)</a:t>
            </a:r>
          </a:p>
          <a:p>
            <a:pPr>
              <a:lnSpc>
                <a:spcPct val="95000"/>
              </a:lnSpc>
            </a:pPr>
            <a:r>
              <a:rPr lang="en-US" dirty="0"/>
              <a:t>3 months:</a:t>
            </a:r>
          </a:p>
          <a:p>
            <a:pPr lvl="1"/>
            <a:r>
              <a:rPr lang="en-US" dirty="0"/>
              <a:t>Formally adopt technology ethics (if you haven’t already)</a:t>
            </a:r>
          </a:p>
          <a:p>
            <a:pPr lvl="1"/>
            <a:r>
              <a:rPr lang="en-US" dirty="0"/>
              <a:t>Run an abusability workshop (on anything) or other curiosity activating activities</a:t>
            </a:r>
          </a:p>
          <a:p>
            <a:pPr lvl="1"/>
            <a:r>
              <a:rPr lang="en-US" dirty="0"/>
              <a:t>Expand the use of the Checklist to additional teams</a:t>
            </a:r>
          </a:p>
          <a:p>
            <a:pPr>
              <a:lnSpc>
                <a:spcPct val="95000"/>
              </a:lnSpc>
            </a:pPr>
            <a:r>
              <a:rPr lang="en-US" dirty="0"/>
              <a:t>Within six months you should:</a:t>
            </a:r>
          </a:p>
          <a:p>
            <a:pPr lvl="1"/>
            <a:r>
              <a:rPr lang="en-US" dirty="0"/>
              <a:t>Have teams using the checklist as part of their regular work</a:t>
            </a:r>
          </a:p>
          <a:p>
            <a:pPr lvl="1"/>
            <a:endParaRPr lang="en-US" dirty="0"/>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51</a:t>
            </a:fld>
            <a:endParaRPr lang="en-US" dirty="0"/>
          </a:p>
        </p:txBody>
      </p:sp>
    </p:spTree>
    <p:extLst>
      <p:ext uri="{BB962C8B-B14F-4D97-AF65-F5344CB8AC3E}">
        <p14:creationId xmlns:p14="http://schemas.microsoft.com/office/powerpoint/2010/main" val="3490483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Checklist and Agreement - Downloadable PDF: https://resources.sei.cmu.edu/library/asset-view.cfm?assetid=636620   </a:t>
            </a:r>
            <a:endParaRPr lang="en-US" sz="1600" dirty="0"/>
          </a:p>
          <a:p>
            <a:pPr marL="342900" marR="0" lvl="0" indent="-34290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SEI page for Designing Trustworthy Artificial Intelligence</a:t>
            </a:r>
            <a:r>
              <a:rPr lang="en-US" sz="1600" dirty="0"/>
              <a:t>: </a:t>
            </a:r>
            <a:r>
              <a:rPr lang="en-US" sz="1600" dirty="0">
                <a:hlinkClick r:id="rId3"/>
              </a:rPr>
              <a:t>https://sei.cmu.edu/research-capabilities/all-work/display.cfm?customel_datapageid_4050=197910</a:t>
            </a:r>
            <a:r>
              <a:rPr lang="en-US" sz="1600" dirty="0"/>
              <a:t> </a:t>
            </a:r>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52</a:t>
            </a:fld>
            <a:endParaRPr lang="en-US" dirty="0"/>
          </a:p>
        </p:txBody>
      </p:sp>
    </p:spTree>
    <p:extLst>
      <p:ext uri="{BB962C8B-B14F-4D97-AF65-F5344CB8AC3E}">
        <p14:creationId xmlns:p14="http://schemas.microsoft.com/office/powerpoint/2010/main" val="1192454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6458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Engineering: 11 Foundational Practices</a:t>
            </a:r>
          </a:p>
          <a:p>
            <a:r>
              <a:rPr lang="en-US" dirty="0"/>
              <a:t>White Paper, September 2019, Software Engineering Institute</a:t>
            </a:r>
          </a:p>
          <a:p>
            <a:r>
              <a:rPr lang="en-US" dirty="0"/>
              <a:t>https://resources.sei.cmu.edu/library/asset-view.cfm?assetid=633647 </a:t>
            </a:r>
          </a:p>
          <a:p>
            <a:r>
              <a:rPr lang="en-US" dirty="0"/>
              <a:t>This initial set of recommendations can help organizations that are beginning to build, acquire, and integrate artificial intelligence capabilities into business and mission systems.</a:t>
            </a:r>
          </a:p>
        </p:txBody>
      </p:sp>
      <p:sp>
        <p:nvSpPr>
          <p:cNvPr id="4" name="Slide Number Placeholder 3"/>
          <p:cNvSpPr>
            <a:spLocks noGrp="1"/>
          </p:cNvSpPr>
          <p:nvPr>
            <p:ph type="sldNum" sz="quarter" idx="5"/>
          </p:nvPr>
        </p:nvSpPr>
        <p:spPr/>
        <p:txBody>
          <a:bodyPr/>
          <a:lstStyle/>
          <a:p>
            <a:fld id="{C1735D0F-15CB-5241-8DA7-9EC6F9751AD5}" type="slidenum">
              <a:rPr lang="en-US" smtClean="0"/>
              <a:t>54</a:t>
            </a:fld>
            <a:endParaRPr lang="en-US" dirty="0"/>
          </a:p>
        </p:txBody>
      </p:sp>
    </p:spTree>
    <p:extLst>
      <p:ext uri="{BB962C8B-B14F-4D97-AF65-F5344CB8AC3E}">
        <p14:creationId xmlns:p14="http://schemas.microsoft.com/office/powerpoint/2010/main" val="3701751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665" name="Shape 6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71" name="Shape 6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77" name="Shape 6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683" name="Shape 6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89" name="Shape 6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Set includes cars that are Red, Green and White.</a:t>
            </a:r>
          </a:p>
          <a:p>
            <a:r>
              <a:rPr lang="en-US" dirty="0"/>
              <a:t>AI System encounters Blue cars when it is deployed in the field. </a:t>
            </a:r>
          </a:p>
          <a:p>
            <a:r>
              <a:rPr lang="en-US" dirty="0"/>
              <a:t>How will it react?</a:t>
            </a:r>
          </a:p>
          <a:p>
            <a:endParaRPr lang="en-US" dirty="0"/>
          </a:p>
          <a:p>
            <a:endParaRPr lang="en-US" dirty="0"/>
          </a:p>
          <a:p>
            <a:endParaRPr lang="en-US" dirty="0"/>
          </a:p>
          <a:p>
            <a:r>
              <a:rPr lang="en-US" dirty="0"/>
              <a:t>Photos</a:t>
            </a:r>
          </a:p>
          <a:p>
            <a:r>
              <a:rPr lang="en-US" dirty="0"/>
              <a:t>Red car: Photo by </a:t>
            </a:r>
            <a:r>
              <a:rPr lang="en-US" dirty="0" err="1"/>
              <a:t>Ildar</a:t>
            </a:r>
            <a:r>
              <a:rPr lang="en-US" dirty="0"/>
              <a:t> </a:t>
            </a:r>
            <a:r>
              <a:rPr lang="en-US" dirty="0" err="1"/>
              <a:t>Sagdejev</a:t>
            </a:r>
            <a:r>
              <a:rPr lang="en-US" dirty="0"/>
              <a:t> https://commons.wikimedia.org/wiki/File:2009-03-20_Red_car_NB_on_S_Lasalle_St_in_Durham.jpg</a:t>
            </a:r>
          </a:p>
          <a:p>
            <a:endParaRPr lang="en-US" dirty="0"/>
          </a:p>
          <a:p>
            <a:r>
              <a:rPr lang="en-US" dirty="0"/>
              <a:t>Green car: Photo by </a:t>
            </a:r>
            <a:r>
              <a:rPr lang="en-US" dirty="0" err="1"/>
              <a:t>pengrin</a:t>
            </a:r>
            <a:r>
              <a:rPr lang="en-US" dirty="0"/>
              <a:t>. https://commons.wikimedia.org/wiki/File:Green_Cadillac.jpg</a:t>
            </a:r>
          </a:p>
          <a:p>
            <a:r>
              <a:rPr lang="en-US" dirty="0"/>
              <a:t>This image was originally posted to Flickr by </a:t>
            </a:r>
            <a:r>
              <a:rPr lang="en-US" dirty="0" err="1"/>
              <a:t>pengrin</a:t>
            </a:r>
            <a:r>
              <a:rPr lang="en-US" dirty="0"/>
              <a:t>™ at https://www.flickr.com/photos/pengrin/170208500/. It was reviewed on 14 December 2006 by </a:t>
            </a:r>
            <a:r>
              <a:rPr lang="en-US" dirty="0" err="1"/>
              <a:t>FlickreviewR</a:t>
            </a:r>
            <a:r>
              <a:rPr lang="en-US" dirty="0"/>
              <a:t> and was confirmed to be licensed under the terms of the cc-by-2.0.</a:t>
            </a:r>
          </a:p>
          <a:p>
            <a:endParaRPr lang="en-US" dirty="0"/>
          </a:p>
          <a:p>
            <a:r>
              <a:rPr lang="en-US" dirty="0"/>
              <a:t>White car: Photo by </a:t>
            </a:r>
            <a:r>
              <a:rPr lang="en-US" dirty="0" err="1"/>
              <a:t>Ildar</a:t>
            </a:r>
            <a:r>
              <a:rPr lang="en-US" dirty="0"/>
              <a:t> </a:t>
            </a:r>
            <a:r>
              <a:rPr lang="en-US" dirty="0" err="1"/>
              <a:t>Sagdejev</a:t>
            </a:r>
            <a:endParaRPr lang="en-US" dirty="0"/>
          </a:p>
          <a:p>
            <a:r>
              <a:rPr lang="en-US" dirty="0"/>
              <a:t>https://commons.wikimedia.org/wiki/File:2009-03-20_White_car_EB_on_E_Geer_St_in_Durham.jpg</a:t>
            </a:r>
          </a:p>
          <a:p>
            <a:endParaRPr lang="en-US" dirty="0"/>
          </a:p>
          <a:p>
            <a:r>
              <a:rPr lang="en-US" dirty="0"/>
              <a:t>Blue car 1: https://pixnio.com/transportation-vehicles/cars-automobile/blue-car-wheel-vehicle-automobile-auto-sedan-transportation</a:t>
            </a:r>
          </a:p>
          <a:p>
            <a:endParaRPr lang="en-US" dirty="0"/>
          </a:p>
          <a:p>
            <a:r>
              <a:rPr lang="en-US" dirty="0"/>
              <a:t>Blue car 2: License: CC0 Public Domain. Alex Borland has released this “Blue Convertible Porsche Car Side” image under Public Domain license. https://www.publicdomainpictures.net/en/view-image.php?image=204542&amp;picture=blue-convertible-porsche-car-side</a:t>
            </a:r>
          </a:p>
          <a:p>
            <a:endParaRPr lang="en-US" dirty="0"/>
          </a:p>
          <a:p>
            <a:r>
              <a:rPr lang="en-US" dirty="0"/>
              <a:t>Blue car 3: This image was originally posted to Flickr by </a:t>
            </a:r>
            <a:r>
              <a:rPr lang="en-US" dirty="0" err="1"/>
              <a:t>pixellaphoto</a:t>
            </a:r>
            <a:r>
              <a:rPr lang="en-US" dirty="0"/>
              <a:t> at https://flickr.com/photos/137643065@N06/24031452330. It was reviewed on 16 September 2016 by </a:t>
            </a:r>
            <a:r>
              <a:rPr lang="en-US" dirty="0" err="1"/>
              <a:t>FlickreviewR</a:t>
            </a:r>
            <a:r>
              <a:rPr lang="en-US" dirty="0"/>
              <a:t> and was confirmed to be licensed under the terms of the cc-zero. https://commons.wikimedia.org/wiki/File:Blue_Mini_Cooper_car_speeding.jpg</a:t>
            </a:r>
          </a:p>
          <a:p>
            <a:endParaRPr lang="en-US" dirty="0"/>
          </a:p>
          <a:p>
            <a:r>
              <a:rPr lang="en-US" dirty="0"/>
              <a:t>Blue Car 4: By </a:t>
            </a:r>
            <a:r>
              <a:rPr lang="en-US" dirty="0" err="1"/>
              <a:t>Rudolphous</a:t>
            </a:r>
            <a:r>
              <a:rPr lang="en-US" dirty="0"/>
              <a:t> - </a:t>
            </a:r>
            <a:r>
              <a:rPr lang="en-US" dirty="0" err="1"/>
              <a:t>Noordwijk</a:t>
            </a:r>
            <a:r>
              <a:rPr lang="en-US" dirty="0"/>
              <a:t> - Blue car. CC BY-SA 4.0 https://commons.wikimedia.org/w/index.php?title=Special:Search&amp;limit=20&amp;offset=20&amp;profile=default&amp;search=blue+car&amp;advancedSearch-current={}&amp;ns0=1&amp;ns6=1&amp;ns12=1&amp;ns14=1&amp;ns100=1&amp;ns106=1#/media/File:Noordwijk_-_Blue_car.jpg</a:t>
            </a:r>
          </a:p>
        </p:txBody>
      </p:sp>
      <p:sp>
        <p:nvSpPr>
          <p:cNvPr id="4" name="Slide Number Placeholder 3"/>
          <p:cNvSpPr>
            <a:spLocks noGrp="1"/>
          </p:cNvSpPr>
          <p:nvPr>
            <p:ph type="sldNum" sz="quarter" idx="5"/>
          </p:nvPr>
        </p:nvSpPr>
        <p:spPr/>
        <p:txBody>
          <a:bodyPr/>
          <a:lstStyle/>
          <a:p>
            <a:fld id="{C1735D0F-15CB-5241-8DA7-9EC6F9751AD5}" type="slidenum">
              <a:rPr lang="en-US" smtClean="0"/>
              <a:t>8</a:t>
            </a:fld>
            <a:endParaRPr lang="en-US" dirty="0"/>
          </a:p>
        </p:txBody>
      </p:sp>
    </p:spTree>
    <p:extLst>
      <p:ext uri="{BB962C8B-B14F-4D97-AF65-F5344CB8AC3E}">
        <p14:creationId xmlns:p14="http://schemas.microsoft.com/office/powerpoint/2010/main" val="110279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buFont typeface="Arial" panose="020B0604020202020204" pitchFamily="34" charset="0"/>
              <a:buChar char="•"/>
            </a:pPr>
            <a:r>
              <a:rPr lang="en-US" sz="1600" dirty="0"/>
              <a:t>Diverse teams in inclusive environment</a:t>
            </a:r>
          </a:p>
          <a:p>
            <a:pPr marL="457189" indent="-457189">
              <a:buFont typeface="Arial" panose="020B0604020202020204" pitchFamily="34" charset="0"/>
              <a:buChar char="•"/>
            </a:pPr>
            <a:r>
              <a:rPr lang="en-US" sz="1600" dirty="0"/>
              <a:t>Shared set of technology ethics</a:t>
            </a:r>
          </a:p>
          <a:p>
            <a:pPr marL="457189" indent="-457189">
              <a:buFont typeface="Arial" panose="020B0604020202020204" pitchFamily="34" charset="0"/>
              <a:buChar char="•"/>
            </a:pPr>
            <a:r>
              <a:rPr lang="en-US" sz="1600" dirty="0"/>
              <a:t>Understand people’s needs and concerns for the system</a:t>
            </a:r>
          </a:p>
          <a:p>
            <a:pPr marL="457189" indent="-457189">
              <a:buFont typeface="Arial" panose="020B0604020202020204" pitchFamily="34" charset="0"/>
              <a:buChar char="•"/>
            </a:pPr>
            <a:r>
              <a:rPr lang="en-US" sz="1600" dirty="0"/>
              <a:t>Encourage deep conversations to align on clear expectations and mitigation plans</a:t>
            </a:r>
          </a:p>
          <a:p>
            <a:pPr marL="457189" indent="-457189">
              <a:buFont typeface="Arial" panose="020B0604020202020204" pitchFamily="34" charset="0"/>
              <a:buChar char="•"/>
            </a:pPr>
            <a:r>
              <a:rPr lang="en-US" sz="1600" dirty="0"/>
              <a:t>Use the HMT Framework’s Checklist and Agreement to design ethical AI experiences </a:t>
            </a:r>
          </a:p>
          <a:p>
            <a:endParaRPr lang="en-US" dirty="0"/>
          </a:p>
        </p:txBody>
      </p:sp>
      <p:sp>
        <p:nvSpPr>
          <p:cNvPr id="4" name="Slide Number Placeholder 3"/>
          <p:cNvSpPr>
            <a:spLocks noGrp="1"/>
          </p:cNvSpPr>
          <p:nvPr>
            <p:ph type="sldNum" sz="quarter" idx="5"/>
          </p:nvPr>
        </p:nvSpPr>
        <p:spPr/>
        <p:txBody>
          <a:bodyPr/>
          <a:lstStyle/>
          <a:p>
            <a:fld id="{C1735D0F-15CB-5241-8DA7-9EC6F9751AD5}" type="slidenum">
              <a:rPr lang="en-US" smtClean="0"/>
              <a:t>10</a:t>
            </a:fld>
            <a:endParaRPr lang="en-US" dirty="0"/>
          </a:p>
        </p:txBody>
      </p:sp>
    </p:spTree>
    <p:extLst>
      <p:ext uri="{BB962C8B-B14F-4D97-AF65-F5344CB8AC3E}">
        <p14:creationId xmlns:p14="http://schemas.microsoft.com/office/powerpoint/2010/main" val="297118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11</a:t>
            </a:fld>
            <a:endParaRPr lang="en-US" dirty="0"/>
          </a:p>
        </p:txBody>
      </p:sp>
    </p:spTree>
    <p:extLst>
      <p:ext uri="{BB962C8B-B14F-4D97-AF65-F5344CB8AC3E}">
        <p14:creationId xmlns:p14="http://schemas.microsoft.com/office/powerpoint/2010/main" val="239944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383254cb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383254cb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sym typeface="Helvetica Neue Light"/>
              </a:rPr>
              <a:t>Rights</a:t>
            </a:r>
          </a:p>
          <a:p>
            <a:r>
              <a:rPr lang="en-US" sz="1200" dirty="0">
                <a:sym typeface="Helvetica Neue Light"/>
              </a:rPr>
              <a:t>Obligations</a:t>
            </a:r>
          </a:p>
          <a:p>
            <a:r>
              <a:rPr lang="en-US" sz="1200" dirty="0">
                <a:sym typeface="Helvetica Neue Light"/>
              </a:rPr>
              <a:t>Benefits to society</a:t>
            </a:r>
          </a:p>
          <a:p>
            <a:r>
              <a:rPr lang="en-US" sz="1200" dirty="0">
                <a:sym typeface="Helvetica Neue Light"/>
              </a:rPr>
              <a:t>Fairness</a:t>
            </a:r>
          </a:p>
          <a:p>
            <a:r>
              <a:rPr lang="en-US" sz="1200" dirty="0">
                <a:sym typeface="Helvetica Neue Light"/>
              </a:rPr>
              <a:t>Specific virtues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434343"/>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434343"/>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434343"/>
                </a:solidFill>
                <a:latin typeface="Helvetica Neue Light"/>
                <a:ea typeface="Helvetica Neue Light"/>
                <a:cs typeface="Helvetica Neue Light"/>
                <a:sym typeface="Helvetica Neue Light"/>
              </a:rPr>
              <a:t>What is Ethics? By Manuel Velasquez, Claire Andre, Thomas Shanks, S.J., and Michael J. Meyer. Markkula Center for Applied Ethics  </a:t>
            </a:r>
            <a:br>
              <a:rPr lang="en-US" sz="1200" dirty="0">
                <a:solidFill>
                  <a:srgbClr val="434343"/>
                </a:solidFill>
                <a:latin typeface="Helvetica Neue Light"/>
                <a:ea typeface="Helvetica Neue Light"/>
                <a:cs typeface="Helvetica Neue Light"/>
                <a:sym typeface="Helvetica Neue Light"/>
              </a:rPr>
            </a:br>
            <a:r>
              <a:rPr lang="en-US" sz="1200" u="sng" dirty="0">
                <a:solidFill>
                  <a:srgbClr val="434343"/>
                </a:solidFill>
                <a:latin typeface="Helvetica Neue Light"/>
                <a:ea typeface="Helvetica Neue Light"/>
                <a:cs typeface="Helvetica Neue Light"/>
                <a:sym typeface="Helvetica Neue Light"/>
                <a:hlinkClick r:id="rId3"/>
              </a:rPr>
              <a:t>https://www.scu.edu/ethics/ethics-resources/ethical-decision-making/what-is-ethics/</a:t>
            </a:r>
            <a:r>
              <a:rPr lang="en-US" sz="1200" dirty="0">
                <a:solidFill>
                  <a:srgbClr val="434343"/>
                </a:solidFill>
                <a:latin typeface="Helvetica Neue Light"/>
                <a:ea typeface="Helvetica Neue Light"/>
                <a:cs typeface="Helvetica Neue Light"/>
                <a:sym typeface="Helvetica Neue Light"/>
              </a:rPr>
              <a:t>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chemeClr val="tx2"/>
                </a:solidFill>
                <a:latin typeface="Helvetica Neue"/>
                <a:ea typeface="Helvetica Neue"/>
                <a:cs typeface="Helvetica Neue"/>
                <a:sym typeface="Helvetica Neue"/>
              </a:rPr>
              <a:t>More Complex and Nuanced</a:t>
            </a:r>
          </a:p>
          <a:p>
            <a:pPr marL="0" lvl="0" indent="0" algn="l" rtl="0">
              <a:lnSpc>
                <a:spcPct val="115000"/>
              </a:lnSpc>
              <a:spcBef>
                <a:spcPts val="0"/>
              </a:spcBef>
              <a:spcAft>
                <a:spcPts val="0"/>
              </a:spcAft>
              <a:buNone/>
            </a:pPr>
            <a:endParaRPr lang="en-US" sz="1200" dirty="0">
              <a:solidFill>
                <a:schemeClr val="tx2"/>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dirty="0">
                <a:solidFill>
                  <a:schemeClr val="dk1"/>
                </a:solidFill>
                <a:latin typeface="Helvetica Neue"/>
                <a:ea typeface="Helvetica Neue"/>
                <a:cs typeface="Helvetica Neue"/>
                <a:sym typeface="Helvetica Neue"/>
              </a:rPr>
              <a:t>Original paper introducing the Trolley Problem: The Problem of Abortion and the Doctrine of the Double Effect by Philippa Foot. Oxford Review, no. 5, 1967</a:t>
            </a:r>
          </a:p>
          <a:p>
            <a:pPr marL="0" lvl="0" indent="0" algn="l" rtl="0">
              <a:lnSpc>
                <a:spcPct val="115000"/>
              </a:lnSpc>
              <a:spcBef>
                <a:spcPts val="0"/>
              </a:spcBef>
              <a:spcAft>
                <a:spcPts val="0"/>
              </a:spcAft>
              <a:buNone/>
            </a:pPr>
            <a:r>
              <a:rPr lang="en-US" sz="1200" u="sng" dirty="0">
                <a:solidFill>
                  <a:schemeClr val="hlink"/>
                </a:solidFill>
                <a:latin typeface="Helvetica Neue"/>
                <a:ea typeface="Helvetica Neue"/>
                <a:cs typeface="Helvetica Neue"/>
                <a:sym typeface="Helvetica Neue"/>
                <a:hlinkClick r:id="rId3"/>
              </a:rPr>
              <a:t>http://www2.pitt.edu/~mthompso/readings/foot.pdf</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dirty="0">
                <a:solidFill>
                  <a:schemeClr val="tx1">
                    <a:lumMod val="50000"/>
                    <a:lumOff val="50000"/>
                  </a:schemeClr>
                </a:solidFill>
              </a:rPr>
              <a:t>Images: MIT Moral Machine Project: http://moralmachine.mit.edu/.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2"/>
              </a:solidFill>
            </a:endParaRPr>
          </a:p>
          <a:p>
            <a:r>
              <a:rPr lang="en-US" dirty="0"/>
              <a:t>Image 2: </a:t>
            </a:r>
            <a:r>
              <a:rPr lang="en-US" sz="1600" dirty="0">
                <a:solidFill>
                  <a:schemeClr val="tx1">
                    <a:lumMod val="50000"/>
                    <a:lumOff val="50000"/>
                  </a:schemeClr>
                </a:solidFill>
              </a:rPr>
              <a:t>An anxious hypothetical trolley car lever operator</a:t>
            </a:r>
          </a:p>
          <a:p>
            <a:r>
              <a:rPr lang="en-US" dirty="0"/>
              <a:t>Does the Trolley Problem Have a Problem?</a:t>
            </a:r>
          </a:p>
          <a:p>
            <a:r>
              <a:rPr lang="en-US" dirty="0"/>
              <a:t>What if your answer to an absurd hypothetical question had no bearing on how you behaved in real life?</a:t>
            </a:r>
          </a:p>
          <a:p>
            <a:r>
              <a:rPr lang="en-US" dirty="0"/>
              <a:t>By Daniel </a:t>
            </a:r>
            <a:r>
              <a:rPr lang="en-US" dirty="0" err="1"/>
              <a:t>Engber</a:t>
            </a:r>
            <a:r>
              <a:rPr lang="en-US" dirty="0"/>
              <a:t>. </a:t>
            </a:r>
            <a:r>
              <a:rPr lang="en-US" dirty="0" err="1"/>
              <a:t>Slate.com</a:t>
            </a:r>
            <a:r>
              <a:rPr lang="en-US" dirty="0"/>
              <a:t>. June 18, 2018.</a:t>
            </a:r>
          </a:p>
          <a:p>
            <a:r>
              <a:rPr lang="en-US" dirty="0"/>
              <a:t>Image of anxious hypothetical trolley car lever operator by Lisa Larson-Walker</a:t>
            </a:r>
          </a:p>
          <a:p>
            <a:r>
              <a:rPr lang="en-US" dirty="0"/>
              <a:t>https://</a:t>
            </a:r>
            <a:r>
              <a:rPr lang="en-US" dirty="0" err="1"/>
              <a:t>slate.com</a:t>
            </a:r>
            <a:r>
              <a:rPr lang="en-US" dirty="0"/>
              <a:t>/technology/2018/06/</a:t>
            </a:r>
            <a:r>
              <a:rPr lang="en-US" dirty="0" err="1"/>
              <a:t>psychologys</a:t>
            </a:r>
            <a:r>
              <a:rPr lang="en-US" dirty="0"/>
              <a:t>-trolley-problem-might-have-a-</a:t>
            </a:r>
            <a:r>
              <a:rPr lang="en-US" dirty="0" err="1"/>
              <a:t>problem.html</a:t>
            </a:r>
            <a:r>
              <a:rPr lang="en-US" dirty="0">
                <a:solidFill>
                  <a:schemeClr val="dk1"/>
                </a:solidFill>
              </a:rPr>
              <a:t> </a:t>
            </a:r>
            <a:endParaRPr lang="en-US" dirty="0">
              <a:solidFill>
                <a:schemeClr val="tx2"/>
              </a:solidFill>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283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910" t="8385" r="4573" b="2804"/>
          <a:stretch/>
        </p:blipFill>
        <p:spPr>
          <a:xfrm>
            <a:off x="0" y="15118"/>
            <a:ext cx="12192000" cy="6303645"/>
          </a:xfrm>
          <a:prstGeom prst="rect">
            <a:avLst/>
          </a:prstGeom>
        </p:spPr>
      </p:pic>
      <p:sp>
        <p:nvSpPr>
          <p:cNvPr id="2" name="Rectangle 1"/>
          <p:cNvSpPr/>
          <p:nvPr/>
        </p:nvSpPr>
        <p:spPr>
          <a:xfrm>
            <a:off x="0" y="6337052"/>
            <a:ext cx="12192000" cy="54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itle 1"/>
          <p:cNvSpPr>
            <a:spLocks noGrp="1"/>
          </p:cNvSpPr>
          <p:nvPr>
            <p:ph type="ctrTitle" hasCustomPrompt="1"/>
          </p:nvPr>
        </p:nvSpPr>
        <p:spPr>
          <a:xfrm>
            <a:off x="508001" y="2051173"/>
            <a:ext cx="6400801" cy="2067560"/>
          </a:xfrm>
          <a:prstGeom prst="rect">
            <a:avLst/>
          </a:prstGeom>
        </p:spPr>
        <p:txBody>
          <a:bodyPr lIns="0" tIns="0" rIns="0" bIns="0" anchor="t" anchorCtr="0">
            <a:normAutofit/>
          </a:bodyPr>
          <a:lstStyle>
            <a:lvl1pPr marL="0" marR="0" indent="0" algn="l" defTabSz="914377" rtl="0" eaLnBrk="1" fontAlgn="auto" latinLnBrk="0" hangingPunct="1">
              <a:lnSpc>
                <a:spcPct val="90000"/>
              </a:lnSpc>
              <a:spcBef>
                <a:spcPct val="0"/>
              </a:spcBef>
              <a:spcAft>
                <a:spcPts val="0"/>
              </a:spcAft>
              <a:buClrTx/>
              <a:buSzTx/>
              <a:buFontTx/>
              <a:buNone/>
              <a:tabLst/>
              <a:defRPr sz="3467" b="0">
                <a:solidFill>
                  <a:schemeClr val="tx1"/>
                </a:solidFill>
              </a:defRPr>
            </a:lvl1pPr>
          </a:lstStyle>
          <a:p>
            <a:r>
              <a:rPr lang="en-US" dirty="0"/>
              <a:t>Click to edit Master </a:t>
            </a:r>
            <a:br>
              <a:rPr lang="en-US" dirty="0"/>
            </a:br>
            <a:r>
              <a:rPr lang="en-US" dirty="0"/>
              <a:t>title style</a:t>
            </a:r>
          </a:p>
        </p:txBody>
      </p:sp>
      <p:sp>
        <p:nvSpPr>
          <p:cNvPr id="9" name="TextBox 8"/>
          <p:cNvSpPr txBox="1"/>
          <p:nvPr/>
        </p:nvSpPr>
        <p:spPr>
          <a:xfrm>
            <a:off x="508002" y="5337090"/>
            <a:ext cx="2641599" cy="492635"/>
          </a:xfrm>
          <a:prstGeom prst="rect">
            <a:avLst/>
          </a:prstGeom>
          <a:noFill/>
        </p:spPr>
        <p:txBody>
          <a:bodyPr wrap="square" lIns="0" tIns="0" rIns="0" bIns="0" rtlCol="0">
            <a:spAutoFit/>
          </a:bodyPr>
          <a:lstStyle/>
          <a:p>
            <a:r>
              <a:rPr lang="en-US" sz="1067" dirty="0">
                <a:solidFill>
                  <a:schemeClr val="bg2"/>
                </a:solidFill>
                <a:latin typeface="Arial" panose="020B0604020202020204" pitchFamily="34" charset="0"/>
                <a:cs typeface="Arial" panose="020B0604020202020204" pitchFamily="34" charset="0"/>
              </a:rPr>
              <a:t>Software Engineering Institute</a:t>
            </a:r>
          </a:p>
          <a:p>
            <a:r>
              <a:rPr lang="en-US" sz="1067" dirty="0">
                <a:solidFill>
                  <a:schemeClr val="bg2"/>
                </a:solidFill>
                <a:latin typeface="Arial" panose="020B0604020202020204" pitchFamily="34" charset="0"/>
                <a:cs typeface="Arial" panose="020B0604020202020204" pitchFamily="34" charset="0"/>
              </a:rPr>
              <a:t>Carnegie Mellon University</a:t>
            </a:r>
          </a:p>
          <a:p>
            <a:r>
              <a:rPr lang="en-US" sz="1067"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508001" y="4324753"/>
            <a:ext cx="4521200" cy="821267"/>
          </a:xfrm>
          <a:prstGeom prst="rect">
            <a:avLst/>
          </a:prstGeom>
        </p:spPr>
        <p:txBody>
          <a:bodyPr lIns="0" tIns="0" rIns="0" bIns="0">
            <a:normAutofit/>
          </a:bodyPr>
          <a:lstStyle>
            <a:lvl1pPr marL="0" indent="0" algn="l">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TextBox 6"/>
          <p:cNvSpPr txBox="1"/>
          <p:nvPr/>
        </p:nvSpPr>
        <p:spPr>
          <a:xfrm>
            <a:off x="8077200" y="6444866"/>
            <a:ext cx="2794000" cy="276999"/>
          </a:xfrm>
          <a:prstGeom prst="rect">
            <a:avLst/>
          </a:prstGeom>
          <a:noFill/>
        </p:spPr>
        <p:txBody>
          <a:bodyPr wrap="square" lIns="0" tIns="0" rIns="0" bIns="0" rtlCol="0">
            <a:spAutoFit/>
          </a:bodyPr>
          <a:lstStyle/>
          <a:p>
            <a:r>
              <a:rPr lang="en-US" sz="600" dirty="0">
                <a:solidFill>
                  <a:srgbClr val="000000"/>
                </a:solidFill>
                <a:latin typeface="Arial"/>
                <a:cs typeface="Arial"/>
              </a:rPr>
              <a:t>[DISTRIBUTION STATEMENT A] This material has been approved for public release and unlimited distribution.  Please see Copyright notice for non-US Government use and distribution.</a:t>
            </a:r>
          </a:p>
        </p:txBody>
      </p:sp>
      <p:sp>
        <p:nvSpPr>
          <p:cNvPr id="8" name="Rectangle 7"/>
          <p:cNvSpPr/>
          <p:nvPr/>
        </p:nvSpPr>
        <p:spPr>
          <a:xfrm>
            <a:off x="0" y="6318763"/>
            <a:ext cx="12192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6448778"/>
            <a:ext cx="1914144" cy="325044"/>
          </a:xfrm>
          <a:prstGeom prst="rect">
            <a:avLst/>
          </a:prstGeom>
        </p:spPr>
      </p:pic>
    </p:spTree>
    <p:extLst>
      <p:ext uri="{BB962C8B-B14F-4D97-AF65-F5344CB8AC3E}">
        <p14:creationId xmlns:p14="http://schemas.microsoft.com/office/powerpoint/2010/main" val="172867107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0" y="1224249"/>
            <a:ext cx="5486400" cy="493237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2" y="1224249"/>
            <a:ext cx="5435599" cy="493237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79967144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
        <p:nvSpPr>
          <p:cNvPr id="8" name="Text Placeholder 2">
            <a:extLst>
              <a:ext uri="{FF2B5EF4-FFF2-40B4-BE49-F238E27FC236}">
                <a16:creationId xmlns:a16="http://schemas.microsoft.com/office/drawing/2014/main" id="{752E66F8-5AD0-44C2-9AE9-FE9D1B954844}"/>
              </a:ext>
            </a:extLst>
          </p:cNvPr>
          <p:cNvSpPr>
            <a:spLocks noGrp="1"/>
          </p:cNvSpPr>
          <p:nvPr>
            <p:ph type="body" idx="1"/>
          </p:nvPr>
        </p:nvSpPr>
        <p:spPr>
          <a:xfrm>
            <a:off x="508000" y="1357201"/>
            <a:ext cx="5386917" cy="639763"/>
          </a:xfrm>
          <a:prstGeom prst="rect">
            <a:avLst/>
          </a:prstGeom>
        </p:spPr>
        <p:txBody>
          <a:bodyPr lIns="0" tIns="0" rIns="0" bIns="0" anchor="ctr" anchorCtr="0">
            <a:normAutofit/>
          </a:bodyPr>
          <a:lstStyle>
            <a:lvl1pPr marL="0" indent="0">
              <a:lnSpc>
                <a:spcPct val="90000"/>
              </a:lnSpc>
              <a:buNone/>
              <a:defRPr sz="2933"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Edit Master text styles</a:t>
            </a:r>
          </a:p>
        </p:txBody>
      </p:sp>
      <p:sp>
        <p:nvSpPr>
          <p:cNvPr id="9" name="Content Placeholder 3">
            <a:extLst>
              <a:ext uri="{FF2B5EF4-FFF2-40B4-BE49-F238E27FC236}">
                <a16:creationId xmlns:a16="http://schemas.microsoft.com/office/drawing/2014/main" id="{F2A92E3E-77FA-4F5F-AC03-94DD45C698B3}"/>
              </a:ext>
            </a:extLst>
          </p:cNvPr>
          <p:cNvSpPr>
            <a:spLocks noGrp="1"/>
          </p:cNvSpPr>
          <p:nvPr>
            <p:ph sz="half" idx="2"/>
          </p:nvPr>
        </p:nvSpPr>
        <p:spPr>
          <a:xfrm>
            <a:off x="508000" y="2094066"/>
            <a:ext cx="5386917" cy="3961324"/>
          </a:xfrm>
          <a:prstGeom prst="rect">
            <a:avLst/>
          </a:prstGeom>
        </p:spPr>
        <p:txBody>
          <a:bodyPr lIns="0" tIns="0" rIns="0" bIns="0"/>
          <a:lstStyle>
            <a:lvl1pPr indent="-304784">
              <a:lnSpc>
                <a:spcPct val="95000"/>
              </a:lnSpc>
              <a:spcAft>
                <a:spcPts val="0"/>
              </a:spcAft>
              <a:defRPr sz="2667"/>
            </a:lvl1pPr>
            <a:lvl2pPr marL="609570" indent="-280402">
              <a:lnSpc>
                <a:spcPct val="95000"/>
              </a:lnSpc>
              <a:spcAft>
                <a:spcPts val="0"/>
              </a:spcAft>
              <a:defRPr sz="2533"/>
            </a:lvl2pPr>
            <a:lvl3pPr marL="914354" indent="-268211">
              <a:lnSpc>
                <a:spcPct val="95000"/>
              </a:lnSpc>
              <a:spcAft>
                <a:spcPts val="0"/>
              </a:spcAft>
              <a:defRPr sz="2400"/>
            </a:lvl3pPr>
            <a:lvl4pPr marL="1219140" indent="-256020">
              <a:lnSpc>
                <a:spcPct val="95000"/>
              </a:lnSpc>
              <a:spcAft>
                <a:spcPts val="0"/>
              </a:spcAft>
              <a:defRPr sz="2267"/>
            </a:lvl4pPr>
            <a:lvl5pPr marL="1523925" indent="-243829">
              <a:lnSpc>
                <a:spcPct val="95000"/>
              </a:lnSpc>
              <a:spcAft>
                <a:spcPts val="0"/>
              </a:spcAft>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76CB030A-760B-47D9-9710-065F87EC1CB2}"/>
              </a:ext>
            </a:extLst>
          </p:cNvPr>
          <p:cNvSpPr>
            <a:spLocks noGrp="1"/>
          </p:cNvSpPr>
          <p:nvPr>
            <p:ph type="body" sz="quarter" idx="3"/>
          </p:nvPr>
        </p:nvSpPr>
        <p:spPr>
          <a:xfrm>
            <a:off x="6188526" y="1357201"/>
            <a:ext cx="5389033" cy="639763"/>
          </a:xfrm>
          <a:prstGeom prst="rect">
            <a:avLst/>
          </a:prstGeom>
        </p:spPr>
        <p:txBody>
          <a:bodyPr lIns="0" tIns="0" rIns="0" bIns="0" anchor="ctr" anchorCtr="0">
            <a:normAutofit/>
          </a:bodyPr>
          <a:lstStyle>
            <a:lvl1pPr marL="0" indent="0">
              <a:lnSpc>
                <a:spcPct val="90000"/>
              </a:lnSpc>
              <a:buNone/>
              <a:defRPr sz="2933"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Edit Master text styles</a:t>
            </a:r>
          </a:p>
        </p:txBody>
      </p:sp>
      <p:sp>
        <p:nvSpPr>
          <p:cNvPr id="12" name="Content Placeholder 5">
            <a:extLst>
              <a:ext uri="{FF2B5EF4-FFF2-40B4-BE49-F238E27FC236}">
                <a16:creationId xmlns:a16="http://schemas.microsoft.com/office/drawing/2014/main" id="{D41D8190-4955-4B88-BF3B-EE0314A5FE90}"/>
              </a:ext>
            </a:extLst>
          </p:cNvPr>
          <p:cNvSpPr>
            <a:spLocks noGrp="1"/>
          </p:cNvSpPr>
          <p:nvPr>
            <p:ph sz="quarter" idx="4"/>
          </p:nvPr>
        </p:nvSpPr>
        <p:spPr>
          <a:xfrm>
            <a:off x="6188526" y="2094065"/>
            <a:ext cx="5389033" cy="3961323"/>
          </a:xfrm>
          <a:prstGeom prst="rect">
            <a:avLst/>
          </a:prstGeom>
        </p:spPr>
        <p:txBody>
          <a:bodyPr lIns="0" tIns="0" rIns="0" bIns="0"/>
          <a:lstStyle>
            <a:lvl1pPr indent="-304784">
              <a:lnSpc>
                <a:spcPct val="100000"/>
              </a:lnSpc>
              <a:spcAft>
                <a:spcPts val="0"/>
              </a:spcAft>
              <a:defRPr sz="2533"/>
            </a:lvl1pPr>
            <a:lvl2pPr marL="609570" indent="-280402">
              <a:lnSpc>
                <a:spcPct val="100000"/>
              </a:lnSpc>
              <a:spcAft>
                <a:spcPts val="0"/>
              </a:spcAft>
              <a:defRPr sz="2400"/>
            </a:lvl2pPr>
            <a:lvl3pPr marL="914354" indent="-268211">
              <a:lnSpc>
                <a:spcPct val="100000"/>
              </a:lnSpc>
              <a:spcAft>
                <a:spcPts val="0"/>
              </a:spcAft>
              <a:defRPr sz="2267"/>
            </a:lvl3pPr>
            <a:lvl4pPr marL="1219140" indent="-256020">
              <a:lnSpc>
                <a:spcPct val="100000"/>
              </a:lnSpc>
              <a:spcAft>
                <a:spcPts val="0"/>
              </a:spcAft>
              <a:defRPr sz="2133"/>
            </a:lvl4pPr>
            <a:lvl5pPr marL="1523925" indent="-243829">
              <a:lnSpc>
                <a:spcPct val="100000"/>
              </a:lnSpc>
              <a:spcAft>
                <a:spcPts val="0"/>
              </a:spcAft>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25400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508000" y="228987"/>
            <a:ext cx="10160000" cy="9140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8000" y="1224249"/>
            <a:ext cx="3606800" cy="49391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4318002" y="1224249"/>
            <a:ext cx="3555999" cy="49391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8077200" y="1224249"/>
            <a:ext cx="3556000" cy="49391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62421697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0" y="1220346"/>
            <a:ext cx="2641600" cy="4956388"/>
          </a:xfrm>
        </p:spPr>
        <p:txBody>
          <a:bodyPr/>
          <a:lstStyle>
            <a:lvl1pPr>
              <a:defRPr sz="1867"/>
            </a:lvl1pPr>
            <a:lvl2pPr>
              <a:spcBef>
                <a:spcPts val="267"/>
              </a:spcBef>
              <a:defRPr sz="1867"/>
            </a:lvl2pPr>
            <a:lvl3pPr>
              <a:spcBef>
                <a:spcPts val="267"/>
              </a:spcBef>
              <a:defRPr sz="1600"/>
            </a:lvl3pPr>
            <a:lvl4pPr>
              <a:spcBef>
                <a:spcPts val="267"/>
              </a:spcBef>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
        <p:nvSpPr>
          <p:cNvPr id="17" name="Content Placeholder 2"/>
          <p:cNvSpPr>
            <a:spLocks noGrp="1"/>
          </p:cNvSpPr>
          <p:nvPr>
            <p:ph sz="half" idx="12"/>
          </p:nvPr>
        </p:nvSpPr>
        <p:spPr>
          <a:xfrm>
            <a:off x="3352800" y="1220346"/>
            <a:ext cx="2641600" cy="4956388"/>
          </a:xfrm>
        </p:spPr>
        <p:txBody>
          <a:bodyPr/>
          <a:lstStyle>
            <a:lvl1pPr>
              <a:defRPr sz="1867"/>
            </a:lvl1pPr>
            <a:lvl2pPr>
              <a:spcBef>
                <a:spcPts val="267"/>
              </a:spcBef>
              <a:defRPr sz="1867"/>
            </a:lvl2pPr>
            <a:lvl3pPr>
              <a:spcBef>
                <a:spcPts val="267"/>
              </a:spcBef>
              <a:defRPr sz="1600"/>
            </a:lvl3pPr>
            <a:lvl4pPr>
              <a:spcBef>
                <a:spcPts val="267"/>
              </a:spcBef>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6197600" y="1220346"/>
            <a:ext cx="2641600" cy="4956388"/>
          </a:xfrm>
        </p:spPr>
        <p:txBody>
          <a:bodyPr/>
          <a:lstStyle>
            <a:lvl1pPr>
              <a:defRPr sz="1867"/>
            </a:lvl1pPr>
            <a:lvl2pPr>
              <a:spcBef>
                <a:spcPts val="267"/>
              </a:spcBef>
              <a:defRPr sz="1867"/>
            </a:lvl2pPr>
            <a:lvl3pPr>
              <a:spcBef>
                <a:spcPts val="267"/>
              </a:spcBef>
              <a:defRPr sz="1600"/>
            </a:lvl3pPr>
            <a:lvl4pPr>
              <a:spcBef>
                <a:spcPts val="267"/>
              </a:spcBef>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9042400" y="1220346"/>
            <a:ext cx="2590800" cy="4956388"/>
          </a:xfrm>
        </p:spPr>
        <p:txBody>
          <a:bodyPr/>
          <a:lstStyle>
            <a:lvl1pPr>
              <a:defRPr sz="1867"/>
            </a:lvl1pPr>
            <a:lvl2pPr>
              <a:spcBef>
                <a:spcPts val="267"/>
              </a:spcBef>
              <a:defRPr sz="1867"/>
            </a:lvl2pPr>
            <a:lvl3pPr>
              <a:spcBef>
                <a:spcPts val="267"/>
              </a:spcBef>
              <a:defRPr sz="1600"/>
            </a:lvl3pPr>
            <a:lvl4pPr>
              <a:spcBef>
                <a:spcPts val="267"/>
              </a:spcBef>
              <a:defRPr sz="16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491960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8000" y="1295400"/>
            <a:ext cx="3606800" cy="47244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4318002" y="1224249"/>
            <a:ext cx="7315199" cy="4918904"/>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28688471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08002" y="1290352"/>
            <a:ext cx="7365999" cy="4729449"/>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8077202" y="1224250"/>
            <a:ext cx="3555999" cy="49256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356014866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551544" y="315250"/>
            <a:ext cx="11023173" cy="577583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lt2"/>
              </a:buClr>
              <a:buSzPts val="3600"/>
              <a:buFont typeface="Arial"/>
              <a:buNone/>
              <a:defRPr sz="6000" b="1" i="0" kern="1200" baseline="0" dirty="0">
                <a:solidFill>
                  <a:schemeClr val="tx1">
                    <a:lumMod val="65000"/>
                    <a:lumOff val="35000"/>
                  </a:schemeClr>
                </a:solidFill>
                <a:latin typeface="Calibri"/>
                <a:ea typeface="+mj-ea"/>
                <a:cs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 name="Slide Number Placeholder 6">
            <a:extLst>
              <a:ext uri="{FF2B5EF4-FFF2-40B4-BE49-F238E27FC236}">
                <a16:creationId xmlns:a16="http://schemas.microsoft.com/office/drawing/2014/main" id="{EEB6BCBA-8445-42FE-845C-B9EF53F06B07}"/>
              </a:ext>
            </a:extLst>
          </p:cNvPr>
          <p:cNvSpPr>
            <a:spLocks noGrp="1"/>
          </p:cNvSpPr>
          <p:nvPr>
            <p:ph type="sldNum" sz="quarter" idx="12"/>
          </p:nvPr>
        </p:nvSpPr>
        <p:spPr>
          <a:xfrm>
            <a:off x="5362210" y="6359176"/>
            <a:ext cx="1401804" cy="365125"/>
          </a:xfrm>
          <a:prstGeom prst="rect">
            <a:avLst/>
          </a:prstGeom>
        </p:spPr>
        <p:txBody>
          <a:bodyPr/>
          <a:lstStyle>
            <a:lvl1pPr>
              <a:defRPr/>
            </a:lvl1pPr>
          </a:lstStyle>
          <a:p>
            <a:fld id="{1202C017-D7F9-4C97-BBA1-E6F862E7D445}" type="slidenum">
              <a:rPr lang="en-US" smtClean="0"/>
              <a:pPr/>
              <a:t>‹#›</a:t>
            </a:fld>
            <a:endParaRPr lang="en-US" dirty="0"/>
          </a:p>
        </p:txBody>
      </p:sp>
    </p:spTree>
    <p:extLst>
      <p:ext uri="{BB962C8B-B14F-4D97-AF65-F5344CB8AC3E}">
        <p14:creationId xmlns:p14="http://schemas.microsoft.com/office/powerpoint/2010/main" val="284563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12192000" cy="6318763"/>
          </a:xfrm>
          <a:prstGeom prst="rect">
            <a:avLst/>
          </a:prstGeom>
          <a:solidFill>
            <a:schemeClr val="bg1">
              <a:lumMod val="95000"/>
            </a:schemeClr>
          </a:solidFill>
        </p:spPr>
        <p:txBody>
          <a:bodyPr/>
          <a:lstStyle/>
          <a:p>
            <a:r>
              <a:rPr lang="en-US"/>
              <a:t>Click icon to add picture</a:t>
            </a:r>
          </a:p>
        </p:txBody>
      </p:sp>
      <p:sp>
        <p:nvSpPr>
          <p:cNvPr id="4" name="Rectangle 3"/>
          <p:cNvSpPr/>
          <p:nvPr/>
        </p:nvSpPr>
        <p:spPr>
          <a:xfrm>
            <a:off x="0" y="6337052"/>
            <a:ext cx="12192000" cy="54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itle 1"/>
          <p:cNvSpPr>
            <a:spLocks noGrp="1"/>
          </p:cNvSpPr>
          <p:nvPr>
            <p:ph type="ctrTitle" hasCustomPrompt="1"/>
          </p:nvPr>
        </p:nvSpPr>
        <p:spPr>
          <a:xfrm>
            <a:off x="508001" y="2051173"/>
            <a:ext cx="6400801" cy="2067560"/>
          </a:xfrm>
          <a:prstGeom prst="rect">
            <a:avLst/>
          </a:prstGeom>
        </p:spPr>
        <p:txBody>
          <a:bodyPr lIns="0" tIns="0" rIns="0" bIns="0" anchor="t" anchorCtr="0">
            <a:normAutofit/>
          </a:bodyPr>
          <a:lstStyle>
            <a:lvl1pPr marL="0" marR="0" indent="0" algn="l" defTabSz="914377" rtl="0" eaLnBrk="1" fontAlgn="auto" latinLnBrk="0" hangingPunct="1">
              <a:lnSpc>
                <a:spcPct val="90000"/>
              </a:lnSpc>
              <a:spcBef>
                <a:spcPct val="0"/>
              </a:spcBef>
              <a:spcAft>
                <a:spcPts val="0"/>
              </a:spcAft>
              <a:buClrTx/>
              <a:buSzTx/>
              <a:buFontTx/>
              <a:buNone/>
              <a:tabLst/>
              <a:defRPr sz="3467"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508001" y="4324753"/>
            <a:ext cx="4521200" cy="821267"/>
          </a:xfrm>
          <a:prstGeom prst="rect">
            <a:avLst/>
          </a:prstGeom>
        </p:spPr>
        <p:txBody>
          <a:bodyPr lIns="0" tIns="0" rIns="0" bIns="0">
            <a:normAutofit/>
          </a:bodyPr>
          <a:lstStyle>
            <a:lvl1pPr marL="0" indent="0" algn="l">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TextBox 8"/>
          <p:cNvSpPr txBox="1"/>
          <p:nvPr/>
        </p:nvSpPr>
        <p:spPr>
          <a:xfrm>
            <a:off x="8077200" y="6444866"/>
            <a:ext cx="2794000" cy="276999"/>
          </a:xfrm>
          <a:prstGeom prst="rect">
            <a:avLst/>
          </a:prstGeom>
          <a:noFill/>
        </p:spPr>
        <p:txBody>
          <a:bodyPr wrap="square" lIns="0" tIns="0" rIns="0" bIns="0" rtlCol="0">
            <a:spAutoFit/>
          </a:bodyPr>
          <a:lstStyle/>
          <a:p>
            <a:r>
              <a:rPr lang="en-US" sz="600" dirty="0">
                <a:solidFill>
                  <a:srgbClr val="000000"/>
                </a:solidFill>
                <a:latin typeface="Arial"/>
                <a:cs typeface="Arial"/>
              </a:rPr>
              <a:t>[DISTRIBUTION STATEMENT A] This material has been approved for public release and unlimited distribution.  Please see Copyright notice for non-US Government use and distribution.</a:t>
            </a:r>
          </a:p>
        </p:txBody>
      </p:sp>
      <p:sp>
        <p:nvSpPr>
          <p:cNvPr id="10" name="Rectangle 9"/>
          <p:cNvSpPr/>
          <p:nvPr/>
        </p:nvSpPr>
        <p:spPr>
          <a:xfrm>
            <a:off x="0" y="6318763"/>
            <a:ext cx="12192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6448778"/>
            <a:ext cx="1914144" cy="325044"/>
          </a:xfrm>
          <a:prstGeom prst="rect">
            <a:avLst/>
          </a:prstGeom>
        </p:spPr>
      </p:pic>
    </p:spTree>
    <p:extLst>
      <p:ext uri="{BB962C8B-B14F-4D97-AF65-F5344CB8AC3E}">
        <p14:creationId xmlns:p14="http://schemas.microsoft.com/office/powerpoint/2010/main" val="154354171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625" r="3587" b="1704"/>
          <a:stretch/>
        </p:blipFill>
        <p:spPr>
          <a:xfrm>
            <a:off x="0" y="1"/>
            <a:ext cx="12192000" cy="6317705"/>
          </a:xfrm>
          <a:prstGeom prst="rect">
            <a:avLst/>
          </a:prstGeom>
        </p:spPr>
      </p:pic>
      <p:sp>
        <p:nvSpPr>
          <p:cNvPr id="12" name="Title 1"/>
          <p:cNvSpPr>
            <a:spLocks noGrp="1"/>
          </p:cNvSpPr>
          <p:nvPr>
            <p:ph type="title" hasCustomPrompt="1"/>
          </p:nvPr>
        </p:nvSpPr>
        <p:spPr bwMode="white">
          <a:xfrm>
            <a:off x="508002" y="2531004"/>
            <a:ext cx="6400799" cy="282129"/>
          </a:xfrm>
          <a:prstGeom prst="rect">
            <a:avLst/>
          </a:prstGeom>
        </p:spPr>
        <p:txBody>
          <a:bodyPr lIns="0" tIns="0" rIns="0" bIns="0" anchor="b" anchorCtr="0"/>
          <a:lstStyle>
            <a:lvl1pPr algn="l">
              <a:defRPr sz="16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508003" y="2842289"/>
            <a:ext cx="6400800" cy="469900"/>
          </a:xfrm>
          <a:prstGeom prst="rect">
            <a:avLst/>
          </a:prstGeom>
        </p:spPr>
        <p:txBody>
          <a:bodyPr lIns="0" tIns="0" rIns="0" bIns="0"/>
          <a:lstStyle>
            <a:lvl1pPr>
              <a:defRPr sz="32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97224402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625" r="3587" b="1704"/>
          <a:stretch/>
        </p:blipFill>
        <p:spPr>
          <a:xfrm>
            <a:off x="0" y="1"/>
            <a:ext cx="12192000" cy="6317705"/>
          </a:xfrm>
          <a:prstGeom prst="rect">
            <a:avLst/>
          </a:prstGeom>
        </p:spPr>
      </p:pic>
      <p:sp>
        <p:nvSpPr>
          <p:cNvPr id="12" name="Title 1"/>
          <p:cNvSpPr>
            <a:spLocks noGrp="1"/>
          </p:cNvSpPr>
          <p:nvPr>
            <p:ph type="title" hasCustomPrompt="1"/>
          </p:nvPr>
        </p:nvSpPr>
        <p:spPr bwMode="white">
          <a:xfrm>
            <a:off x="508002" y="2534725"/>
            <a:ext cx="6400799" cy="282129"/>
          </a:xfrm>
          <a:prstGeom prst="rect">
            <a:avLst/>
          </a:prstGeom>
        </p:spPr>
        <p:txBody>
          <a:bodyPr lIns="0" tIns="0" rIns="0" bIns="0" anchor="b" anchorCtr="0"/>
          <a:lstStyle>
            <a:lvl1pPr algn="l">
              <a:defRPr sz="16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508003" y="3137719"/>
            <a:ext cx="6400800" cy="469900"/>
          </a:xfrm>
          <a:prstGeom prst="rect">
            <a:avLst/>
          </a:prstGeom>
        </p:spPr>
        <p:txBody>
          <a:bodyPr lIns="0" tIns="0" rIns="0" bIns="0"/>
          <a:lstStyle>
            <a:lvl1pPr>
              <a:defRPr sz="32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508000" y="2857826"/>
            <a:ext cx="6400800" cy="245533"/>
          </a:xfrm>
        </p:spPr>
        <p:txBody>
          <a:bodyPr/>
          <a:lstStyle>
            <a:lvl1pPr>
              <a:defRPr sz="1600" b="1"/>
            </a:lvl1pPr>
          </a:lstStyle>
          <a:p>
            <a:pPr lvl="0"/>
            <a:r>
              <a:rPr lang="en-US" dirty="0"/>
              <a:t>Click to Edit Section Title</a:t>
            </a:r>
          </a:p>
        </p:txBody>
      </p:sp>
    </p:spTree>
    <p:extLst>
      <p:ext uri="{BB962C8B-B14F-4D97-AF65-F5344CB8AC3E}">
        <p14:creationId xmlns:p14="http://schemas.microsoft.com/office/powerpoint/2010/main" val="132469915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8077200" y="-1"/>
            <a:ext cx="3556000" cy="6314017"/>
          </a:xfrm>
          <a:prstGeom prst="rect">
            <a:avLst/>
          </a:prstGeom>
          <a:solidFill>
            <a:schemeClr val="bg1">
              <a:lumMod val="95000"/>
            </a:schemeClr>
          </a:solidFill>
        </p:spPr>
        <p:txBody>
          <a:bodyPr/>
          <a:lstStyle>
            <a:lvl1pPr>
              <a:defRPr sz="1400"/>
            </a:lvl1pPr>
          </a:lstStyle>
          <a:p>
            <a:r>
              <a:rPr lang="en-US"/>
              <a:t>Click icon to add picture</a:t>
            </a:r>
            <a:endParaRPr lang="en-US" dirty="0"/>
          </a:p>
        </p:txBody>
      </p:sp>
      <p:sp>
        <p:nvSpPr>
          <p:cNvPr id="5" name="Title 1"/>
          <p:cNvSpPr>
            <a:spLocks noGrp="1"/>
          </p:cNvSpPr>
          <p:nvPr>
            <p:ph type="title" hasCustomPrompt="1"/>
          </p:nvPr>
        </p:nvSpPr>
        <p:spPr bwMode="white">
          <a:xfrm>
            <a:off x="508002" y="2531004"/>
            <a:ext cx="6400799" cy="282129"/>
          </a:xfrm>
          <a:prstGeom prst="rect">
            <a:avLst/>
          </a:prstGeom>
        </p:spPr>
        <p:txBody>
          <a:bodyPr lIns="0" tIns="0" rIns="0" bIns="0" anchor="b" anchorCtr="0"/>
          <a:lstStyle>
            <a:lvl1pPr algn="l">
              <a:defRPr sz="16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508003" y="2842289"/>
            <a:ext cx="6400800" cy="469900"/>
          </a:xfrm>
          <a:prstGeom prst="rect">
            <a:avLst/>
          </a:prstGeom>
        </p:spPr>
        <p:txBody>
          <a:bodyPr lIns="0" tIns="0" rIns="0" bIns="0"/>
          <a:lstStyle>
            <a:lvl1pPr>
              <a:defRPr sz="32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29438571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508002" y="2534725"/>
            <a:ext cx="6400799" cy="282129"/>
          </a:xfrm>
          <a:prstGeom prst="rect">
            <a:avLst/>
          </a:prstGeom>
        </p:spPr>
        <p:txBody>
          <a:bodyPr lIns="0" tIns="0" rIns="0" bIns="0" anchor="b" anchorCtr="0"/>
          <a:lstStyle>
            <a:lvl1pPr algn="l">
              <a:defRPr sz="16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508003" y="3124679"/>
            <a:ext cx="6400800" cy="469900"/>
          </a:xfrm>
          <a:prstGeom prst="rect">
            <a:avLst/>
          </a:prstGeom>
        </p:spPr>
        <p:txBody>
          <a:bodyPr lIns="0" tIns="0" rIns="0" bIns="0"/>
          <a:lstStyle>
            <a:lvl1pPr>
              <a:defRPr sz="32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508000" y="2857826"/>
            <a:ext cx="6400800" cy="245533"/>
          </a:xfrm>
        </p:spPr>
        <p:txBody>
          <a:bodyPr/>
          <a:lstStyle>
            <a:lvl1pPr>
              <a:defRPr sz="16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8077200" y="1"/>
            <a:ext cx="3556000" cy="6318249"/>
          </a:xfrm>
          <a:prstGeom prst="rect">
            <a:avLst/>
          </a:prstGeom>
          <a:solidFill>
            <a:schemeClr val="bg1">
              <a:lumMod val="95000"/>
            </a:schemeClr>
          </a:solidFill>
        </p:spPr>
        <p:txBody>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393966752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12192000" cy="6336792"/>
          </a:xfrm>
          <a:prstGeom prst="rect">
            <a:avLst/>
          </a:prstGeom>
          <a:solidFill>
            <a:schemeClr val="bg1">
              <a:lumMod val="95000"/>
            </a:schemeClr>
          </a:solidFill>
        </p:spPr>
        <p:txBody>
          <a:bodyPr/>
          <a:lstStyle/>
          <a:p>
            <a:r>
              <a:rPr lang="en-US"/>
              <a:t>Click icon to add picture</a:t>
            </a:r>
          </a:p>
        </p:txBody>
      </p:sp>
      <p:sp>
        <p:nvSpPr>
          <p:cNvPr id="5" name="Title 1"/>
          <p:cNvSpPr>
            <a:spLocks noGrp="1"/>
          </p:cNvSpPr>
          <p:nvPr>
            <p:ph type="title" hasCustomPrompt="1"/>
          </p:nvPr>
        </p:nvSpPr>
        <p:spPr bwMode="white">
          <a:xfrm>
            <a:off x="508002" y="2531004"/>
            <a:ext cx="6400799" cy="282129"/>
          </a:xfrm>
          <a:prstGeom prst="rect">
            <a:avLst/>
          </a:prstGeom>
        </p:spPr>
        <p:txBody>
          <a:bodyPr lIns="0" tIns="0" rIns="0" bIns="0" anchor="b" anchorCtr="0"/>
          <a:lstStyle>
            <a:lvl1pPr algn="l">
              <a:defRPr sz="16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508003" y="2842289"/>
            <a:ext cx="6400800" cy="469900"/>
          </a:xfrm>
          <a:prstGeom prst="rect">
            <a:avLst/>
          </a:prstGeom>
        </p:spPr>
        <p:txBody>
          <a:bodyPr lIns="0" tIns="0" rIns="0" bIns="0"/>
          <a:lstStyle>
            <a:lvl1pPr>
              <a:defRPr sz="32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4242773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318002" y="1076898"/>
            <a:ext cx="7315199" cy="5019103"/>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30757942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8001" y="1232672"/>
            <a:ext cx="11121291" cy="48835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11543489" y="0"/>
            <a:ext cx="648511" cy="640080"/>
          </a:xfrm>
        </p:spPr>
        <p:txBody>
          <a:bodyPr anchor="ctr" anchorCtr="0">
            <a:normAutofit/>
          </a:bodyPr>
          <a:lstStyle>
            <a:lvl1pPr algn="ctr">
              <a:defRPr sz="800"/>
            </a:lvl1pPr>
          </a:lstStyle>
          <a:p>
            <a:r>
              <a:rPr lang="en-US" dirty="0"/>
              <a:t>Picture (Optional)</a:t>
            </a:r>
          </a:p>
        </p:txBody>
      </p:sp>
      <p:sp>
        <p:nvSpPr>
          <p:cNvPr id="6" name="Text Placeholder 7"/>
          <p:cNvSpPr>
            <a:spLocks noGrp="1"/>
          </p:cNvSpPr>
          <p:nvPr>
            <p:ph type="body" sz="quarter" idx="10" hasCustomPrompt="1"/>
          </p:nvPr>
        </p:nvSpPr>
        <p:spPr>
          <a:xfrm>
            <a:off x="508000" y="42709"/>
            <a:ext cx="7366000" cy="142479"/>
          </a:xfrm>
        </p:spPr>
        <p:txBody>
          <a:bodyPr anchor="t" anchorCtr="0">
            <a:noAutofit/>
          </a:bodyPr>
          <a:lstStyle>
            <a:lvl1pPr marL="0" indent="0" algn="l" defTabSz="914377"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242938785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DEB5F9-21B5-4C2E-B6B5-C93CC3F9478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6796" y="6430065"/>
            <a:ext cx="1996554" cy="339038"/>
          </a:xfrm>
          <a:prstGeom prst="rect">
            <a:avLst/>
          </a:prstGeom>
        </p:spPr>
      </p:pic>
      <p:sp>
        <p:nvSpPr>
          <p:cNvPr id="2" name="Title Placeholder 1"/>
          <p:cNvSpPr>
            <a:spLocks noGrp="1"/>
          </p:cNvSpPr>
          <p:nvPr>
            <p:ph type="title"/>
          </p:nvPr>
        </p:nvSpPr>
        <p:spPr>
          <a:xfrm>
            <a:off x="508000" y="228988"/>
            <a:ext cx="10363200" cy="85276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08001" y="1244600"/>
            <a:ext cx="11121291" cy="4851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p:nvSpPr>
        <p:spPr>
          <a:xfrm>
            <a:off x="11094021" y="6403978"/>
            <a:ext cx="535273" cy="365125"/>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400" smtClean="0">
                <a:solidFill>
                  <a:schemeClr val="bg1">
                    <a:lumMod val="50000"/>
                  </a:schemeClr>
                </a:solidFill>
              </a:rPr>
              <a:pPr/>
              <a:t>‹#›</a:t>
            </a:fld>
            <a:endParaRPr lang="en-US" sz="1400" dirty="0">
              <a:solidFill>
                <a:schemeClr val="bg1">
                  <a:lumMod val="50000"/>
                </a:schemeClr>
              </a:solidFill>
            </a:endParaRPr>
          </a:p>
        </p:txBody>
      </p:sp>
      <p:sp>
        <p:nvSpPr>
          <p:cNvPr id="16" name="Rectangle 73"/>
          <p:cNvSpPr>
            <a:spLocks noChangeArrowheads="1"/>
          </p:cNvSpPr>
          <p:nvPr/>
        </p:nvSpPr>
        <p:spPr bwMode="white">
          <a:xfrm>
            <a:off x="4318001" y="6444866"/>
            <a:ext cx="3556000" cy="200055"/>
          </a:xfrm>
          <a:prstGeom prst="rect">
            <a:avLst/>
          </a:prstGeom>
          <a:noFill/>
          <a:ln w="9525">
            <a:noFill/>
            <a:miter lim="800000"/>
            <a:headEnd/>
            <a:tailEnd/>
          </a:ln>
          <a:effectLst/>
        </p:spPr>
        <p:txBody>
          <a:bodyPr wrap="square" lIns="0" tIns="0" rIns="45715" bIns="0" anchor="t" anchorCtr="0">
            <a:spAutoFit/>
          </a:bodyPr>
          <a:lstStyle/>
          <a:p>
            <a:pPr eaLnBrk="0" hangingPunct="0">
              <a:spcBef>
                <a:spcPct val="0"/>
              </a:spcBef>
            </a:pPr>
            <a:r>
              <a:rPr lang="en-US" sz="700" b="1" dirty="0">
                <a:solidFill>
                  <a:schemeClr val="tx1">
                    <a:lumMod val="50000"/>
                    <a:lumOff val="50000"/>
                  </a:schemeClr>
                </a:solidFill>
                <a:latin typeface="Arial" panose="020B0604020202020204" pitchFamily="34" charset="0"/>
                <a:cs typeface="Arial" panose="020B0604020202020204" pitchFamily="34" charset="0"/>
              </a:rPr>
              <a:t>Designing Trustworthy AI: A UX Framework</a:t>
            </a:r>
          </a:p>
          <a:p>
            <a:pPr eaLnBrk="0" hangingPunct="0">
              <a:spcBef>
                <a:spcPct val="0"/>
              </a:spcBef>
            </a:pPr>
            <a:r>
              <a:rPr lang="en-US" sz="600" dirty="0">
                <a:solidFill>
                  <a:schemeClr val="tx1">
                    <a:lumMod val="50000"/>
                    <a:lumOff val="50000"/>
                  </a:schemeClr>
                </a:solidFill>
                <a:latin typeface="Arial" panose="020B0604020202020204" pitchFamily="34" charset="0"/>
                <a:cs typeface="Arial" panose="020B0604020202020204" pitchFamily="34" charset="0"/>
              </a:rPr>
              <a:t>© 2020 Carnegie Mellon University</a:t>
            </a:r>
          </a:p>
        </p:txBody>
      </p:sp>
      <p:sp>
        <p:nvSpPr>
          <p:cNvPr id="17" name="TextBox 16"/>
          <p:cNvSpPr txBox="1"/>
          <p:nvPr/>
        </p:nvSpPr>
        <p:spPr>
          <a:xfrm>
            <a:off x="8077200" y="6444866"/>
            <a:ext cx="2794000" cy="276999"/>
          </a:xfrm>
          <a:prstGeom prst="rect">
            <a:avLst/>
          </a:prstGeom>
          <a:noFill/>
        </p:spPr>
        <p:txBody>
          <a:bodyPr wrap="square" lIns="0" tIns="0" rIns="0" bIns="0" rtlCol="0">
            <a:spAutoFit/>
          </a:bodyPr>
          <a:lstStyle/>
          <a:p>
            <a:r>
              <a:rPr lang="en-US" sz="600" dirty="0">
                <a:solidFill>
                  <a:srgbClr val="000000"/>
                </a:solidFill>
                <a:latin typeface="Arial"/>
                <a:cs typeface="Arial"/>
              </a:rPr>
              <a:t>[DISTRIBUTION STATEMENT A] This material has been approved for public release and unlimited distribution.  Please see Copyright notice for non-US Government use and distribution.</a:t>
            </a:r>
          </a:p>
        </p:txBody>
      </p:sp>
      <p:sp>
        <p:nvSpPr>
          <p:cNvPr id="18" name="Rectangle 17"/>
          <p:cNvSpPr/>
          <p:nvPr/>
        </p:nvSpPr>
        <p:spPr>
          <a:xfrm>
            <a:off x="0" y="6318763"/>
            <a:ext cx="12192000" cy="182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33092597"/>
      </p:ext>
    </p:extLst>
  </p:cSld>
  <p:clrMap bg1="lt1" tx1="dk1" bg2="lt2" tx2="dk2" accent1="accent1" accent2="accent2" accent3="accent3" accent4="accent4" accent5="accent5" accent6="accent6" hlink="hlink" folHlink="folHlink"/>
  <p:sldLayoutIdLst>
    <p:sldLayoutId id="2147483737"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59" r:id="rId11"/>
    <p:sldLayoutId id="2147483749" r:id="rId12"/>
    <p:sldLayoutId id="2147483750" r:id="rId13"/>
    <p:sldLayoutId id="2147483751" r:id="rId14"/>
    <p:sldLayoutId id="2147483752" r:id="rId15"/>
    <p:sldLayoutId id="2147483757" r:id="rId16"/>
  </p:sldLayoutIdLst>
  <p:hf hdr="0" ftr="0" dt="0"/>
  <p:txStyles>
    <p:title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05" indent="-169858" algn="l" defTabSz="914377"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35" indent="-171446"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377" indent="-176209" algn="l" defTabSz="914377"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
          <p15:clr>
            <a:srgbClr val="A4A3A4"/>
          </p15:clr>
        </p15:guide>
        <p15:guide id="2" pos="240">
          <p15:clr>
            <a:srgbClr val="A4A3A4"/>
          </p15:clr>
        </p15:guide>
        <p15:guide id="3" pos="600">
          <p15:clr>
            <a:srgbClr val="A4A3A4"/>
          </p15:clr>
        </p15:guide>
        <p15:guide id="4" pos="696">
          <p15:clr>
            <a:srgbClr val="A4A3A4"/>
          </p15:clr>
        </p15:guide>
        <p15:guide id="5" pos="1056">
          <p15:clr>
            <a:srgbClr val="A4A3A4"/>
          </p15:clr>
        </p15:guide>
        <p15:guide id="6" pos="1152">
          <p15:clr>
            <a:srgbClr val="A4A3A4"/>
          </p15:clr>
        </p15:guide>
        <p15:guide id="7" pos="1488">
          <p15:clr>
            <a:srgbClr val="A4A3A4"/>
          </p15:clr>
        </p15:guide>
        <p15:guide id="8" pos="1584">
          <p15:clr>
            <a:srgbClr val="A4A3A4"/>
          </p15:clr>
        </p15:guide>
        <p15:guide id="9" pos="1944">
          <p15:clr>
            <a:srgbClr val="A4A3A4"/>
          </p15:clr>
        </p15:guide>
        <p15:guide id="10" pos="2040">
          <p15:clr>
            <a:srgbClr val="A4A3A4"/>
          </p15:clr>
        </p15:guide>
        <p15:guide id="11" pos="2376">
          <p15:clr>
            <a:srgbClr val="A4A3A4"/>
          </p15:clr>
        </p15:guide>
        <p15:guide id="12" pos="2472">
          <p15:clr>
            <a:srgbClr val="A4A3A4"/>
          </p15:clr>
        </p15:guide>
        <p15:guide id="13" pos="2832">
          <p15:clr>
            <a:srgbClr val="A4A3A4"/>
          </p15:clr>
        </p15:guide>
        <p15:guide id="14" pos="2928">
          <p15:clr>
            <a:srgbClr val="A4A3A4"/>
          </p15:clr>
        </p15:guide>
        <p15:guide id="15" pos="3264">
          <p15:clr>
            <a:srgbClr val="A4A3A4"/>
          </p15:clr>
        </p15:guide>
        <p15:guide id="16" pos="3360">
          <p15:clr>
            <a:srgbClr val="A4A3A4"/>
          </p15:clr>
        </p15:guide>
        <p15:guide id="17" pos="3720">
          <p15:clr>
            <a:srgbClr val="A4A3A4"/>
          </p15:clr>
        </p15:guide>
        <p15:guide id="18" pos="3816">
          <p15:clr>
            <a:srgbClr val="A4A3A4"/>
          </p15:clr>
        </p15:guide>
        <p15:guide id="19" pos="4176">
          <p15:clr>
            <a:srgbClr val="A4A3A4"/>
          </p15:clr>
        </p15:guide>
        <p15:guide id="20" pos="4272">
          <p15:clr>
            <a:srgbClr val="A4A3A4"/>
          </p15:clr>
        </p15:guide>
        <p15:guide id="21" pos="4608">
          <p15:clr>
            <a:srgbClr val="A4A3A4"/>
          </p15:clr>
        </p15:guide>
        <p15:guide id="22" pos="4704">
          <p15:clr>
            <a:srgbClr val="A4A3A4"/>
          </p15:clr>
        </p15:guide>
        <p15:guide id="23" pos="5040">
          <p15:clr>
            <a:srgbClr val="A4A3A4"/>
          </p15:clr>
        </p15:guide>
        <p15:guide id="24" pos="5136">
          <p15:clr>
            <a:srgbClr val="A4A3A4"/>
          </p15:clr>
        </p15:guide>
        <p15:guide id="25" pos="5496">
          <p15:clr>
            <a:srgbClr val="A4A3A4"/>
          </p15:clr>
        </p15:guide>
        <p15:guide id="26" orient="horz" pos="516">
          <p15:clr>
            <a:srgbClr val="A4A3A4"/>
          </p15:clr>
        </p15:guide>
        <p15:guide id="27" orient="horz" pos="612">
          <p15:clr>
            <a:srgbClr val="A4A3A4"/>
          </p15:clr>
        </p15:guide>
        <p15:guide id="28" orient="horz" pos="924">
          <p15:clr>
            <a:srgbClr val="A4A3A4"/>
          </p15:clr>
        </p15:guide>
        <p15:guide id="29" orient="horz" pos="996">
          <p15:clr>
            <a:srgbClr val="A4A3A4"/>
          </p15:clr>
        </p15:guide>
        <p15:guide id="31" orient="horz" pos="1308">
          <p15:clr>
            <a:srgbClr val="A4A3A4"/>
          </p15:clr>
        </p15:guide>
        <p15:guide id="33" orient="horz" pos="1380">
          <p15:clr>
            <a:srgbClr val="A4A3A4"/>
          </p15:clr>
        </p15:guide>
        <p15:guide id="34" orient="horz" pos="1692">
          <p15:clr>
            <a:srgbClr val="A4A3A4"/>
          </p15:clr>
        </p15:guide>
        <p15:guide id="35" orient="horz" pos="1764">
          <p15:clr>
            <a:srgbClr val="A4A3A4"/>
          </p15:clr>
        </p15:guide>
        <p15:guide id="36" orient="horz" pos="2076">
          <p15:clr>
            <a:srgbClr val="A4A3A4"/>
          </p15:clr>
        </p15:guide>
        <p15:guide id="37" orient="horz" pos="2148">
          <p15:clr>
            <a:srgbClr val="A4A3A4"/>
          </p15:clr>
        </p15:guide>
        <p15:guide id="38" orient="horz" pos="2460">
          <p15:clr>
            <a:srgbClr val="A4A3A4"/>
          </p15:clr>
        </p15:guide>
        <p15:guide id="39" orient="horz" pos="2532">
          <p15:clr>
            <a:srgbClr val="A4A3A4"/>
          </p15:clr>
        </p15:guide>
        <p15:guide id="40" orient="horz" pos="2844">
          <p15:clr>
            <a:srgbClr val="A4A3A4"/>
          </p15:clr>
        </p15:guide>
        <p15:guide id="41" pos="2880">
          <p15:clr>
            <a:srgbClr val="F26B43"/>
          </p15:clr>
        </p15:guide>
        <p15:guide id="42" orient="horz" pos="16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u.edu/ethics/ethics-resources/ethical-decision-making/what-is-ethics/"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slate.com/technology/2018/06/psychologys-trolley-problem-might-have-a-problem.html" TargetMode="Externa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www.slideshare.net/karenbachmann/know-thyself-understanding-and-managing-bias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neuroleadership.com/portfolio-items/breaking-bias-updated-the-seeds-model-2/"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hyperlink" Target="https://hbr.org/2016/11/why-diverse-teams-are-smart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montrealdeclaration-responsibleai.com/the-declar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montrealdeclaration-responsibleai.com/the-declaration"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www.ted.com/talks/grady_booch_don_t_fear_superintelligence" TargetMode="External"/><Relationship Id="rId4" Type="http://schemas.openxmlformats.org/officeDocument/2006/relationships/hyperlink" Target="https://www.ted.com/talks/grady_booch_don"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resources.sei.cmu.edu/library/asset-view.cfm?assetid=636620"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sei.cmu.edu/research-capabilities/all-work/display.cfm?customel_datapageid_4050=197910"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hyperlink" Target="http://www.intel.com/content/www/us/en/analytics/machine-learning/the-race-for-faster-machine-learning.html" TargetMode="External"/><Relationship Id="rId3" Type="http://schemas.openxmlformats.org/officeDocument/2006/relationships/hyperlink" Target="https://howwegettonext.com/the-black-mirror-writers-room-teaching-technology-ethics-through-speculation-f1a9e2deccf4" TargetMode="External"/><Relationship Id="rId7" Type="http://schemas.openxmlformats.org/officeDocument/2006/relationships/hyperlink" Target="https://medium.com/cognitivebusiness/the-business-case-for-augmented-intelligence-36afa64cd675#.qqzvunakw"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https://www.theinformation.com/how-ibm-is-competing-with-google-in-ai?eu=2zIDMNYNjDp7KqL4YqAXXA" TargetMode="External"/><Relationship Id="rId5" Type="http://schemas.openxmlformats.org/officeDocument/2006/relationships/hyperlink" Target="https://assets.ctfassets.net/8wprhhvnpfc0/1A9c3ZTCZa2KEYM64Wsc2a/8636557c5fb14f2b74b2be64c3ce0c78/_AI_Now_Institute_2017_Report_.pdf" TargetMode="External"/><Relationship Id="rId4" Type="http://schemas.openxmlformats.org/officeDocument/2006/relationships/hyperlink" Target="https://greenonions.com/ux-in-the-age-of-abusability-797cd01f6b1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sciencemag.org/news/2016/03/update-why-week-s-man-versus-machine-go-match-doesn-t-matter-and-what-does" TargetMode="External"/><Relationship Id="rId7" Type="http://schemas.openxmlformats.org/officeDocument/2006/relationships/hyperlink" Target="http://www.businessinsider.com/microsoft-deletes-racist-genocidal-tweets-from-ai-chatbot-tay-2016-3"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hyperlink" Target="https://www.theregister.co.uk/2017/02/22/facebook_ai_fail/" TargetMode="External"/><Relationship Id="rId5" Type="http://schemas.openxmlformats.org/officeDocument/2006/relationships/hyperlink" Target="http://fortune.com/2017/03/02/google-ibm-artificial-intelligence/" TargetMode="External"/><Relationship Id="rId4" Type="http://schemas.openxmlformats.org/officeDocument/2006/relationships/hyperlink" Target="https://techcrunch.com/2017/02/27/for-ibms-cto-for-watson-not-a-lot-of-value-in-replicating-the-human-mind-in-a-computer/"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fortune.com/2017/01/18/ibm-ceo-ginni-rometty-ai-davos/" TargetMode="External"/><Relationship Id="rId3" Type="http://schemas.openxmlformats.org/officeDocument/2006/relationships/hyperlink" Target="https://www.technologyreview.com/s/600706/ibms-automated-radiologist-can-read-images-and-medical-records/" TargetMode="External"/><Relationship Id="rId7" Type="http://schemas.openxmlformats.org/officeDocument/2006/relationships/hyperlink" Target="https://www.ibm.com/analytics/us/en/technology/machine-learning/"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hyperlink" Target="https://www.analyticsvidhya.com/blog/2015/08/common-machine-learning-algorithms/" TargetMode="External"/><Relationship Id="rId5" Type="http://schemas.openxmlformats.org/officeDocument/2006/relationships/hyperlink" Target="https://www.wired.com/2014/12/google-one-click-recaptcha/" TargetMode="External"/><Relationship Id="rId4" Type="http://schemas.openxmlformats.org/officeDocument/2006/relationships/hyperlink" Target="http://fortune.com/2017/03/07/data-sheet-ibm-salesforce/" TargetMode="External"/><Relationship Id="rId9" Type="http://schemas.openxmlformats.org/officeDocument/2006/relationships/hyperlink" Target="http://fortune.com/2017/03/02/google-ibm-artificial-intelligence/"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recode.net/2016/4/13/11644890/ethics-and-artificial-intelligence-the-moral-compass-of-a-machine" TargetMode="External"/><Relationship Id="rId3" Type="http://schemas.openxmlformats.org/officeDocument/2006/relationships/hyperlink" Target="https://www.youtube.com/watch?v=caIdJjtvX1s&amp;t=6s" TargetMode="External"/><Relationship Id="rId7" Type="http://schemas.openxmlformats.org/officeDocument/2006/relationships/hyperlink" Target="https://www.ibm.com/blogs/think/2017/01/ibm-cognitive-principles/"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hyperlink" Target="http://www.techrepublic.com/article/3-guiding-principles-for-ethical-ai-from-ibm-ceo-ginni-rometty/" TargetMode="External"/><Relationship Id="rId5" Type="http://schemas.openxmlformats.org/officeDocument/2006/relationships/hyperlink" Target="https://www.ibm.com/blogs/watson/2017/02/ai-influencers-2017-top-25-people-ai-follow-twitter/" TargetMode="External"/><Relationship Id="rId4" Type="http://schemas.openxmlformats.org/officeDocument/2006/relationships/hyperlink" Target="https://qz.com/904285/the-optimists-guide-to-the-robot-apocalyps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mashable.com/2015/10/03/ethics-artificial-intelligence/#yljsShvAFsqy"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http://triblive.com/news/adminpage/12080408-74/cmu-prof-says-computers-that-can-see-soon-will-permeate-our-lives" TargetMode="External"/><Relationship Id="rId5" Type="http://schemas.openxmlformats.org/officeDocument/2006/relationships/hyperlink" Target="https://uxdesign.cc/testing-ai-concepts-in-user-research-b742a9a92e55#.58jtc7nzo" TargetMode="External"/><Relationship Id="rId4" Type="http://schemas.openxmlformats.org/officeDocument/2006/relationships/hyperlink" Target="https://trends.fjordnet.com/trends/me-myself-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75B22D-BCEC-4EBB-86A9-3D783CBD245B}"/>
              </a:ext>
            </a:extLst>
          </p:cNvPr>
          <p:cNvSpPr>
            <a:spLocks noGrp="1"/>
          </p:cNvSpPr>
          <p:nvPr>
            <p:ph type="ctrTitle"/>
          </p:nvPr>
        </p:nvSpPr>
        <p:spPr>
          <a:xfrm>
            <a:off x="508001" y="2051173"/>
            <a:ext cx="7050708" cy="2232592"/>
          </a:xfrm>
        </p:spPr>
        <p:txBody>
          <a:bodyPr/>
          <a:lstStyle/>
          <a:p>
            <a:r>
              <a:rPr lang="en-US" dirty="0"/>
              <a:t>Designing Trustworthy AI: </a:t>
            </a:r>
            <a:br>
              <a:rPr lang="en-US" dirty="0"/>
            </a:br>
            <a:r>
              <a:rPr lang="en-US" dirty="0"/>
              <a:t>A User Experience (UX) Framework</a:t>
            </a:r>
            <a:br>
              <a:rPr lang="en-US" sz="2400" dirty="0"/>
            </a:br>
            <a:br>
              <a:rPr lang="en-US" sz="2400" dirty="0"/>
            </a:br>
            <a:br>
              <a:rPr lang="en-US" sz="2400" dirty="0"/>
            </a:br>
            <a:r>
              <a:rPr lang="en-US" sz="2400" dirty="0"/>
              <a:t>Carol J. Smith</a:t>
            </a:r>
            <a:r>
              <a:rPr lang="en-US" dirty="0"/>
              <a:t> </a:t>
            </a:r>
          </a:p>
        </p:txBody>
      </p:sp>
      <p:sp>
        <p:nvSpPr>
          <p:cNvPr id="7" name="Subtitle 6">
            <a:extLst>
              <a:ext uri="{FF2B5EF4-FFF2-40B4-BE49-F238E27FC236}">
                <a16:creationId xmlns:a16="http://schemas.microsoft.com/office/drawing/2014/main" id="{81B886E0-5444-43C7-89AF-C8C500915A4E}"/>
              </a:ext>
            </a:extLst>
          </p:cNvPr>
          <p:cNvSpPr>
            <a:spLocks noGrp="1"/>
          </p:cNvSpPr>
          <p:nvPr>
            <p:ph type="subTitle" idx="1"/>
          </p:nvPr>
        </p:nvSpPr>
        <p:spPr/>
        <p:txBody>
          <a:bodyPr>
            <a:normAutofit fontScale="77500" lnSpcReduction="20000"/>
          </a:bodyPr>
          <a:lstStyle/>
          <a:p>
            <a:r>
              <a:rPr lang="en-US" dirty="0"/>
              <a:t>Sr. Research Scientist - Human-Machine Interaction</a:t>
            </a:r>
          </a:p>
          <a:p>
            <a:r>
              <a:rPr lang="en-US" dirty="0"/>
              <a:t>Carnegie Mellon University’s Software Engineering Institute</a:t>
            </a:r>
          </a:p>
          <a:p>
            <a:r>
              <a:rPr lang="en-US" b="1" dirty="0"/>
              <a:t>Twitter: @</a:t>
            </a:r>
            <a:r>
              <a:rPr lang="en-US" b="1" dirty="0" err="1"/>
              <a:t>carologic</a:t>
            </a:r>
            <a:r>
              <a:rPr lang="en-US" b="1" dirty="0"/>
              <a:t>     @</a:t>
            </a:r>
            <a:r>
              <a:rPr lang="en-US" b="1" dirty="0" err="1"/>
              <a:t>sei_etc</a:t>
            </a:r>
            <a:endParaRPr lang="en-US" b="1" dirty="0"/>
          </a:p>
        </p:txBody>
      </p:sp>
    </p:spTree>
    <p:extLst>
      <p:ext uri="{BB962C8B-B14F-4D97-AF65-F5344CB8AC3E}">
        <p14:creationId xmlns:p14="http://schemas.microsoft.com/office/powerpoint/2010/main" val="78956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39DF-5EF0-4F79-B8FD-2A2F123DAA29}"/>
              </a:ext>
            </a:extLst>
          </p:cNvPr>
          <p:cNvSpPr>
            <a:spLocks noGrp="1"/>
          </p:cNvSpPr>
          <p:nvPr>
            <p:ph type="title"/>
          </p:nvPr>
        </p:nvSpPr>
        <p:spPr/>
        <p:txBody>
          <a:bodyPr/>
          <a:lstStyle/>
          <a:p>
            <a:r>
              <a:rPr lang="en-US" dirty="0"/>
              <a:t>Today – Make Trustworthy AI Systems</a:t>
            </a:r>
          </a:p>
        </p:txBody>
      </p:sp>
      <p:sp>
        <p:nvSpPr>
          <p:cNvPr id="3" name="Content Placeholder 2">
            <a:extLst>
              <a:ext uri="{FF2B5EF4-FFF2-40B4-BE49-F238E27FC236}">
                <a16:creationId xmlns:a16="http://schemas.microsoft.com/office/drawing/2014/main" id="{71A5541C-92B2-4856-865D-7D226EDAA7BA}"/>
              </a:ext>
            </a:extLst>
          </p:cNvPr>
          <p:cNvSpPr>
            <a:spLocks noGrp="1"/>
          </p:cNvSpPr>
          <p:nvPr>
            <p:ph idx="1"/>
          </p:nvPr>
        </p:nvSpPr>
        <p:spPr/>
        <p:txBody>
          <a:bodyPr/>
          <a:lstStyle/>
          <a:p>
            <a:r>
              <a:rPr lang="en-US" dirty="0"/>
              <a:t>Technology ethics and bias</a:t>
            </a:r>
          </a:p>
          <a:p>
            <a:r>
              <a:rPr lang="en-US" dirty="0"/>
              <a:t>Team qualities that lead to success</a:t>
            </a:r>
          </a:p>
          <a:p>
            <a:r>
              <a:rPr lang="en-US" dirty="0"/>
              <a:t>User Experience (UX) Framework</a:t>
            </a:r>
          </a:p>
          <a:p>
            <a:r>
              <a:rPr lang="en-US" dirty="0"/>
              <a:t>Checklist and Agreement to support work</a:t>
            </a:r>
          </a:p>
        </p:txBody>
      </p:sp>
      <p:sp>
        <p:nvSpPr>
          <p:cNvPr id="5" name="Picture Placeholder 4">
            <a:extLst>
              <a:ext uri="{FF2B5EF4-FFF2-40B4-BE49-F238E27FC236}">
                <a16:creationId xmlns:a16="http://schemas.microsoft.com/office/drawing/2014/main" id="{12786FEE-AC3C-4995-A750-CFCFC2F2557B}"/>
              </a:ext>
            </a:extLst>
          </p:cNvPr>
          <p:cNvSpPr>
            <a:spLocks noGrp="1"/>
          </p:cNvSpPr>
          <p:nvPr>
            <p:ph type="pic" sz="quarter" idx="11"/>
          </p:nvPr>
        </p:nvSpPr>
        <p:spPr/>
      </p:sp>
      <p:sp>
        <p:nvSpPr>
          <p:cNvPr id="4" name="Text Placeholder 3">
            <a:extLst>
              <a:ext uri="{FF2B5EF4-FFF2-40B4-BE49-F238E27FC236}">
                <a16:creationId xmlns:a16="http://schemas.microsoft.com/office/drawing/2014/main" id="{66ED3F03-294E-46DE-8038-50FC22327FE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6806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endParaRPr lang="en-US" dirty="0"/>
          </a:p>
        </p:txBody>
      </p:sp>
      <p:sp>
        <p:nvSpPr>
          <p:cNvPr id="3" name="Text Placeholder 2">
            <a:extLst>
              <a:ext uri="{FF2B5EF4-FFF2-40B4-BE49-F238E27FC236}">
                <a16:creationId xmlns:a16="http://schemas.microsoft.com/office/drawing/2014/main" id="{0B43DE97-3F23-4F9E-AD4B-C6F461E748A5}"/>
              </a:ext>
            </a:extLst>
          </p:cNvPr>
          <p:cNvSpPr>
            <a:spLocks noGrp="1"/>
          </p:cNvSpPr>
          <p:nvPr>
            <p:ph type="body" sz="quarter" idx="10"/>
          </p:nvPr>
        </p:nvSpPr>
        <p:spPr/>
        <p:txBody>
          <a:bodyPr/>
          <a:lstStyle/>
          <a:p>
            <a:r>
              <a:rPr lang="en-US" dirty="0"/>
              <a:t>Technology Ethics</a:t>
            </a:r>
          </a:p>
        </p:txBody>
      </p:sp>
    </p:spTree>
    <p:extLst>
      <p:ext uri="{BB962C8B-B14F-4D97-AF65-F5344CB8AC3E}">
        <p14:creationId xmlns:p14="http://schemas.microsoft.com/office/powerpoint/2010/main" val="54093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7"/>
          <p:cNvSpPr txBox="1"/>
          <p:nvPr/>
        </p:nvSpPr>
        <p:spPr>
          <a:xfrm>
            <a:off x="357809" y="5804451"/>
            <a:ext cx="8839693" cy="533219"/>
          </a:xfrm>
          <a:prstGeom prst="rect">
            <a:avLst/>
          </a:prstGeom>
          <a:noFill/>
          <a:ln>
            <a:noFill/>
          </a:ln>
        </p:spPr>
        <p:txBody>
          <a:bodyPr spcFirstLastPara="1" wrap="square" lIns="121900" tIns="121900" rIns="121900" bIns="121900" anchor="ctr" anchorCtr="0">
            <a:noAutofit/>
          </a:bodyPr>
          <a:lstStyle/>
          <a:p>
            <a:r>
              <a:rPr lang="en" sz="1200" dirty="0">
                <a:solidFill>
                  <a:schemeClr val="bg1">
                    <a:lumMod val="50000"/>
                  </a:schemeClr>
                </a:solidFill>
                <a:latin typeface="Helvetica Neue Light"/>
                <a:ea typeface="Helvetica Neue Light"/>
                <a:cs typeface="Helvetica Neue Light"/>
                <a:sym typeface="Helvetica Neue Light"/>
              </a:rPr>
              <a:t>What is Ethics? By Manuel Velasquez, Claire Andre, Thomas Shanks, S.J., and Michael J. Meyer. Markkula Center for Applied Ethics  </a:t>
            </a:r>
            <a:br>
              <a:rPr lang="en" sz="1200" dirty="0">
                <a:solidFill>
                  <a:schemeClr val="bg1">
                    <a:lumMod val="50000"/>
                  </a:schemeClr>
                </a:solidFill>
                <a:latin typeface="Helvetica Neue Light"/>
                <a:ea typeface="Helvetica Neue Light"/>
                <a:cs typeface="Helvetica Neue Light"/>
                <a:sym typeface="Helvetica Neue Light"/>
              </a:rPr>
            </a:br>
            <a:r>
              <a:rPr lang="en" sz="1200" u="sng" dirty="0">
                <a:solidFill>
                  <a:schemeClr val="bg1">
                    <a:lumMod val="50000"/>
                  </a:schemeClr>
                </a:solidFill>
                <a:latin typeface="Helvetica Neue Light"/>
                <a:ea typeface="Helvetica Neue Light"/>
                <a:cs typeface="Helvetica Neue Light"/>
                <a:sym typeface="Helvetica Neue Light"/>
                <a:hlinkClick r:id="rId3">
                  <a:extLst>
                    <a:ext uri="{A12FA001-AC4F-418D-AE19-62706E023703}">
                      <ahyp:hlinkClr xmlns:ahyp="http://schemas.microsoft.com/office/drawing/2018/hyperlinkcolor" val="tx"/>
                    </a:ext>
                  </a:extLst>
                </a:hlinkClick>
              </a:rPr>
              <a:t>https://www.scu.edu/ethics/ethics-resources/ethical-decision-making/what-is-ethics/</a:t>
            </a:r>
            <a:r>
              <a:rPr lang="en" sz="1200" dirty="0">
                <a:solidFill>
                  <a:schemeClr val="bg1">
                    <a:lumMod val="50000"/>
                  </a:schemeClr>
                </a:solidFill>
                <a:latin typeface="Helvetica Neue Light"/>
                <a:ea typeface="Helvetica Neue Light"/>
                <a:cs typeface="Helvetica Neue Light"/>
                <a:sym typeface="Helvetica Neue Light"/>
              </a:rPr>
              <a:t> </a:t>
            </a:r>
            <a:endParaRPr sz="1200" dirty="0">
              <a:solidFill>
                <a:schemeClr val="bg1">
                  <a:lumMod val="50000"/>
                </a:schemeClr>
              </a:solidFill>
              <a:latin typeface="Helvetica Neue Light"/>
              <a:ea typeface="Helvetica Neue Light"/>
              <a:cs typeface="Helvetica Neue Light"/>
              <a:sym typeface="Helvetica Neue Light"/>
            </a:endParaRPr>
          </a:p>
        </p:txBody>
      </p:sp>
      <p:pic>
        <p:nvPicPr>
          <p:cNvPr id="80" name="Google Shape;80;p17"/>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9609694" y="5569905"/>
            <a:ext cx="2383488" cy="643600"/>
          </a:xfrm>
          <a:prstGeom prst="rect">
            <a:avLst/>
          </a:prstGeom>
          <a:noFill/>
          <a:ln>
            <a:noFill/>
          </a:ln>
        </p:spPr>
      </p:pic>
      <p:sp>
        <p:nvSpPr>
          <p:cNvPr id="2" name="Title 1">
            <a:extLst>
              <a:ext uri="{FF2B5EF4-FFF2-40B4-BE49-F238E27FC236}">
                <a16:creationId xmlns:a16="http://schemas.microsoft.com/office/drawing/2014/main" id="{B6BDB0F5-95DC-4D77-A411-6C462E3D63BF}"/>
              </a:ext>
            </a:extLst>
          </p:cNvPr>
          <p:cNvSpPr>
            <a:spLocks noGrp="1"/>
          </p:cNvSpPr>
          <p:nvPr>
            <p:ph type="title"/>
          </p:nvPr>
        </p:nvSpPr>
        <p:spPr/>
        <p:txBody>
          <a:bodyPr/>
          <a:lstStyle/>
          <a:p>
            <a:r>
              <a:rPr lang="en-US"/>
              <a:t>Ethics</a:t>
            </a:r>
            <a:endParaRPr lang="en-US" dirty="0"/>
          </a:p>
        </p:txBody>
      </p:sp>
      <p:sp>
        <p:nvSpPr>
          <p:cNvPr id="5" name="Text Placeholder 4">
            <a:extLst>
              <a:ext uri="{FF2B5EF4-FFF2-40B4-BE49-F238E27FC236}">
                <a16:creationId xmlns:a16="http://schemas.microsoft.com/office/drawing/2014/main" id="{AF8EFDE7-5ECE-4E60-800D-CFB5408C7B05}"/>
              </a:ext>
            </a:extLst>
          </p:cNvPr>
          <p:cNvSpPr>
            <a:spLocks noGrp="1"/>
          </p:cNvSpPr>
          <p:nvPr>
            <p:ph idx="1"/>
          </p:nvPr>
        </p:nvSpPr>
        <p:spPr/>
        <p:txBody>
          <a:bodyPr/>
          <a:lstStyle/>
          <a:p>
            <a:r>
              <a:rPr lang="en-US" dirty="0">
                <a:sym typeface="Helvetica Neue Light"/>
              </a:rPr>
              <a:t>Based on well-founded standards of right and wrong</a:t>
            </a:r>
          </a:p>
          <a:p>
            <a:endParaRPr lang="en-US" dirty="0">
              <a:sym typeface="Helvetica Neue Light"/>
            </a:endParaRPr>
          </a:p>
          <a:p>
            <a:r>
              <a:rPr lang="en-US" dirty="0">
                <a:sym typeface="Helvetica Neue Light"/>
              </a:rPr>
              <a:t>Standard of expected behavior that guides </a:t>
            </a:r>
            <a:br>
              <a:rPr lang="en-US" dirty="0">
                <a:sym typeface="Helvetica Neue Light"/>
              </a:rPr>
            </a:br>
            <a:r>
              <a:rPr lang="en-US" dirty="0">
                <a:sym typeface="Helvetica Neue Light"/>
              </a:rPr>
              <a:t>the correct course of action</a:t>
            </a:r>
          </a:p>
          <a:p>
            <a:endParaRPr lang="en-US" dirty="0">
              <a:sym typeface="Helvetica Neue Light"/>
            </a:endParaRPr>
          </a:p>
          <a:p>
            <a:r>
              <a:rPr lang="en-US" dirty="0">
                <a:sym typeface="Helvetica Neue Light"/>
              </a:rPr>
              <a:t>What impact does my work have?</a:t>
            </a:r>
          </a:p>
        </p:txBody>
      </p:sp>
      <p:sp>
        <p:nvSpPr>
          <p:cNvPr id="4" name="Picture Placeholder 3">
            <a:extLst>
              <a:ext uri="{FF2B5EF4-FFF2-40B4-BE49-F238E27FC236}">
                <a16:creationId xmlns:a16="http://schemas.microsoft.com/office/drawing/2014/main" id="{0A580E4B-2F5A-4587-AC07-8B4FB308F0A1}"/>
              </a:ext>
            </a:extLst>
          </p:cNvPr>
          <p:cNvSpPr>
            <a:spLocks noGrp="1"/>
          </p:cNvSpPr>
          <p:nvPr>
            <p:ph type="pic" sz="quarter" idx="11"/>
          </p:nvPr>
        </p:nvSpPr>
        <p:spPr/>
      </p:sp>
      <p:sp>
        <p:nvSpPr>
          <p:cNvPr id="3" name="Text Placeholder 2">
            <a:extLst>
              <a:ext uri="{FF2B5EF4-FFF2-40B4-BE49-F238E27FC236}">
                <a16:creationId xmlns:a16="http://schemas.microsoft.com/office/drawing/2014/main" id="{D02EA41C-4925-468A-AB2E-D1DE16AD2BCA}"/>
              </a:ext>
            </a:extLst>
          </p:cNvPr>
          <p:cNvSpPr>
            <a:spLocks noGrp="1"/>
          </p:cNvSpPr>
          <p:nvPr>
            <p:ph type="body" sz="quarter" idx="10"/>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7AB4EC-C9EC-D04B-A7B8-3D42D2741CFD}"/>
              </a:ext>
            </a:extLst>
          </p:cNvPr>
          <p:cNvSpPr/>
          <p:nvPr/>
        </p:nvSpPr>
        <p:spPr>
          <a:xfrm>
            <a:off x="357057" y="5965811"/>
            <a:ext cx="7455100" cy="369332"/>
          </a:xfrm>
          <a:prstGeom prst="rect">
            <a:avLst/>
          </a:prstGeom>
        </p:spPr>
        <p:txBody>
          <a:bodyPr wrap="square">
            <a:spAutoFit/>
          </a:bodyPr>
          <a:lstStyle/>
          <a:p>
            <a:r>
              <a:rPr lang="en-US" sz="900" dirty="0">
                <a:solidFill>
                  <a:schemeClr val="tx1">
                    <a:lumMod val="50000"/>
                    <a:lumOff val="50000"/>
                  </a:schemeClr>
                </a:solidFill>
              </a:rPr>
              <a:t>Images: 1) MIT Moral Machine Project: http://moralmachine.mit.edu/ </a:t>
            </a:r>
          </a:p>
          <a:p>
            <a:r>
              <a:rPr lang="en-US" sz="900" dirty="0">
                <a:solidFill>
                  <a:schemeClr val="tx1">
                    <a:lumMod val="50000"/>
                    <a:lumOff val="50000"/>
                  </a:schemeClr>
                </a:solidFill>
              </a:rPr>
              <a:t>2) Does the Trolley Problem Have a Problem? </a:t>
            </a:r>
            <a:r>
              <a:rPr lang="en-US" sz="9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https://slate.com/technology/2018/06/psychologys-trolley-problem-might-have-a-problem.html</a:t>
            </a:r>
            <a:r>
              <a:rPr lang="en-US" sz="900" dirty="0">
                <a:solidFill>
                  <a:schemeClr val="tx1">
                    <a:lumMod val="50000"/>
                    <a:lumOff val="50000"/>
                  </a:schemeClr>
                </a:solidFill>
              </a:rPr>
              <a:t> </a:t>
            </a:r>
          </a:p>
        </p:txBody>
      </p:sp>
      <p:pic>
        <p:nvPicPr>
          <p:cNvPr id="5" name="Picture 4" descr="An anxious hypothetical trolley car lever operator.">
            <a:extLst>
              <a:ext uri="{FF2B5EF4-FFF2-40B4-BE49-F238E27FC236}">
                <a16:creationId xmlns:a16="http://schemas.microsoft.com/office/drawing/2014/main" id="{EE8E0894-9DEC-0042-A835-406ECF8AF9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52549" y="1459772"/>
            <a:ext cx="4487907" cy="45915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D97C5B08-7B5C-466F-BAC1-C8FCC45C7E72}"/>
              </a:ext>
            </a:extLst>
          </p:cNvPr>
          <p:cNvSpPr>
            <a:spLocks noGrp="1"/>
          </p:cNvSpPr>
          <p:nvPr>
            <p:ph type="title"/>
          </p:nvPr>
        </p:nvSpPr>
        <p:spPr/>
        <p:txBody>
          <a:bodyPr>
            <a:normAutofit/>
          </a:bodyPr>
          <a:lstStyle/>
          <a:p>
            <a:r>
              <a:rPr lang="en-US" dirty="0">
                <a:latin typeface="Helvetica Neue"/>
                <a:ea typeface="Helvetica Neue"/>
                <a:cs typeface="Helvetica Neue"/>
                <a:sym typeface="Helvetica Neue"/>
              </a:rPr>
              <a:t>Not Trolley Problems (hypotheticals in-the-moment)</a:t>
            </a:r>
            <a:endParaRPr lang="en-US" dirty="0"/>
          </a:p>
        </p:txBody>
      </p:sp>
      <p:sp>
        <p:nvSpPr>
          <p:cNvPr id="10" name="Picture Placeholder 9">
            <a:extLst>
              <a:ext uri="{FF2B5EF4-FFF2-40B4-BE49-F238E27FC236}">
                <a16:creationId xmlns:a16="http://schemas.microsoft.com/office/drawing/2014/main" id="{BF0492B8-F126-485C-B291-98E68C8CEEAD}"/>
              </a:ext>
            </a:extLst>
          </p:cNvPr>
          <p:cNvSpPr>
            <a:spLocks noGrp="1"/>
          </p:cNvSpPr>
          <p:nvPr>
            <p:ph type="pic" sz="quarter" idx="11"/>
          </p:nvPr>
        </p:nvSpPr>
        <p:spPr/>
      </p:sp>
      <p:sp>
        <p:nvSpPr>
          <p:cNvPr id="9" name="Text Placeholder 8">
            <a:extLst>
              <a:ext uri="{FF2B5EF4-FFF2-40B4-BE49-F238E27FC236}">
                <a16:creationId xmlns:a16="http://schemas.microsoft.com/office/drawing/2014/main" id="{EDFE781F-A8F4-4B0F-A9E5-988D2A660D05}"/>
              </a:ext>
            </a:extLst>
          </p:cNvPr>
          <p:cNvSpPr>
            <a:spLocks noGrp="1"/>
          </p:cNvSpPr>
          <p:nvPr>
            <p:ph type="body" sz="quarter" idx="10"/>
          </p:nvPr>
        </p:nvSpPr>
        <p:spPr/>
        <p:txBody>
          <a:bodyPr/>
          <a:lstStyle/>
          <a:p>
            <a:endParaRPr lang="en-US"/>
          </a:p>
        </p:txBody>
      </p:sp>
      <p:grpSp>
        <p:nvGrpSpPr>
          <p:cNvPr id="8" name="Group 7">
            <a:extLst>
              <a:ext uri="{FF2B5EF4-FFF2-40B4-BE49-F238E27FC236}">
                <a16:creationId xmlns:a16="http://schemas.microsoft.com/office/drawing/2014/main" id="{E9C3F1DD-060C-4598-B571-8D8731892BF7}"/>
              </a:ext>
            </a:extLst>
          </p:cNvPr>
          <p:cNvGrpSpPr/>
          <p:nvPr/>
        </p:nvGrpSpPr>
        <p:grpSpPr>
          <a:xfrm>
            <a:off x="697017" y="1347843"/>
            <a:ext cx="5544457" cy="3652691"/>
            <a:chOff x="551544" y="1673445"/>
            <a:chExt cx="5544457" cy="3652691"/>
          </a:xfrm>
        </p:grpSpPr>
        <p:pic>
          <p:nvPicPr>
            <p:cNvPr id="7" name="Google Shape;220;g5dec36e235_0_115">
              <a:extLst>
                <a:ext uri="{FF2B5EF4-FFF2-40B4-BE49-F238E27FC236}">
                  <a16:creationId xmlns:a16="http://schemas.microsoft.com/office/drawing/2014/main" id="{8CED3C69-E519-41DA-9A81-E3702E975539}"/>
                </a:ext>
                <a:ext uri="{C183D7F6-B498-43B3-948B-1728B52AA6E4}">
                  <adec:decorative xmlns:adec="http://schemas.microsoft.com/office/drawing/2017/decorative" val="1"/>
                </a:ext>
              </a:extLst>
            </p:cNvPr>
            <p:cNvPicPr preferRelativeResize="0"/>
            <p:nvPr/>
          </p:nvPicPr>
          <p:blipFill rotWithShape="1">
            <a:blip r:embed="rId5">
              <a:alphaModFix/>
            </a:blip>
            <a:srcRect t="16085" b="6911"/>
            <a:stretch/>
          </p:blipFill>
          <p:spPr>
            <a:xfrm>
              <a:off x="551544" y="2094563"/>
              <a:ext cx="5544456" cy="3231573"/>
            </a:xfrm>
            <a:prstGeom prst="rect">
              <a:avLst/>
            </a:prstGeom>
            <a:noFill/>
            <a:ln>
              <a:solidFill>
                <a:schemeClr val="bg1">
                  <a:lumMod val="50000"/>
                </a:schemeClr>
              </a:solidFill>
            </a:ln>
          </p:spPr>
        </p:pic>
        <p:sp>
          <p:nvSpPr>
            <p:cNvPr id="2" name="Rectangle 1">
              <a:extLst>
                <a:ext uri="{FF2B5EF4-FFF2-40B4-BE49-F238E27FC236}">
                  <a16:creationId xmlns:a16="http://schemas.microsoft.com/office/drawing/2014/main" id="{0CF9C99C-100C-475A-AF9C-EF095CA9EE24}"/>
                </a:ext>
              </a:extLst>
            </p:cNvPr>
            <p:cNvSpPr/>
            <p:nvPr/>
          </p:nvSpPr>
          <p:spPr>
            <a:xfrm>
              <a:off x="551545" y="1673445"/>
              <a:ext cx="5544456" cy="400110"/>
            </a:xfrm>
            <a:prstGeom prst="rect">
              <a:avLst/>
            </a:prstGeom>
          </p:spPr>
          <p:txBody>
            <a:bodyPr wrap="square">
              <a:spAutoFit/>
            </a:bodyPr>
            <a:lstStyle/>
            <a:p>
              <a:pPr algn="ctr"/>
              <a:r>
                <a:rPr lang="en-US" sz="2000" dirty="0"/>
                <a:t>    MIT Moral Machine Project</a:t>
              </a:r>
            </a:p>
          </p:txBody>
        </p:sp>
        <p:pic>
          <p:nvPicPr>
            <p:cNvPr id="1026" name="Picture 2" descr="MIT Moral Machine Project">
              <a:extLst>
                <a:ext uri="{FF2B5EF4-FFF2-40B4-BE49-F238E27FC236}">
                  <a16:creationId xmlns:a16="http://schemas.microsoft.com/office/drawing/2014/main" id="{94DEFD29-C0E6-4AF5-A6B4-DB59D7869471}"/>
                </a:ext>
              </a:extLst>
            </p:cNvPr>
            <p:cNvPicPr>
              <a:picLocks noChangeAspect="1" noChangeArrowheads="1"/>
            </p:cNvPicPr>
            <p:nvPr/>
          </p:nvPicPr>
          <p:blipFill>
            <a:blip r:embed="rId6">
              <a:duotone>
                <a:prstClr val="black"/>
                <a:schemeClr val="tx1">
                  <a:tint val="45000"/>
                  <a:satMod val="400000"/>
                </a:schemeClr>
              </a:duotone>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551544" y="1686217"/>
              <a:ext cx="1080655" cy="356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862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g5d9bbf7a47_6_281"/>
          <p:cNvSpPr txBox="1">
            <a:spLocks noGrp="1"/>
          </p:cNvSpPr>
          <p:nvPr>
            <p:ph type="title"/>
          </p:nvPr>
        </p:nvSpPr>
        <p:spPr/>
        <p:txBody>
          <a:bodyPr/>
          <a:lstStyle/>
          <a:p>
            <a:pPr lvl="0"/>
            <a:r>
              <a:rPr lang="en-US" dirty="0"/>
              <a:t>This is early, purposeful work</a:t>
            </a:r>
          </a:p>
        </p:txBody>
      </p:sp>
      <p:sp>
        <p:nvSpPr>
          <p:cNvPr id="228" name="Google Shape;228;g5d9bbf7a47_6_281"/>
          <p:cNvSpPr txBox="1">
            <a:spLocks noGrp="1"/>
          </p:cNvSpPr>
          <p:nvPr>
            <p:ph idx="1"/>
          </p:nvPr>
        </p:nvSpPr>
        <p:spPr/>
        <p:txBody>
          <a:bodyPr/>
          <a:lstStyle/>
          <a:p>
            <a:r>
              <a:rPr lang="en-US" dirty="0"/>
              <a:t>Not just about code </a:t>
            </a:r>
          </a:p>
          <a:p>
            <a:r>
              <a:rPr lang="en-US" dirty="0"/>
              <a:t>Challenging work about conduct, interactions, intents</a:t>
            </a:r>
          </a:p>
          <a:p>
            <a:r>
              <a:rPr lang="en-US" dirty="0"/>
              <a:t>Start with technology ethics</a:t>
            </a:r>
          </a:p>
          <a:p>
            <a:r>
              <a:rPr lang="en-US" dirty="0"/>
              <a:t>Benefits</a:t>
            </a:r>
          </a:p>
          <a:p>
            <a:pPr lvl="1"/>
            <a:r>
              <a:rPr lang="en-US" dirty="0"/>
              <a:t>Harmonize cultural variations</a:t>
            </a:r>
          </a:p>
          <a:p>
            <a:pPr lvl="1"/>
            <a:r>
              <a:rPr lang="en-US" dirty="0"/>
              <a:t>Balance to pace of change, industry pressure</a:t>
            </a:r>
          </a:p>
          <a:p>
            <a:pPr lvl="1"/>
            <a:r>
              <a:rPr lang="en-US" dirty="0"/>
              <a:t>Explicit permission to consider and question breadth of implications</a:t>
            </a:r>
          </a:p>
        </p:txBody>
      </p:sp>
      <p:sp>
        <p:nvSpPr>
          <p:cNvPr id="3" name="Picture Placeholder 2">
            <a:extLst>
              <a:ext uri="{FF2B5EF4-FFF2-40B4-BE49-F238E27FC236}">
                <a16:creationId xmlns:a16="http://schemas.microsoft.com/office/drawing/2014/main" id="{4B36637F-5134-4F41-9F30-A37F327BA582}"/>
              </a:ext>
            </a:extLst>
          </p:cNvPr>
          <p:cNvSpPr>
            <a:spLocks noGrp="1"/>
          </p:cNvSpPr>
          <p:nvPr>
            <p:ph type="pic" sz="quarter" idx="11"/>
          </p:nvPr>
        </p:nvSpPr>
        <p:spPr/>
      </p:sp>
      <p:sp>
        <p:nvSpPr>
          <p:cNvPr id="2" name="Text Placeholder 1">
            <a:extLst>
              <a:ext uri="{FF2B5EF4-FFF2-40B4-BE49-F238E27FC236}">
                <a16:creationId xmlns:a16="http://schemas.microsoft.com/office/drawing/2014/main" id="{A2D47B97-0EFA-42FB-8DA2-02296343ADD4}"/>
              </a:ext>
            </a:extLst>
          </p:cNvPr>
          <p:cNvSpPr>
            <a:spLocks noGrp="1"/>
          </p:cNvSpPr>
          <p:nvPr>
            <p:ph type="body" sz="quarter" idx="10"/>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8"/>
          <p:cNvSpPr txBox="1">
            <a:spLocks noGrp="1"/>
          </p:cNvSpPr>
          <p:nvPr>
            <p:ph type="title"/>
          </p:nvPr>
        </p:nvSpPr>
        <p:spPr/>
        <p:txBody>
          <a:bodyPr/>
          <a:lstStyle/>
          <a:p>
            <a:pPr lvl="0"/>
            <a:r>
              <a:rPr lang="en-US" dirty="0"/>
              <a:t>Adopt Technology Ethics</a:t>
            </a:r>
          </a:p>
        </p:txBody>
      </p:sp>
      <p:sp>
        <p:nvSpPr>
          <p:cNvPr id="2" name="Content Placeholder 1">
            <a:extLst>
              <a:ext uri="{FF2B5EF4-FFF2-40B4-BE49-F238E27FC236}">
                <a16:creationId xmlns:a16="http://schemas.microsoft.com/office/drawing/2014/main" id="{D6A6205A-7CD0-467C-A198-DCCF3FBCC93F}"/>
              </a:ext>
            </a:extLst>
          </p:cNvPr>
          <p:cNvSpPr>
            <a:spLocks noGrp="1"/>
          </p:cNvSpPr>
          <p:nvPr>
            <p:ph idx="1"/>
          </p:nvPr>
        </p:nvSpPr>
        <p:spPr/>
        <p:txBody>
          <a:bodyPr/>
          <a:lstStyle/>
          <a:p>
            <a:pPr lvl="0"/>
            <a:r>
              <a:rPr lang="en-US" dirty="0"/>
              <a:t>What do you value?</a:t>
            </a:r>
          </a:p>
          <a:p>
            <a:pPr lvl="0"/>
            <a:r>
              <a:rPr lang="en-US" dirty="0"/>
              <a:t>What lines won’t you cross?</a:t>
            </a:r>
          </a:p>
          <a:p>
            <a:pPr lvl="0"/>
            <a:r>
              <a:rPr lang="en-US" dirty="0"/>
              <a:t>Track progress</a:t>
            </a:r>
          </a:p>
        </p:txBody>
      </p:sp>
      <p:sp>
        <p:nvSpPr>
          <p:cNvPr id="5" name="Picture Placeholder 4">
            <a:extLst>
              <a:ext uri="{FF2B5EF4-FFF2-40B4-BE49-F238E27FC236}">
                <a16:creationId xmlns:a16="http://schemas.microsoft.com/office/drawing/2014/main" id="{19DC12E1-1920-4FE9-8450-196FDFD3451F}"/>
              </a:ext>
            </a:extLst>
          </p:cNvPr>
          <p:cNvSpPr>
            <a:spLocks noGrp="1"/>
          </p:cNvSpPr>
          <p:nvPr>
            <p:ph type="pic" sz="quarter" idx="11"/>
          </p:nvPr>
        </p:nvSpPr>
        <p:spPr/>
      </p:sp>
      <p:sp>
        <p:nvSpPr>
          <p:cNvPr id="4" name="Text Placeholder 3">
            <a:extLst>
              <a:ext uri="{FF2B5EF4-FFF2-40B4-BE49-F238E27FC236}">
                <a16:creationId xmlns:a16="http://schemas.microsoft.com/office/drawing/2014/main" id="{848F9927-1DB6-46A0-A018-990319157EFB}"/>
              </a:ext>
            </a:extLst>
          </p:cNvPr>
          <p:cNvSpPr>
            <a:spLocks noGrp="1"/>
          </p:cNvSpPr>
          <p:nvPr>
            <p:ph type="body" sz="quarter" idx="10"/>
          </p:nvPr>
        </p:nvSpPr>
        <p:spPr/>
        <p:txBody>
          <a:bodyPr/>
          <a:lstStyle/>
          <a:p>
            <a:endParaRPr lang="en-US"/>
          </a:p>
        </p:txBody>
      </p:sp>
      <p:grpSp>
        <p:nvGrpSpPr>
          <p:cNvPr id="10" name="Group 9">
            <a:extLst>
              <a:ext uri="{FF2B5EF4-FFF2-40B4-BE49-F238E27FC236}">
                <a16:creationId xmlns:a16="http://schemas.microsoft.com/office/drawing/2014/main" id="{F37C67C3-646B-4542-94C0-2237FAD2D560}"/>
              </a:ext>
            </a:extLst>
          </p:cNvPr>
          <p:cNvGrpSpPr/>
          <p:nvPr/>
        </p:nvGrpSpPr>
        <p:grpSpPr>
          <a:xfrm>
            <a:off x="6625769" y="1350784"/>
            <a:ext cx="5010737" cy="4074927"/>
            <a:chOff x="6346813" y="2016706"/>
            <a:chExt cx="5010737" cy="4074927"/>
          </a:xfrm>
        </p:grpSpPr>
        <p:pic>
          <p:nvPicPr>
            <p:cNvPr id="539" name="Google Shape;539;p38"/>
            <p:cNvPicPr preferRelativeResize="0"/>
            <p:nvPr/>
          </p:nvPicPr>
          <p:blipFill rotWithShape="1">
            <a:blip r:embed="rId3">
              <a:alphaModFix/>
            </a:blip>
            <a:srcRect l="10139" t="25141" r="10330" b="24017"/>
            <a:stretch/>
          </p:blipFill>
          <p:spPr>
            <a:xfrm>
              <a:off x="6346825" y="3339832"/>
              <a:ext cx="2371075" cy="676700"/>
            </a:xfrm>
            <a:prstGeom prst="rect">
              <a:avLst/>
            </a:prstGeom>
            <a:noFill/>
            <a:ln>
              <a:noFill/>
            </a:ln>
          </p:spPr>
        </p:pic>
        <p:pic>
          <p:nvPicPr>
            <p:cNvPr id="540" name="Google Shape;540;p38"/>
            <p:cNvPicPr preferRelativeResize="0"/>
            <p:nvPr/>
          </p:nvPicPr>
          <p:blipFill rotWithShape="1">
            <a:blip r:embed="rId4">
              <a:alphaModFix/>
            </a:blip>
            <a:srcRect t="28043" b="25771"/>
            <a:stretch/>
          </p:blipFill>
          <p:spPr>
            <a:xfrm>
              <a:off x="9214425" y="2016706"/>
              <a:ext cx="2143125" cy="989800"/>
            </a:xfrm>
            <a:prstGeom prst="rect">
              <a:avLst/>
            </a:prstGeom>
            <a:noFill/>
            <a:ln>
              <a:noFill/>
            </a:ln>
          </p:spPr>
        </p:pic>
        <p:pic>
          <p:nvPicPr>
            <p:cNvPr id="541" name="Google Shape;541;p38"/>
            <p:cNvPicPr preferRelativeResize="0"/>
            <p:nvPr/>
          </p:nvPicPr>
          <p:blipFill rotWithShape="1">
            <a:blip r:embed="rId5">
              <a:alphaModFix/>
            </a:blip>
            <a:srcRect l="19078" t="28869" r="18898" b="26447"/>
            <a:stretch/>
          </p:blipFill>
          <p:spPr>
            <a:xfrm>
              <a:off x="9281025" y="3339832"/>
              <a:ext cx="1878625" cy="676700"/>
            </a:xfrm>
            <a:prstGeom prst="rect">
              <a:avLst/>
            </a:prstGeom>
            <a:noFill/>
            <a:ln>
              <a:noFill/>
            </a:ln>
          </p:spPr>
        </p:pic>
        <p:pic>
          <p:nvPicPr>
            <p:cNvPr id="542" name="Google Shape;542;p38"/>
            <p:cNvPicPr preferRelativeResize="0"/>
            <p:nvPr/>
          </p:nvPicPr>
          <p:blipFill>
            <a:blip r:embed="rId6">
              <a:alphaModFix/>
            </a:blip>
            <a:stretch>
              <a:fillRect/>
            </a:stretch>
          </p:blipFill>
          <p:spPr>
            <a:xfrm>
              <a:off x="7603626" y="4353507"/>
              <a:ext cx="2975775" cy="1738126"/>
            </a:xfrm>
            <a:prstGeom prst="rect">
              <a:avLst/>
            </a:prstGeom>
            <a:noFill/>
            <a:ln>
              <a:noFill/>
            </a:ln>
          </p:spPr>
        </p:pic>
        <p:pic>
          <p:nvPicPr>
            <p:cNvPr id="543" name="Google Shape;543;p38"/>
            <p:cNvPicPr preferRelativeResize="0"/>
            <p:nvPr/>
          </p:nvPicPr>
          <p:blipFill rotWithShape="1">
            <a:blip r:embed="rId7">
              <a:alphaModFix/>
            </a:blip>
            <a:srcRect l="8178" t="5296" r="52896" b="6713"/>
            <a:stretch/>
          </p:blipFill>
          <p:spPr>
            <a:xfrm>
              <a:off x="7240025" y="5467929"/>
              <a:ext cx="626200" cy="623699"/>
            </a:xfrm>
            <a:prstGeom prst="rect">
              <a:avLst/>
            </a:prstGeom>
            <a:noFill/>
            <a:ln>
              <a:noFill/>
            </a:ln>
          </p:spPr>
        </p:pic>
        <p:pic>
          <p:nvPicPr>
            <p:cNvPr id="544" name="Google Shape;544;p38"/>
            <p:cNvPicPr preferRelativeResize="0"/>
            <p:nvPr/>
          </p:nvPicPr>
          <p:blipFill>
            <a:blip r:embed="rId8">
              <a:alphaModFix/>
            </a:blip>
            <a:stretch>
              <a:fillRect/>
            </a:stretch>
          </p:blipFill>
          <p:spPr>
            <a:xfrm>
              <a:off x="6346813" y="2064188"/>
              <a:ext cx="2511197" cy="787837"/>
            </a:xfrm>
            <a:prstGeom prst="rect">
              <a:avLst/>
            </a:prstGeom>
            <a:noFill/>
            <a:ln>
              <a:noFill/>
            </a:ln>
          </p:spPr>
        </p:pic>
      </p:grpSp>
      <p:pic>
        <p:nvPicPr>
          <p:cNvPr id="18" name="Picture 17" descr="Montréal Declaration Responsible AI_  An initiative of Université de Montréal">
            <a:extLst>
              <a:ext uri="{FF2B5EF4-FFF2-40B4-BE49-F238E27FC236}">
                <a16:creationId xmlns:a16="http://schemas.microsoft.com/office/drawing/2014/main" id="{C2DE4441-F2DF-4842-9091-B292284EAF44}"/>
              </a:ext>
            </a:extLst>
          </p:cNvPr>
          <p:cNvPicPr>
            <a:picLocks noChangeAspect="1"/>
          </p:cNvPicPr>
          <p:nvPr/>
        </p:nvPicPr>
        <p:blipFill>
          <a:blip r:embed="rId9"/>
          <a:stretch>
            <a:fillRect/>
          </a:stretch>
        </p:blipFill>
        <p:spPr>
          <a:xfrm>
            <a:off x="467203" y="3350610"/>
            <a:ext cx="3591964" cy="1670681"/>
          </a:xfrm>
          <a:prstGeom prst="rect">
            <a:avLst/>
          </a:prstGeom>
        </p:spPr>
      </p:pic>
      <p:pic>
        <p:nvPicPr>
          <p:cNvPr id="3" name="Picture 2">
            <a:extLst>
              <a:ext uri="{FF2B5EF4-FFF2-40B4-BE49-F238E27FC236}">
                <a16:creationId xmlns:a16="http://schemas.microsoft.com/office/drawing/2014/main" id="{049BD406-A101-43D3-A88F-CC10F049AE56}"/>
              </a:ext>
            </a:extLst>
          </p:cNvPr>
          <p:cNvPicPr>
            <a:picLocks noChangeAspect="1"/>
          </p:cNvPicPr>
          <p:nvPr/>
        </p:nvPicPr>
        <p:blipFill>
          <a:blip r:embed="rId10"/>
          <a:stretch>
            <a:fillRect/>
          </a:stretch>
        </p:blipFill>
        <p:spPr>
          <a:xfrm>
            <a:off x="5238918" y="3889805"/>
            <a:ext cx="1971950" cy="6668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B0BD4-E57A-448A-B798-5BF6BE8A3430}"/>
              </a:ext>
            </a:extLst>
          </p:cNvPr>
          <p:cNvPicPr>
            <a:picLocks noChangeAspect="1"/>
          </p:cNvPicPr>
          <p:nvPr/>
        </p:nvPicPr>
        <p:blipFill>
          <a:blip r:embed="rId3"/>
          <a:stretch>
            <a:fillRect/>
          </a:stretch>
        </p:blipFill>
        <p:spPr>
          <a:xfrm>
            <a:off x="818867" y="166384"/>
            <a:ext cx="10488489" cy="6058746"/>
          </a:xfrm>
          <a:prstGeom prst="rect">
            <a:avLst/>
          </a:prstGeom>
          <a:ln>
            <a:solidFill>
              <a:schemeClr val="tx1">
                <a:lumMod val="50000"/>
                <a:lumOff val="50000"/>
              </a:schemeClr>
            </a:solidFill>
          </a:ln>
        </p:spPr>
      </p:pic>
    </p:spTree>
    <p:extLst>
      <p:ext uri="{BB962C8B-B14F-4D97-AF65-F5344CB8AC3E}">
        <p14:creationId xmlns:p14="http://schemas.microsoft.com/office/powerpoint/2010/main" val="378585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B0BD4-E57A-448A-B798-5BF6BE8A3430}"/>
              </a:ext>
            </a:extLst>
          </p:cNvPr>
          <p:cNvPicPr>
            <a:picLocks noChangeAspect="1"/>
          </p:cNvPicPr>
          <p:nvPr/>
        </p:nvPicPr>
        <p:blipFill>
          <a:blip r:embed="rId3"/>
          <a:stretch>
            <a:fillRect/>
          </a:stretch>
        </p:blipFill>
        <p:spPr>
          <a:xfrm>
            <a:off x="818867" y="166384"/>
            <a:ext cx="10488489" cy="6058746"/>
          </a:xfrm>
          <a:prstGeom prst="rect">
            <a:avLst/>
          </a:prstGeom>
          <a:ln>
            <a:solidFill>
              <a:schemeClr val="tx1">
                <a:lumMod val="50000"/>
                <a:lumOff val="50000"/>
              </a:schemeClr>
            </a:solidFill>
          </a:ln>
        </p:spPr>
      </p:pic>
      <p:grpSp>
        <p:nvGrpSpPr>
          <p:cNvPr id="7" name="Group 6">
            <a:extLst>
              <a:ext uri="{FF2B5EF4-FFF2-40B4-BE49-F238E27FC236}">
                <a16:creationId xmlns:a16="http://schemas.microsoft.com/office/drawing/2014/main" id="{C354E2EF-27B4-43F8-AD18-7EADEB4D53D9}"/>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280C41D5-BF5D-4A6D-9C7F-B39D10DF8AD7}"/>
                </a:ext>
              </a:extLst>
            </p:cNvPr>
            <p:cNvSpPr/>
            <p:nvPr/>
          </p:nvSpPr>
          <p:spPr>
            <a:xfrm>
              <a:off x="0" y="0"/>
              <a:ext cx="12192000" cy="6858000"/>
            </a:xfrm>
            <a:prstGeom prst="rect">
              <a:avLst/>
            </a:prstGeom>
            <a:solidFill>
              <a:srgbClr val="D5D5D5">
                <a:alpha val="7882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1724C16-1F63-4716-8A8E-3DCE2352B58B}"/>
                </a:ext>
              </a:extLst>
            </p:cNvPr>
            <p:cNvSpPr/>
            <p:nvPr/>
          </p:nvSpPr>
          <p:spPr>
            <a:xfrm>
              <a:off x="972066" y="2315492"/>
              <a:ext cx="10335289" cy="3108543"/>
            </a:xfrm>
            <a:prstGeom prst="rect">
              <a:avLst/>
            </a:prstGeom>
            <a:noFill/>
            <a:ln>
              <a:noFill/>
            </a:ln>
          </p:spPr>
          <p:txBody>
            <a:bodyPr wrap="square">
              <a:spAutoFit/>
            </a:bodyPr>
            <a:lstStyle/>
            <a:p>
              <a:r>
                <a:rPr lang="en-US" sz="4000" dirty="0">
                  <a:solidFill>
                    <a:srgbClr val="222222"/>
                  </a:solidFill>
                  <a:latin typeface="Lora"/>
                </a:rPr>
                <a:t>AI “does not remove the responsibility from </a:t>
              </a:r>
              <a:r>
                <a:rPr lang="en-US" sz="4000" i="1" dirty="0">
                  <a:solidFill>
                    <a:srgbClr val="222222"/>
                  </a:solidFill>
                  <a:latin typeface="Lora"/>
                </a:rPr>
                <a:t>people</a:t>
              </a:r>
              <a:r>
                <a:rPr lang="en-US" sz="4000" dirty="0">
                  <a:solidFill>
                    <a:srgbClr val="222222"/>
                  </a:solidFill>
                  <a:latin typeface="Lora"/>
                </a:rPr>
                <a:t>… What is new about AI does not change human responsibility.”</a:t>
              </a:r>
            </a:p>
            <a:p>
              <a:pPr lvl="6"/>
              <a:r>
                <a:rPr lang="en-US" sz="2800" dirty="0">
                  <a:solidFill>
                    <a:srgbClr val="222222"/>
                  </a:solidFill>
                  <a:latin typeface="Lora"/>
                </a:rPr>
                <a:t>-  Michael McQuade</a:t>
              </a:r>
              <a:br>
                <a:rPr lang="en-US" sz="2800" dirty="0">
                  <a:solidFill>
                    <a:srgbClr val="222222"/>
                  </a:solidFill>
                  <a:latin typeface="Lora"/>
                </a:rPr>
              </a:br>
              <a:r>
                <a:rPr lang="en-US" dirty="0">
                  <a:solidFill>
                    <a:srgbClr val="222222"/>
                  </a:solidFill>
                  <a:latin typeface="Lora"/>
                </a:rPr>
                <a:t>Defense Innovation Advisory Board member </a:t>
              </a:r>
              <a:br>
                <a:rPr lang="en-US" dirty="0">
                  <a:solidFill>
                    <a:srgbClr val="222222"/>
                  </a:solidFill>
                  <a:latin typeface="Lora"/>
                </a:rPr>
              </a:br>
              <a:r>
                <a:rPr lang="en-US" dirty="0">
                  <a:solidFill>
                    <a:srgbClr val="222222"/>
                  </a:solidFill>
                  <a:latin typeface="Lora"/>
                </a:rPr>
                <a:t>and VP for research at Carnegie Mellon University</a:t>
              </a:r>
              <a:endParaRPr lang="en-US" sz="4000" dirty="0">
                <a:solidFill>
                  <a:srgbClr val="222222"/>
                </a:solidFill>
                <a:latin typeface="Lora"/>
              </a:endParaRPr>
            </a:p>
          </p:txBody>
        </p:sp>
      </p:grpSp>
    </p:spTree>
    <p:extLst>
      <p:ext uri="{BB962C8B-B14F-4D97-AF65-F5344CB8AC3E}">
        <p14:creationId xmlns:p14="http://schemas.microsoft.com/office/powerpoint/2010/main" val="132179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1E426F-CD2D-4A22-802D-564A7D960F70}"/>
              </a:ext>
            </a:extLst>
          </p:cNvPr>
          <p:cNvSpPr>
            <a:spLocks noGrp="1"/>
          </p:cNvSpPr>
          <p:nvPr>
            <p:ph type="title"/>
          </p:nvPr>
        </p:nvSpPr>
        <p:spPr/>
        <p:txBody>
          <a:bodyPr/>
          <a:lstStyle/>
          <a:p>
            <a:br>
              <a:rPr lang="en-US" dirty="0"/>
            </a:br>
            <a:r>
              <a:rPr lang="en-US" i="1" dirty="0"/>
              <a:t>“When you know better, </a:t>
            </a:r>
            <a:br>
              <a:rPr lang="en-US" i="1" dirty="0"/>
            </a:br>
            <a:r>
              <a:rPr lang="en-US" i="1" dirty="0"/>
              <a:t>you do better.”</a:t>
            </a:r>
            <a:br>
              <a:rPr lang="en-US" i="1" dirty="0"/>
            </a:br>
            <a:br>
              <a:rPr lang="en-US" i="1" dirty="0"/>
            </a:br>
            <a:endParaRPr lang="en-US" i="1" dirty="0"/>
          </a:p>
        </p:txBody>
      </p:sp>
      <p:sp>
        <p:nvSpPr>
          <p:cNvPr id="6" name="Rectangle 5">
            <a:extLst>
              <a:ext uri="{FF2B5EF4-FFF2-40B4-BE49-F238E27FC236}">
                <a16:creationId xmlns:a16="http://schemas.microsoft.com/office/drawing/2014/main" id="{F06283C9-B80C-4FEC-A8B5-17715FEC8DBB}"/>
              </a:ext>
            </a:extLst>
          </p:cNvPr>
          <p:cNvSpPr/>
          <p:nvPr/>
        </p:nvSpPr>
        <p:spPr>
          <a:xfrm>
            <a:off x="628952" y="4696955"/>
            <a:ext cx="10936367" cy="769441"/>
          </a:xfrm>
          <a:prstGeom prst="rect">
            <a:avLst/>
          </a:prstGeom>
        </p:spPr>
        <p:txBody>
          <a:bodyPr wrap="square">
            <a:spAutoFit/>
          </a:bodyPr>
          <a:lstStyle/>
          <a:p>
            <a:r>
              <a:rPr lang="en-US" sz="4400" dirty="0"/>
              <a:t>Be aware and informed.</a:t>
            </a:r>
          </a:p>
        </p:txBody>
      </p:sp>
      <p:sp>
        <p:nvSpPr>
          <p:cNvPr id="7" name="Rectangle 6">
            <a:extLst>
              <a:ext uri="{FF2B5EF4-FFF2-40B4-BE49-F238E27FC236}">
                <a16:creationId xmlns:a16="http://schemas.microsoft.com/office/drawing/2014/main" id="{8F3B630C-3DBF-4DB2-B33B-2D2B83E17E7B}"/>
              </a:ext>
            </a:extLst>
          </p:cNvPr>
          <p:cNvSpPr/>
          <p:nvPr/>
        </p:nvSpPr>
        <p:spPr>
          <a:xfrm>
            <a:off x="7256531" y="3716593"/>
            <a:ext cx="3054426" cy="590931"/>
          </a:xfrm>
          <a:prstGeom prst="rect">
            <a:avLst/>
          </a:prstGeom>
        </p:spPr>
        <p:txBody>
          <a:bodyPr wrap="none">
            <a:spAutoFit/>
          </a:bodyPr>
          <a:lstStyle/>
          <a:p>
            <a:pPr marL="63500" lvl="0" algn="r">
              <a:lnSpc>
                <a:spcPct val="90000"/>
              </a:lnSpc>
              <a:buSzPts val="2400"/>
            </a:pPr>
            <a:r>
              <a:rPr lang="en-US" sz="3600" dirty="0">
                <a:solidFill>
                  <a:schemeClr val="bg1">
                    <a:lumMod val="50000"/>
                  </a:schemeClr>
                </a:solidFill>
              </a:rPr>
              <a:t>- Betty Easterly</a:t>
            </a:r>
          </a:p>
        </p:txBody>
      </p:sp>
    </p:spTree>
    <p:extLst>
      <p:ext uri="{BB962C8B-B14F-4D97-AF65-F5344CB8AC3E}">
        <p14:creationId xmlns:p14="http://schemas.microsoft.com/office/powerpoint/2010/main" val="416510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E0F0B-0928-4813-987B-72DEBD2DC7AB}"/>
              </a:ext>
            </a:extLst>
          </p:cNvPr>
          <p:cNvSpPr>
            <a:spLocks noGrp="1"/>
          </p:cNvSpPr>
          <p:nvPr>
            <p:ph type="title"/>
          </p:nvPr>
        </p:nvSpPr>
        <p:spPr/>
        <p:txBody>
          <a:bodyPr/>
          <a:lstStyle/>
          <a:p>
            <a:endParaRPr lang="en-US" dirty="0"/>
          </a:p>
        </p:txBody>
      </p:sp>
      <p:sp>
        <p:nvSpPr>
          <p:cNvPr id="2" name="Text Placeholder 1">
            <a:extLst>
              <a:ext uri="{FF2B5EF4-FFF2-40B4-BE49-F238E27FC236}">
                <a16:creationId xmlns:a16="http://schemas.microsoft.com/office/drawing/2014/main" id="{AE44C99C-9293-4C05-ABB9-8CB56E7B0EA2}"/>
              </a:ext>
            </a:extLst>
          </p:cNvPr>
          <p:cNvSpPr>
            <a:spLocks noGrp="1"/>
          </p:cNvSpPr>
          <p:nvPr>
            <p:ph type="body" sz="quarter" idx="10"/>
          </p:nvPr>
        </p:nvSpPr>
        <p:spPr/>
        <p:txBody>
          <a:bodyPr/>
          <a:lstStyle/>
          <a:p>
            <a:r>
              <a:rPr lang="en-US" dirty="0"/>
              <a:t>Bias</a:t>
            </a:r>
          </a:p>
        </p:txBody>
      </p:sp>
    </p:spTree>
    <p:extLst>
      <p:ext uri="{BB962C8B-B14F-4D97-AF65-F5344CB8AC3E}">
        <p14:creationId xmlns:p14="http://schemas.microsoft.com/office/powerpoint/2010/main" val="157890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E20B-54B8-2F4F-8C52-BBE1F01A8D73}"/>
              </a:ext>
            </a:extLst>
          </p:cNvPr>
          <p:cNvSpPr>
            <a:spLocks noGrp="1"/>
          </p:cNvSpPr>
          <p:nvPr>
            <p:ph type="title"/>
          </p:nvPr>
        </p:nvSpPr>
        <p:spPr/>
        <p:txBody>
          <a:bodyPr/>
          <a:lstStyle/>
          <a:p>
            <a:r>
              <a:rPr lang="en-US" dirty="0"/>
              <a:t>Legal	</a:t>
            </a:r>
          </a:p>
        </p:txBody>
      </p:sp>
      <p:sp>
        <p:nvSpPr>
          <p:cNvPr id="4" name="Content Placeholder 3">
            <a:extLst>
              <a:ext uri="{FF2B5EF4-FFF2-40B4-BE49-F238E27FC236}">
                <a16:creationId xmlns:a16="http://schemas.microsoft.com/office/drawing/2014/main" id="{9CCFD6AA-3C63-944D-AFF6-A648FB6700EA}"/>
              </a:ext>
            </a:extLst>
          </p:cNvPr>
          <p:cNvSpPr>
            <a:spLocks noGrp="1"/>
          </p:cNvSpPr>
          <p:nvPr>
            <p:ph idx="1"/>
          </p:nvPr>
        </p:nvSpPr>
        <p:spPr/>
        <p:txBody>
          <a:bodyPr>
            <a:normAutofit/>
          </a:bodyPr>
          <a:lstStyle/>
          <a:p>
            <a:pPr marL="0" indent="0">
              <a:buNone/>
            </a:pPr>
            <a:r>
              <a:rPr lang="en-US" sz="1600" dirty="0"/>
              <a:t>Copyright 2020 Carnegie Mellon University.</a:t>
            </a:r>
          </a:p>
          <a:p>
            <a:pPr marL="0" indent="0">
              <a:buNone/>
            </a:pPr>
            <a:r>
              <a:rPr lang="en-US" sz="1600" dirty="0"/>
              <a:t>This material is based upon work funded and supported by the Department of Defense under Contract No. FA8702-15-D-0002 with Carnegie Mellon University for the operation of the Software Engineering Institute, a federally funded research and development center.</a:t>
            </a:r>
          </a:p>
          <a:p>
            <a:pPr marL="0" indent="0">
              <a:buNone/>
            </a:pPr>
            <a:r>
              <a:rPr lang="en-US" sz="160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pPr marL="0" indent="0">
              <a:buNone/>
            </a:pPr>
            <a:r>
              <a:rPr lang="en-US" sz="1600" dirty="0"/>
              <a:t>[DISTRIBUTION STATEMENT A] This material has been approved for public release and unlimited distribution.  Please see Copyright notice for non-US Government use and distribution.</a:t>
            </a:r>
          </a:p>
          <a:p>
            <a:pPr marL="0" indent="0">
              <a:buNone/>
            </a:pPr>
            <a:r>
              <a:rPr lang="en-US" sz="1600" dirty="0"/>
              <a:t>DM20-0086</a:t>
            </a:r>
          </a:p>
          <a:p>
            <a:pPr marL="0" indent="0">
              <a:buNone/>
            </a:pPr>
            <a:endParaRPr lang="en-US" sz="1600" dirty="0"/>
          </a:p>
        </p:txBody>
      </p:sp>
      <p:sp>
        <p:nvSpPr>
          <p:cNvPr id="6" name="Picture Placeholder 5">
            <a:extLst>
              <a:ext uri="{FF2B5EF4-FFF2-40B4-BE49-F238E27FC236}">
                <a16:creationId xmlns:a16="http://schemas.microsoft.com/office/drawing/2014/main" id="{20930108-8DAB-4593-B3C5-8A9847B8954D}"/>
              </a:ext>
            </a:extLst>
          </p:cNvPr>
          <p:cNvSpPr>
            <a:spLocks noGrp="1"/>
          </p:cNvSpPr>
          <p:nvPr>
            <p:ph type="pic" sz="quarter" idx="11"/>
          </p:nvPr>
        </p:nvSpPr>
        <p:spPr/>
      </p:sp>
      <p:sp>
        <p:nvSpPr>
          <p:cNvPr id="5" name="Text Placeholder 4">
            <a:extLst>
              <a:ext uri="{FF2B5EF4-FFF2-40B4-BE49-F238E27FC236}">
                <a16:creationId xmlns:a16="http://schemas.microsoft.com/office/drawing/2014/main" id="{D5052077-B48A-4C4A-9CEF-D3E6A902F53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2712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B273-4813-724B-8874-92CE51AF6D9B}"/>
              </a:ext>
            </a:extLst>
          </p:cNvPr>
          <p:cNvSpPr>
            <a:spLocks noGrp="1"/>
          </p:cNvSpPr>
          <p:nvPr>
            <p:ph type="title"/>
          </p:nvPr>
        </p:nvSpPr>
        <p:spPr/>
        <p:txBody>
          <a:bodyPr/>
          <a:lstStyle/>
          <a:p>
            <a:r>
              <a:rPr lang="en-US" sz="7200" dirty="0"/>
              <a:t>Data</a:t>
            </a:r>
            <a:br>
              <a:rPr lang="en-US" sz="7200" dirty="0"/>
            </a:br>
            <a:r>
              <a:rPr lang="en-US" sz="7200" dirty="0"/>
              <a:t>Design </a:t>
            </a:r>
            <a:br>
              <a:rPr lang="en-US" sz="7200" dirty="0"/>
            </a:br>
            <a:r>
              <a:rPr lang="en-US" sz="7200" dirty="0"/>
              <a:t>Solution </a:t>
            </a:r>
            <a:br>
              <a:rPr lang="en-US" sz="8000" dirty="0"/>
            </a:br>
            <a:r>
              <a:rPr lang="en-US" sz="8000" dirty="0"/>
              <a:t>         </a:t>
            </a:r>
          </a:p>
        </p:txBody>
      </p:sp>
      <p:sp>
        <p:nvSpPr>
          <p:cNvPr id="3" name="Rectangle 2">
            <a:extLst>
              <a:ext uri="{FF2B5EF4-FFF2-40B4-BE49-F238E27FC236}">
                <a16:creationId xmlns:a16="http://schemas.microsoft.com/office/drawing/2014/main" id="{E164EC6A-EAC7-6641-8927-39ADC851620A}"/>
              </a:ext>
            </a:extLst>
          </p:cNvPr>
          <p:cNvSpPr/>
          <p:nvPr/>
        </p:nvSpPr>
        <p:spPr>
          <a:xfrm>
            <a:off x="5209469" y="4811410"/>
            <a:ext cx="5305940" cy="1323439"/>
          </a:xfrm>
          <a:prstGeom prst="rect">
            <a:avLst/>
          </a:prstGeom>
        </p:spPr>
        <p:txBody>
          <a:bodyPr wrap="none">
            <a:spAutoFit/>
          </a:bodyPr>
          <a:lstStyle/>
          <a:p>
            <a:r>
              <a:rPr lang="en-US" sz="8000" b="1" dirty="0"/>
              <a:t>…are biased</a:t>
            </a:r>
          </a:p>
        </p:txBody>
      </p:sp>
    </p:spTree>
    <p:extLst>
      <p:ext uri="{BB962C8B-B14F-4D97-AF65-F5344CB8AC3E}">
        <p14:creationId xmlns:p14="http://schemas.microsoft.com/office/powerpoint/2010/main" val="28933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B273-4813-724B-8874-92CE51AF6D9B}"/>
              </a:ext>
            </a:extLst>
          </p:cNvPr>
          <p:cNvSpPr>
            <a:spLocks noGrp="1"/>
          </p:cNvSpPr>
          <p:nvPr>
            <p:ph type="title"/>
          </p:nvPr>
        </p:nvSpPr>
        <p:spPr/>
        <p:txBody>
          <a:bodyPr/>
          <a:lstStyle/>
          <a:p>
            <a:r>
              <a:rPr lang="en-US" dirty="0"/>
              <a:t>Due to team member’s…</a:t>
            </a:r>
          </a:p>
        </p:txBody>
      </p:sp>
      <p:sp>
        <p:nvSpPr>
          <p:cNvPr id="3" name="Text Placeholder 2">
            <a:extLst>
              <a:ext uri="{FF2B5EF4-FFF2-40B4-BE49-F238E27FC236}">
                <a16:creationId xmlns:a16="http://schemas.microsoft.com/office/drawing/2014/main" id="{C1FDE8D8-15DC-4F70-917D-C0AA1E9F3EAA}"/>
              </a:ext>
            </a:extLst>
          </p:cNvPr>
          <p:cNvSpPr>
            <a:spLocks noGrp="1"/>
          </p:cNvSpPr>
          <p:nvPr>
            <p:ph idx="1"/>
          </p:nvPr>
        </p:nvSpPr>
        <p:spPr/>
        <p:txBody>
          <a:bodyPr/>
          <a:lstStyle/>
          <a:p>
            <a:r>
              <a:rPr lang="en-US" dirty="0"/>
              <a:t>Social class</a:t>
            </a:r>
          </a:p>
          <a:p>
            <a:r>
              <a:rPr lang="en-US" dirty="0"/>
              <a:t>Resource availability</a:t>
            </a:r>
          </a:p>
          <a:p>
            <a:r>
              <a:rPr lang="en-US" dirty="0"/>
              <a:t>Education</a:t>
            </a:r>
          </a:p>
          <a:p>
            <a:r>
              <a:rPr lang="en-US" dirty="0"/>
              <a:t>Race, gender, sexuality</a:t>
            </a:r>
          </a:p>
          <a:p>
            <a:r>
              <a:rPr lang="en-US" dirty="0"/>
              <a:t>Culture, theology, tradition</a:t>
            </a:r>
          </a:p>
          <a:p>
            <a:r>
              <a:rPr lang="en-US" dirty="0"/>
              <a:t>More…</a:t>
            </a:r>
          </a:p>
        </p:txBody>
      </p:sp>
      <p:sp>
        <p:nvSpPr>
          <p:cNvPr id="5" name="Picture Placeholder 4">
            <a:extLst>
              <a:ext uri="{FF2B5EF4-FFF2-40B4-BE49-F238E27FC236}">
                <a16:creationId xmlns:a16="http://schemas.microsoft.com/office/drawing/2014/main" id="{5F99CD19-2BA9-4C2B-8134-B41437F6F183}"/>
              </a:ext>
            </a:extLst>
          </p:cNvPr>
          <p:cNvSpPr>
            <a:spLocks noGrp="1"/>
          </p:cNvSpPr>
          <p:nvPr>
            <p:ph type="pic" sz="quarter" idx="11"/>
          </p:nvPr>
        </p:nvSpPr>
        <p:spPr/>
      </p:sp>
      <p:sp>
        <p:nvSpPr>
          <p:cNvPr id="4" name="Text Placeholder 3">
            <a:extLst>
              <a:ext uri="{FF2B5EF4-FFF2-40B4-BE49-F238E27FC236}">
                <a16:creationId xmlns:a16="http://schemas.microsoft.com/office/drawing/2014/main" id="{3753E21E-6A6C-4C5E-B286-25855520A32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5303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5e18236572_1_24"/>
          <p:cNvSpPr txBox="1">
            <a:spLocks noGrp="1"/>
          </p:cNvSpPr>
          <p:nvPr>
            <p:ph type="title"/>
          </p:nvPr>
        </p:nvSpPr>
        <p:spPr/>
        <p:txBody>
          <a:bodyPr/>
          <a:lstStyle/>
          <a:p>
            <a:pPr lvl="0"/>
            <a:r>
              <a:rPr lang="en-US"/>
              <a:t>Bias: Human’s Mental Shortcut</a:t>
            </a:r>
            <a:endParaRPr lang="en-US" dirty="0"/>
          </a:p>
        </p:txBody>
      </p:sp>
      <p:sp>
        <p:nvSpPr>
          <p:cNvPr id="2" name="Content Placeholder 1">
            <a:extLst>
              <a:ext uri="{FF2B5EF4-FFF2-40B4-BE49-F238E27FC236}">
                <a16:creationId xmlns:a16="http://schemas.microsoft.com/office/drawing/2014/main" id="{681936D8-AB81-4A1F-B561-A919249A26FD}"/>
              </a:ext>
            </a:extLst>
          </p:cNvPr>
          <p:cNvSpPr>
            <a:spLocks noGrp="1"/>
          </p:cNvSpPr>
          <p:nvPr>
            <p:ph sz="half" idx="2"/>
          </p:nvPr>
        </p:nvSpPr>
        <p:spPr/>
        <p:txBody>
          <a:bodyPr/>
          <a:lstStyle/>
          <a:p>
            <a:pPr lvl="0"/>
            <a:r>
              <a:rPr lang="en-US" dirty="0"/>
              <a:t>Not inherently bad, </a:t>
            </a:r>
            <a:br>
              <a:rPr lang="en-US" dirty="0"/>
            </a:br>
            <a:r>
              <a:rPr lang="en-US" dirty="0"/>
              <a:t>may be misapplied </a:t>
            </a:r>
          </a:p>
          <a:p>
            <a:r>
              <a:rPr lang="en-US" dirty="0"/>
              <a:t>Implicit = invisible (intuition)</a:t>
            </a:r>
          </a:p>
          <a:p>
            <a:pPr lvl="0"/>
            <a:r>
              <a:rPr lang="en-US" dirty="0"/>
              <a:t>Not necessarily in sync </a:t>
            </a:r>
            <a:br>
              <a:rPr lang="en-US" dirty="0"/>
            </a:br>
            <a:r>
              <a:rPr lang="en-US" dirty="0"/>
              <a:t>with conscious beliefs</a:t>
            </a:r>
          </a:p>
          <a:p>
            <a:pPr lvl="0"/>
            <a:r>
              <a:rPr lang="en-US" b="1" dirty="0"/>
              <a:t>Can be managed and changed</a:t>
            </a:r>
          </a:p>
        </p:txBody>
      </p:sp>
      <p:sp>
        <p:nvSpPr>
          <p:cNvPr id="10" name="Text Placeholder 9">
            <a:extLst>
              <a:ext uri="{FF2B5EF4-FFF2-40B4-BE49-F238E27FC236}">
                <a16:creationId xmlns:a16="http://schemas.microsoft.com/office/drawing/2014/main" id="{188425EE-BC1E-47D0-ADF5-DEF0E4C1B279}"/>
              </a:ext>
            </a:extLst>
          </p:cNvPr>
          <p:cNvSpPr>
            <a:spLocks noGrp="1"/>
          </p:cNvSpPr>
          <p:nvPr>
            <p:ph type="body" sz="quarter" idx="10"/>
          </p:nvPr>
        </p:nvSpPr>
        <p:spPr/>
        <p:txBody>
          <a:bodyPr/>
          <a:lstStyle/>
          <a:p>
            <a:endParaRPr lang="en-US"/>
          </a:p>
        </p:txBody>
      </p:sp>
      <p:sp>
        <p:nvSpPr>
          <p:cNvPr id="11" name="Picture Placeholder 10">
            <a:extLst>
              <a:ext uri="{FF2B5EF4-FFF2-40B4-BE49-F238E27FC236}">
                <a16:creationId xmlns:a16="http://schemas.microsoft.com/office/drawing/2014/main" id="{8348DA83-3325-421C-AAB5-DF99E8022ABA}"/>
              </a:ext>
            </a:extLst>
          </p:cNvPr>
          <p:cNvSpPr>
            <a:spLocks noGrp="1"/>
          </p:cNvSpPr>
          <p:nvPr>
            <p:ph type="pic" sz="quarter" idx="11"/>
          </p:nvPr>
        </p:nvSpPr>
        <p:spPr/>
      </p:sp>
      <p:pic>
        <p:nvPicPr>
          <p:cNvPr id="12" name="Google Shape;316;g5e18236572_1_24">
            <a:extLst>
              <a:ext uri="{FF2B5EF4-FFF2-40B4-BE49-F238E27FC236}">
                <a16:creationId xmlns:a16="http://schemas.microsoft.com/office/drawing/2014/main" id="{DD005987-F97D-4BCD-81F9-B45500C7C430}"/>
              </a:ext>
            </a:extLst>
          </p:cNvPr>
          <p:cNvPicPr preferRelativeResize="0">
            <a:picLocks/>
          </p:cNvPicPr>
          <p:nvPr/>
        </p:nvPicPr>
        <p:blipFill rotWithShape="1">
          <a:blip r:embed="rId3">
            <a:alphaModFix/>
          </a:blip>
          <a:stretch/>
        </p:blipFill>
        <p:spPr>
          <a:xfrm>
            <a:off x="288046" y="640080"/>
            <a:ext cx="4924739" cy="4914900"/>
          </a:xfrm>
          <a:prstGeom prst="rect">
            <a:avLst/>
          </a:prstGeom>
        </p:spPr>
      </p:pic>
      <p:sp>
        <p:nvSpPr>
          <p:cNvPr id="13" name="Google Shape;317;g5e18236572_1_24">
            <a:extLst>
              <a:ext uri="{FF2B5EF4-FFF2-40B4-BE49-F238E27FC236}">
                <a16:creationId xmlns:a16="http://schemas.microsoft.com/office/drawing/2014/main" id="{4E285479-3088-4414-8B8A-19C5B68D3417}"/>
              </a:ext>
            </a:extLst>
          </p:cNvPr>
          <p:cNvSpPr/>
          <p:nvPr/>
        </p:nvSpPr>
        <p:spPr>
          <a:xfrm>
            <a:off x="1642721" y="1415504"/>
            <a:ext cx="3195975" cy="3653700"/>
          </a:xfrm>
          <a:custGeom>
            <a:avLst/>
            <a:gdLst/>
            <a:ahLst/>
            <a:cxnLst/>
            <a:rect l="l" t="t" r="r" b="b"/>
            <a:pathLst>
              <a:path w="127839" h="146148" extrusionOk="0">
                <a:moveTo>
                  <a:pt x="0" y="146148"/>
                </a:moveTo>
                <a:cubicBezTo>
                  <a:pt x="7990" y="134441"/>
                  <a:pt x="26634" y="100262"/>
                  <a:pt x="47940" y="75904"/>
                </a:cubicBezTo>
                <a:cubicBezTo>
                  <a:pt x="69247" y="51546"/>
                  <a:pt x="114523" y="12651"/>
                  <a:pt x="127839" y="0"/>
                </a:cubicBezTo>
              </a:path>
            </a:pathLst>
          </a:custGeom>
          <a:noFill/>
          <a:ln w="152400" cap="flat" cmpd="sng">
            <a:solidFill>
              <a:srgbClr val="8BC34A"/>
            </a:solidFill>
            <a:prstDash val="solid"/>
            <a:round/>
            <a:headEnd type="none" w="med" len="med"/>
            <a:tailEnd type="stealth" w="med" len="med"/>
          </a:ln>
        </p:spPr>
      </p:sp>
      <p:sp>
        <p:nvSpPr>
          <p:cNvPr id="4" name="Rectangle 1">
            <a:extLst>
              <a:ext uri="{FF2B5EF4-FFF2-40B4-BE49-F238E27FC236}">
                <a16:creationId xmlns:a16="http://schemas.microsoft.com/office/drawing/2014/main" id="{8E7A3CA7-CAE5-4C75-ABF6-D739E87BC840}"/>
              </a:ext>
            </a:extLst>
          </p:cNvPr>
          <p:cNvSpPr>
            <a:spLocks noChangeArrowheads="1"/>
          </p:cNvSpPr>
          <p:nvPr/>
        </p:nvSpPr>
        <p:spPr bwMode="auto">
          <a:xfrm>
            <a:off x="3164948" y="6364697"/>
            <a:ext cx="604684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lumMod val="50000"/>
                  </a:schemeClr>
                </a:solidFill>
                <a:effectLst/>
                <a:cs typeface="Arial" panose="020B0604020202020204" pitchFamily="34" charset="0"/>
              </a:rPr>
              <a:t>Graphic by Karen Bachmann as presented in:</a:t>
            </a:r>
            <a:endParaRPr lang="en-US" altLang="en-US" sz="1200" dirty="0">
              <a:solidFill>
                <a:schemeClr val="bg1">
                  <a:lumMod val="50000"/>
                </a:schemeClr>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https://www.slideshare.net/karenbachmann/know-thyself-understanding-and-managing-biases</a:t>
            </a:r>
            <a:r>
              <a:rPr kumimoji="0" lang="en-US" altLang="en-US" sz="1100" b="0" i="0" u="none" strike="noStrike" cap="none" normalizeH="0" baseline="0" dirty="0">
                <a:ln>
                  <a:noFill/>
                </a:ln>
                <a:solidFill>
                  <a:schemeClr val="bg1">
                    <a:lumMod val="50000"/>
                  </a:schemeClr>
                </a:solidFill>
                <a:effectLst/>
                <a:cs typeface="Arial" panose="020B0604020202020204" pitchFamily="34" charset="0"/>
              </a:rPr>
              <a:t> </a:t>
            </a:r>
            <a:endParaRPr kumimoji="0" lang="en-US" altLang="en-US" sz="1100" b="0" i="0" u="none" strike="noStrike" cap="none" normalizeH="0" baseline="0" dirty="0">
              <a:ln>
                <a:noFill/>
              </a:ln>
              <a:solidFill>
                <a:schemeClr val="bg1">
                  <a:lumMod val="50000"/>
                </a:schemeClr>
              </a:solidFill>
              <a:effectLst/>
            </a:endParaRPr>
          </a:p>
        </p:txBody>
      </p:sp>
    </p:spTree>
    <p:extLst>
      <p:ext uri="{BB962C8B-B14F-4D97-AF65-F5344CB8AC3E}">
        <p14:creationId xmlns:p14="http://schemas.microsoft.com/office/powerpoint/2010/main" val="398877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5dec36e235_0_82"/>
          <p:cNvSpPr txBox="1">
            <a:spLocks noGrp="1"/>
          </p:cNvSpPr>
          <p:nvPr>
            <p:ph type="title"/>
          </p:nvPr>
        </p:nvSpPr>
        <p:spPr>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Clr>
                <a:schemeClr val="dk1"/>
              </a:buClr>
              <a:buSzPts val="4100"/>
              <a:buFont typeface="Calibri"/>
              <a:buNone/>
            </a:pPr>
            <a:r>
              <a:rPr lang="en-US" sz="6000" dirty="0"/>
              <a:t>Start with building awareness and knowing ourselves</a:t>
            </a:r>
            <a:endParaRPr sz="6000" dirty="0"/>
          </a:p>
        </p:txBody>
      </p:sp>
      <p:sp>
        <p:nvSpPr>
          <p:cNvPr id="3" name="Rectangle 2">
            <a:extLst>
              <a:ext uri="{FF2B5EF4-FFF2-40B4-BE49-F238E27FC236}">
                <a16:creationId xmlns:a16="http://schemas.microsoft.com/office/drawing/2014/main" id="{9C9FB084-FC27-4FDD-B5E6-AD14FED96C58}"/>
              </a:ext>
            </a:extLst>
          </p:cNvPr>
          <p:cNvSpPr/>
          <p:nvPr/>
        </p:nvSpPr>
        <p:spPr>
          <a:xfrm>
            <a:off x="6096000" y="4558544"/>
            <a:ext cx="5827058" cy="1446550"/>
          </a:xfrm>
          <a:prstGeom prst="rect">
            <a:avLst/>
          </a:prstGeom>
        </p:spPr>
        <p:txBody>
          <a:bodyPr wrap="square">
            <a:spAutoFit/>
          </a:bodyPr>
          <a:lstStyle/>
          <a:p>
            <a:r>
              <a:rPr lang="en-US" sz="4400" b="1" dirty="0">
                <a:solidFill>
                  <a:schemeClr val="lt2"/>
                </a:solidFill>
              </a:rPr>
              <a:t>How are our biases </a:t>
            </a:r>
            <a:br>
              <a:rPr lang="en-US" sz="4400" b="1" dirty="0">
                <a:solidFill>
                  <a:schemeClr val="lt2"/>
                </a:solidFill>
              </a:rPr>
            </a:br>
            <a:r>
              <a:rPr lang="en-US" sz="4400" b="1" dirty="0">
                <a:solidFill>
                  <a:schemeClr val="lt2"/>
                </a:solidFill>
              </a:rPr>
              <a:t>affecting our work?</a:t>
            </a:r>
          </a:p>
        </p:txBody>
      </p:sp>
    </p:spTree>
    <p:extLst>
      <p:ext uri="{BB962C8B-B14F-4D97-AF65-F5344CB8AC3E}">
        <p14:creationId xmlns:p14="http://schemas.microsoft.com/office/powerpoint/2010/main" val="9129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2A5D5-EDF2-402B-A2C0-6E68E3926499}"/>
              </a:ext>
            </a:extLst>
          </p:cNvPr>
          <p:cNvSpPr>
            <a:spLocks noGrp="1"/>
          </p:cNvSpPr>
          <p:nvPr>
            <p:ph type="title"/>
          </p:nvPr>
        </p:nvSpPr>
        <p:spPr/>
        <p:txBody>
          <a:bodyPr/>
          <a:lstStyle/>
          <a:p>
            <a:endParaRPr lang="en-US" dirty="0"/>
          </a:p>
        </p:txBody>
      </p:sp>
      <p:sp>
        <p:nvSpPr>
          <p:cNvPr id="2" name="Text Placeholder 1">
            <a:extLst>
              <a:ext uri="{FF2B5EF4-FFF2-40B4-BE49-F238E27FC236}">
                <a16:creationId xmlns:a16="http://schemas.microsoft.com/office/drawing/2014/main" id="{40A440EB-84C4-435C-AAE1-A127C0152CB6}"/>
              </a:ext>
            </a:extLst>
          </p:cNvPr>
          <p:cNvSpPr>
            <a:spLocks noGrp="1"/>
          </p:cNvSpPr>
          <p:nvPr>
            <p:ph type="body" sz="quarter" idx="10"/>
          </p:nvPr>
        </p:nvSpPr>
        <p:spPr/>
        <p:txBody>
          <a:bodyPr/>
          <a:lstStyle/>
          <a:p>
            <a:r>
              <a:rPr lang="en-US" dirty="0"/>
              <a:t>Team Qualities for Trustworthy AI</a:t>
            </a:r>
          </a:p>
        </p:txBody>
      </p:sp>
    </p:spTree>
    <p:extLst>
      <p:ext uri="{BB962C8B-B14F-4D97-AF65-F5344CB8AC3E}">
        <p14:creationId xmlns:p14="http://schemas.microsoft.com/office/powerpoint/2010/main" val="30608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378F2-A135-4CBB-A710-D45B9F535FEC}"/>
              </a:ext>
            </a:extLst>
          </p:cNvPr>
          <p:cNvSpPr>
            <a:spLocks noGrp="1"/>
          </p:cNvSpPr>
          <p:nvPr>
            <p:ph type="title"/>
          </p:nvPr>
        </p:nvSpPr>
        <p:spPr/>
        <p:txBody>
          <a:bodyPr/>
          <a:lstStyle/>
          <a:p>
            <a:r>
              <a:rPr lang="en-US"/>
              <a:t>What is a diverse team?</a:t>
            </a:r>
            <a:endParaRPr lang="en-US" dirty="0"/>
          </a:p>
        </p:txBody>
      </p:sp>
      <p:sp>
        <p:nvSpPr>
          <p:cNvPr id="10" name="Content Placeholder 9">
            <a:extLst>
              <a:ext uri="{FF2B5EF4-FFF2-40B4-BE49-F238E27FC236}">
                <a16:creationId xmlns:a16="http://schemas.microsoft.com/office/drawing/2014/main" id="{0901E880-84DA-4464-9F1C-512D93543015}"/>
              </a:ext>
            </a:extLst>
          </p:cNvPr>
          <p:cNvSpPr>
            <a:spLocks noGrp="1"/>
          </p:cNvSpPr>
          <p:nvPr>
            <p:ph sz="half" idx="1"/>
          </p:nvPr>
        </p:nvSpPr>
        <p:spPr/>
        <p:txBody>
          <a:bodyPr/>
          <a:lstStyle/>
          <a:p>
            <a:r>
              <a:rPr lang="en-US" dirty="0"/>
              <a:t>Gender, race, culture, </a:t>
            </a:r>
            <a:br>
              <a:rPr lang="en-US" dirty="0"/>
            </a:br>
            <a:r>
              <a:rPr lang="en-US" dirty="0"/>
              <a:t>education (school, program, etc.), </a:t>
            </a:r>
            <a:br>
              <a:rPr lang="en-US" dirty="0"/>
            </a:br>
            <a:r>
              <a:rPr lang="en-US" dirty="0"/>
              <a:t>thinking process, </a:t>
            </a:r>
            <a:br>
              <a:rPr lang="en-US" dirty="0"/>
            </a:br>
            <a:r>
              <a:rPr lang="en-US" dirty="0"/>
              <a:t>disability status, </a:t>
            </a:r>
            <a:br>
              <a:rPr lang="en-US" dirty="0"/>
            </a:br>
            <a:r>
              <a:rPr lang="en-US" dirty="0"/>
              <a:t>and more…</a:t>
            </a:r>
          </a:p>
          <a:p>
            <a:endParaRPr lang="en-US" dirty="0"/>
          </a:p>
          <a:p>
            <a:endParaRPr lang="en-US" dirty="0"/>
          </a:p>
          <a:p>
            <a:r>
              <a:rPr lang="en-US" b="1" dirty="0"/>
              <a:t>Less shared experiences</a:t>
            </a:r>
          </a:p>
        </p:txBody>
      </p:sp>
      <p:sp>
        <p:nvSpPr>
          <p:cNvPr id="12" name="Text Placeholder 11">
            <a:extLst>
              <a:ext uri="{FF2B5EF4-FFF2-40B4-BE49-F238E27FC236}">
                <a16:creationId xmlns:a16="http://schemas.microsoft.com/office/drawing/2014/main" id="{E3D80E65-93EF-419D-90E5-E6D798F5E5B0}"/>
              </a:ext>
            </a:extLst>
          </p:cNvPr>
          <p:cNvSpPr>
            <a:spLocks noGrp="1"/>
          </p:cNvSpPr>
          <p:nvPr>
            <p:ph type="body" sz="quarter" idx="10"/>
          </p:nvPr>
        </p:nvSpPr>
        <p:spPr/>
        <p:txBody>
          <a:bodyPr/>
          <a:lstStyle/>
          <a:p>
            <a:endParaRPr lang="en-US"/>
          </a:p>
        </p:txBody>
      </p:sp>
      <p:sp>
        <p:nvSpPr>
          <p:cNvPr id="13" name="Picture Placeholder 12">
            <a:extLst>
              <a:ext uri="{FF2B5EF4-FFF2-40B4-BE49-F238E27FC236}">
                <a16:creationId xmlns:a16="http://schemas.microsoft.com/office/drawing/2014/main" id="{55C07C15-D870-4D92-8040-9F4B8504907C}"/>
              </a:ext>
            </a:extLst>
          </p:cNvPr>
          <p:cNvSpPr>
            <a:spLocks noGrp="1"/>
          </p:cNvSpPr>
          <p:nvPr>
            <p:ph type="pic" sz="quarter" idx="11"/>
          </p:nvPr>
        </p:nvSpPr>
        <p:spPr/>
      </p:sp>
      <p:pic>
        <p:nvPicPr>
          <p:cNvPr id="4" name="Picture 3" descr="Two black women greeting another person whose back is to the camera.">
            <a:extLst>
              <a:ext uri="{FF2B5EF4-FFF2-40B4-BE49-F238E27FC236}">
                <a16:creationId xmlns:a16="http://schemas.microsoft.com/office/drawing/2014/main" id="{5E702035-9440-4D0F-8BC7-ED5B4E7F7601}"/>
              </a:ext>
            </a:extLst>
          </p:cNvPr>
          <p:cNvPicPr>
            <a:picLocks noChangeAspect="1"/>
          </p:cNvPicPr>
          <p:nvPr/>
        </p:nvPicPr>
        <p:blipFill rotWithShape="1">
          <a:blip r:embed="rId3"/>
          <a:srcRect t="7064" b="18807"/>
          <a:stretch/>
        </p:blipFill>
        <p:spPr>
          <a:xfrm>
            <a:off x="6096000" y="1224249"/>
            <a:ext cx="5424370" cy="3850156"/>
          </a:xfrm>
          <a:prstGeom prst="rect">
            <a:avLst/>
          </a:prstGeom>
        </p:spPr>
      </p:pic>
      <p:sp>
        <p:nvSpPr>
          <p:cNvPr id="8" name="Rectangle 7">
            <a:extLst>
              <a:ext uri="{FF2B5EF4-FFF2-40B4-BE49-F238E27FC236}">
                <a16:creationId xmlns:a16="http://schemas.microsoft.com/office/drawing/2014/main" id="{E4975C12-EC74-4CFA-A3F2-8591191AAC1C}"/>
              </a:ext>
            </a:extLst>
          </p:cNvPr>
          <p:cNvSpPr/>
          <p:nvPr/>
        </p:nvSpPr>
        <p:spPr>
          <a:xfrm rot="16200000">
            <a:off x="8747684" y="2996542"/>
            <a:ext cx="6096000" cy="646331"/>
          </a:xfrm>
          <a:prstGeom prst="rect">
            <a:avLst/>
          </a:prstGeom>
        </p:spPr>
        <p:txBody>
          <a:bodyPr>
            <a:spAutoFit/>
          </a:bodyPr>
          <a:lstStyle/>
          <a:p>
            <a:r>
              <a:rPr lang="en-US" sz="1200" dirty="0">
                <a:solidFill>
                  <a:schemeClr val="tx1">
                    <a:lumMod val="50000"/>
                    <a:lumOff val="50000"/>
                  </a:schemeClr>
                </a:solidFill>
                <a:latin typeface="Calibri"/>
                <a:ea typeface="Calibri"/>
                <a:cs typeface="Calibri"/>
                <a:sym typeface="Calibri"/>
              </a:rPr>
              <a:t>Image: https://www.flickr.com/photos/byrawpixel/45739276192/in/photostream/</a:t>
            </a:r>
          </a:p>
          <a:p>
            <a:r>
              <a:rPr lang="en-US" sz="1200" dirty="0">
                <a:solidFill>
                  <a:schemeClr val="tx1">
                    <a:lumMod val="50000"/>
                    <a:lumOff val="50000"/>
                  </a:schemeClr>
                </a:solidFill>
                <a:latin typeface="Calibri"/>
                <a:ea typeface="Calibri"/>
                <a:cs typeface="Calibri"/>
                <a:sym typeface="Calibri"/>
              </a:rPr>
              <a:t>Created with love by rawpixel.com.</a:t>
            </a:r>
          </a:p>
          <a:p>
            <a:r>
              <a:rPr lang="en-US" sz="1200" dirty="0">
                <a:solidFill>
                  <a:schemeClr val="tx1">
                    <a:lumMod val="50000"/>
                    <a:lumOff val="50000"/>
                  </a:schemeClr>
                </a:solidFill>
                <a:latin typeface="Calibri"/>
                <a:ea typeface="Calibri"/>
                <a:cs typeface="Calibri"/>
                <a:sym typeface="Calibri"/>
              </a:rPr>
              <a:t>Download this image in high resolution under Creative Commons 0 at www.rawpixel.com.</a:t>
            </a:r>
          </a:p>
        </p:txBody>
      </p:sp>
    </p:spTree>
    <p:extLst>
      <p:ext uri="{BB962C8B-B14F-4D97-AF65-F5344CB8AC3E}">
        <p14:creationId xmlns:p14="http://schemas.microsoft.com/office/powerpoint/2010/main" val="426513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378F2-A135-4CBB-A710-D45B9F535FEC}"/>
              </a:ext>
            </a:extLst>
          </p:cNvPr>
          <p:cNvSpPr>
            <a:spLocks noGrp="1"/>
          </p:cNvSpPr>
          <p:nvPr>
            <p:ph type="title"/>
          </p:nvPr>
        </p:nvSpPr>
        <p:spPr/>
        <p:txBody>
          <a:bodyPr/>
          <a:lstStyle/>
          <a:p>
            <a:r>
              <a:rPr lang="en-US" dirty="0"/>
              <a:t>Diverse, Talented and Multi-Disciplinary</a:t>
            </a:r>
          </a:p>
        </p:txBody>
      </p:sp>
      <p:sp>
        <p:nvSpPr>
          <p:cNvPr id="3" name="Text Placeholder 2">
            <a:extLst>
              <a:ext uri="{FF2B5EF4-FFF2-40B4-BE49-F238E27FC236}">
                <a16:creationId xmlns:a16="http://schemas.microsoft.com/office/drawing/2014/main" id="{1C45F714-46BC-45E1-96A6-BC9FCA63BE88}"/>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18704CF8-A9CE-4246-85C9-E2731EC62FB3}"/>
              </a:ext>
            </a:extLst>
          </p:cNvPr>
          <p:cNvSpPr>
            <a:spLocks noGrp="1"/>
          </p:cNvSpPr>
          <p:nvPr>
            <p:ph type="pic" sz="quarter" idx="11"/>
          </p:nvPr>
        </p:nvSpPr>
        <p:spPr/>
      </p:sp>
      <p:sp>
        <p:nvSpPr>
          <p:cNvPr id="11" name="Text Placeholder 10">
            <a:extLst>
              <a:ext uri="{FF2B5EF4-FFF2-40B4-BE49-F238E27FC236}">
                <a16:creationId xmlns:a16="http://schemas.microsoft.com/office/drawing/2014/main" id="{5F29E5FB-6951-41CC-AB8B-50C53C296E66}"/>
              </a:ext>
            </a:extLst>
          </p:cNvPr>
          <p:cNvSpPr>
            <a:spLocks noGrp="1"/>
          </p:cNvSpPr>
          <p:nvPr>
            <p:ph type="body" idx="1"/>
          </p:nvPr>
        </p:nvSpPr>
        <p:spPr>
          <a:xfrm>
            <a:off x="508000" y="1357201"/>
            <a:ext cx="10723217" cy="639763"/>
          </a:xfrm>
        </p:spPr>
        <p:txBody>
          <a:bodyPr>
            <a:normAutofit/>
          </a:bodyPr>
          <a:lstStyle/>
          <a:p>
            <a:r>
              <a:rPr lang="en-US" dirty="0"/>
              <a:t>Includes skill set and problem framing approach</a:t>
            </a:r>
          </a:p>
        </p:txBody>
      </p:sp>
      <p:sp>
        <p:nvSpPr>
          <p:cNvPr id="6" name="Content Placeholder 5">
            <a:extLst>
              <a:ext uri="{FF2B5EF4-FFF2-40B4-BE49-F238E27FC236}">
                <a16:creationId xmlns:a16="http://schemas.microsoft.com/office/drawing/2014/main" id="{F64CC6D4-989A-42A9-9F0C-A4EAFFBFD418}"/>
              </a:ext>
            </a:extLst>
          </p:cNvPr>
          <p:cNvSpPr>
            <a:spLocks noGrp="1"/>
          </p:cNvSpPr>
          <p:nvPr>
            <p:ph sz="half" idx="2"/>
          </p:nvPr>
        </p:nvSpPr>
        <p:spPr/>
        <p:txBody>
          <a:bodyPr/>
          <a:lstStyle/>
          <a:p>
            <a:pPr indent="0"/>
            <a:r>
              <a:rPr lang="en-US" sz="2400" dirty="0"/>
              <a:t>Context dependent</a:t>
            </a:r>
          </a:p>
          <a:p>
            <a:pPr marL="152416" indent="-457200">
              <a:buFont typeface="Arial" panose="020B0604020202020204" pitchFamily="34" charset="0"/>
              <a:buChar char="•"/>
            </a:pPr>
            <a:r>
              <a:rPr lang="en-US" sz="2400" dirty="0"/>
              <a:t>Data Scientists</a:t>
            </a:r>
          </a:p>
          <a:p>
            <a:pPr marL="152416" indent="-457200">
              <a:buFont typeface="Arial" panose="020B0604020202020204" pitchFamily="34" charset="0"/>
              <a:buChar char="•"/>
            </a:pPr>
            <a:r>
              <a:rPr lang="en-US" sz="2400" dirty="0"/>
              <a:t>Machine learning experts</a:t>
            </a:r>
          </a:p>
          <a:p>
            <a:pPr marL="152416" indent="-457200">
              <a:buFont typeface="Arial" panose="020B0604020202020204" pitchFamily="34" charset="0"/>
              <a:buChar char="•"/>
            </a:pPr>
            <a:r>
              <a:rPr lang="en-US" sz="2400" dirty="0"/>
              <a:t>Programmers</a:t>
            </a:r>
          </a:p>
          <a:p>
            <a:pPr marL="152416" indent="-457200">
              <a:buFont typeface="Arial" panose="020B0604020202020204" pitchFamily="34" charset="0"/>
              <a:buChar char="•"/>
            </a:pPr>
            <a:r>
              <a:rPr lang="en-US" sz="2400" dirty="0"/>
              <a:t>System architects</a:t>
            </a:r>
          </a:p>
          <a:p>
            <a:pPr marL="152416" indent="-457200">
              <a:buFont typeface="Arial" panose="020B0604020202020204" pitchFamily="34" charset="0"/>
              <a:buChar char="•"/>
            </a:pPr>
            <a:r>
              <a:rPr lang="en-US" sz="2400" dirty="0"/>
              <a:t>Product managers, etc. </a:t>
            </a:r>
          </a:p>
          <a:p>
            <a:endParaRPr lang="en-US" dirty="0"/>
          </a:p>
        </p:txBody>
      </p:sp>
      <p:sp>
        <p:nvSpPr>
          <p:cNvPr id="7" name="Content Placeholder 6">
            <a:extLst>
              <a:ext uri="{FF2B5EF4-FFF2-40B4-BE49-F238E27FC236}">
                <a16:creationId xmlns:a16="http://schemas.microsoft.com/office/drawing/2014/main" id="{8B15EEA7-28C0-4543-BFCA-E1134D8AF2A9}"/>
              </a:ext>
            </a:extLst>
          </p:cNvPr>
          <p:cNvSpPr>
            <a:spLocks noGrp="1"/>
          </p:cNvSpPr>
          <p:nvPr>
            <p:ph sz="quarter" idx="4"/>
          </p:nvPr>
        </p:nvSpPr>
        <p:spPr/>
        <p:txBody>
          <a:bodyPr/>
          <a:lstStyle/>
          <a:p>
            <a:r>
              <a:rPr lang="en-US" b="1" dirty="0"/>
              <a:t>Curiosity experts</a:t>
            </a:r>
            <a:endParaRPr lang="en-US" dirty="0"/>
          </a:p>
          <a:p>
            <a:pPr lvl="1"/>
            <a:r>
              <a:rPr lang="en-US" dirty="0"/>
              <a:t>Understanding situation</a:t>
            </a:r>
          </a:p>
          <a:p>
            <a:pPr lvl="1"/>
            <a:r>
              <a:rPr lang="en-US" dirty="0"/>
              <a:t>Abilities of people who will use system </a:t>
            </a:r>
          </a:p>
          <a:p>
            <a:pPr lvl="1"/>
            <a:r>
              <a:rPr lang="en-US" dirty="0"/>
              <a:t>How system will be used </a:t>
            </a:r>
          </a:p>
          <a:p>
            <a:pPr lvl="1"/>
            <a:r>
              <a:rPr lang="en-US" dirty="0"/>
              <a:t>Activate curiosity in others </a:t>
            </a:r>
            <a:br>
              <a:rPr lang="en-US" dirty="0"/>
            </a:br>
            <a:r>
              <a:rPr lang="en-US" dirty="0"/>
              <a:t>via UX activities</a:t>
            </a:r>
          </a:p>
          <a:p>
            <a:r>
              <a:rPr lang="en-US" dirty="0"/>
              <a:t>Social scientists, ethicists and more…</a:t>
            </a:r>
          </a:p>
        </p:txBody>
      </p:sp>
    </p:spTree>
    <p:extLst>
      <p:ext uri="{BB962C8B-B14F-4D97-AF65-F5344CB8AC3E}">
        <p14:creationId xmlns:p14="http://schemas.microsoft.com/office/powerpoint/2010/main" val="780272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3773-E6B4-423A-97BF-DA66C941ED59}"/>
              </a:ext>
            </a:extLst>
          </p:cNvPr>
          <p:cNvSpPr>
            <a:spLocks noGrp="1"/>
          </p:cNvSpPr>
          <p:nvPr>
            <p:ph type="title"/>
          </p:nvPr>
        </p:nvSpPr>
        <p:spPr/>
        <p:txBody>
          <a:bodyPr/>
          <a:lstStyle/>
          <a:p>
            <a:r>
              <a:rPr lang="en-US" dirty="0"/>
              <a:t>Inclusive Workplace Requirements</a:t>
            </a:r>
          </a:p>
        </p:txBody>
      </p:sp>
      <p:sp>
        <p:nvSpPr>
          <p:cNvPr id="4" name="Content Placeholder 3">
            <a:extLst>
              <a:ext uri="{FF2B5EF4-FFF2-40B4-BE49-F238E27FC236}">
                <a16:creationId xmlns:a16="http://schemas.microsoft.com/office/drawing/2014/main" id="{02B1243D-93E6-40A5-B06B-F959E5BC42A9}"/>
              </a:ext>
            </a:extLst>
          </p:cNvPr>
          <p:cNvSpPr>
            <a:spLocks noGrp="1"/>
          </p:cNvSpPr>
          <p:nvPr>
            <p:ph idx="1"/>
          </p:nvPr>
        </p:nvSpPr>
        <p:spPr/>
        <p:txBody>
          <a:bodyPr>
            <a:normAutofit/>
          </a:bodyPr>
          <a:lstStyle/>
          <a:p>
            <a:r>
              <a:rPr lang="en-US" dirty="0"/>
              <a:t>Representatively diverse leadership*</a:t>
            </a:r>
          </a:p>
          <a:p>
            <a:r>
              <a:rPr lang="en-US" dirty="0"/>
              <a:t>Individuals differences are acknowledged and accepted</a:t>
            </a:r>
          </a:p>
          <a:p>
            <a:pPr lvl="1"/>
            <a:r>
              <a:rPr lang="en-US" dirty="0"/>
              <a:t>Bring "whole selves" to work</a:t>
            </a:r>
          </a:p>
          <a:p>
            <a:pPr lvl="1"/>
            <a:r>
              <a:rPr lang="en-US" dirty="0"/>
              <a:t>Welcoming community environment</a:t>
            </a:r>
          </a:p>
          <a:p>
            <a:pPr lvl="1"/>
            <a:r>
              <a:rPr lang="en-US" dirty="0"/>
              <a:t>Feel valued, connected, that we belong</a:t>
            </a:r>
          </a:p>
          <a:p>
            <a:endParaRPr lang="en-US" dirty="0"/>
          </a:p>
        </p:txBody>
      </p:sp>
      <p:sp>
        <p:nvSpPr>
          <p:cNvPr id="7" name="Picture Placeholder 6">
            <a:extLst>
              <a:ext uri="{FF2B5EF4-FFF2-40B4-BE49-F238E27FC236}">
                <a16:creationId xmlns:a16="http://schemas.microsoft.com/office/drawing/2014/main" id="{93912685-B740-4EBE-9F6E-84970293C9C5}"/>
              </a:ext>
            </a:extLst>
          </p:cNvPr>
          <p:cNvSpPr>
            <a:spLocks noGrp="1"/>
          </p:cNvSpPr>
          <p:nvPr>
            <p:ph type="pic" sz="quarter" idx="11"/>
          </p:nvPr>
        </p:nvSpPr>
        <p:spPr/>
      </p:sp>
      <p:sp>
        <p:nvSpPr>
          <p:cNvPr id="5" name="Text Placeholder 4">
            <a:extLst>
              <a:ext uri="{FF2B5EF4-FFF2-40B4-BE49-F238E27FC236}">
                <a16:creationId xmlns:a16="http://schemas.microsoft.com/office/drawing/2014/main" id="{28CFEF15-C32D-47C3-9023-A0FD00296164}"/>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C584B8AD-C6D2-4C26-8772-E33F15690275}"/>
              </a:ext>
            </a:extLst>
          </p:cNvPr>
          <p:cNvSpPr/>
          <p:nvPr/>
        </p:nvSpPr>
        <p:spPr>
          <a:xfrm>
            <a:off x="627521" y="5540599"/>
            <a:ext cx="7923708" cy="461665"/>
          </a:xfrm>
          <a:prstGeom prst="rect">
            <a:avLst/>
          </a:prstGeom>
        </p:spPr>
        <p:txBody>
          <a:bodyPr wrap="none">
            <a:spAutoFit/>
          </a:bodyPr>
          <a:lstStyle/>
          <a:p>
            <a:r>
              <a:rPr lang="en-US" dirty="0"/>
              <a:t>*If not yet in place, promote people early or hire from outside</a:t>
            </a:r>
          </a:p>
        </p:txBody>
      </p:sp>
    </p:spTree>
    <p:extLst>
      <p:ext uri="{BB962C8B-B14F-4D97-AF65-F5344CB8AC3E}">
        <p14:creationId xmlns:p14="http://schemas.microsoft.com/office/powerpoint/2010/main" val="341203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378F2-A135-4CBB-A710-D45B9F535FEC}"/>
              </a:ext>
            </a:extLst>
          </p:cNvPr>
          <p:cNvSpPr>
            <a:spLocks noGrp="1"/>
          </p:cNvSpPr>
          <p:nvPr>
            <p:ph type="title"/>
          </p:nvPr>
        </p:nvSpPr>
        <p:spPr/>
        <p:txBody>
          <a:bodyPr/>
          <a:lstStyle/>
          <a:p>
            <a:r>
              <a:rPr lang="en-US" dirty="0"/>
              <a:t>Why?</a:t>
            </a:r>
          </a:p>
        </p:txBody>
      </p:sp>
      <p:sp>
        <p:nvSpPr>
          <p:cNvPr id="6" name="Content Placeholder 5">
            <a:extLst>
              <a:ext uri="{FF2B5EF4-FFF2-40B4-BE49-F238E27FC236}">
                <a16:creationId xmlns:a16="http://schemas.microsoft.com/office/drawing/2014/main" id="{F64CC6D4-989A-42A9-9F0C-A4EAFFBFD418}"/>
              </a:ext>
            </a:extLst>
          </p:cNvPr>
          <p:cNvSpPr>
            <a:spLocks noGrp="1"/>
          </p:cNvSpPr>
          <p:nvPr>
            <p:ph idx="1"/>
          </p:nvPr>
        </p:nvSpPr>
        <p:spPr/>
        <p:txBody>
          <a:bodyPr/>
          <a:lstStyle/>
          <a:p>
            <a:r>
              <a:rPr lang="en-US" dirty="0"/>
              <a:t>Focus more on facts</a:t>
            </a:r>
          </a:p>
          <a:p>
            <a:r>
              <a:rPr lang="en-US" dirty="0"/>
              <a:t>Process facts more carefully</a:t>
            </a:r>
          </a:p>
          <a:p>
            <a:r>
              <a:rPr lang="en-US" dirty="0"/>
              <a:t>More innovative</a:t>
            </a:r>
          </a:p>
          <a:p>
            <a:endParaRPr lang="en-US" dirty="0"/>
          </a:p>
          <a:p>
            <a:endParaRPr lang="en-US" dirty="0"/>
          </a:p>
          <a:p>
            <a:endParaRPr lang="en-US" dirty="0"/>
          </a:p>
          <a:p>
            <a:r>
              <a:rPr lang="en-US" dirty="0"/>
              <a:t>May “encourage greater scrutiny of each member’s actions, </a:t>
            </a:r>
            <a:br>
              <a:rPr lang="en-US" dirty="0"/>
            </a:br>
            <a:r>
              <a:rPr lang="en-US" dirty="0"/>
              <a:t>keeping their joint cognitive resources sharp and vigilant.”</a:t>
            </a:r>
          </a:p>
          <a:p>
            <a:pPr lvl="1"/>
            <a:r>
              <a:rPr lang="en-US" dirty="0"/>
              <a:t>“…become more aware of their own </a:t>
            </a:r>
            <a:r>
              <a:rPr lang="en-US" dirty="0">
                <a:solidFill>
                  <a:schemeClr val="tx1">
                    <a:lumMod val="95000"/>
                    <a:lumOff val="5000"/>
                  </a:schemeClr>
                </a:solidFill>
              </a:rPr>
              <a:t>potential </a:t>
            </a:r>
            <a:r>
              <a:rPr lang="en-US" dirty="0">
                <a:solidFill>
                  <a:schemeClr val="tx1">
                    <a:lumMod val="95000"/>
                    <a:lumOff val="5000"/>
                  </a:schemeClr>
                </a:solidFill>
                <a:hlinkClick r:id="rId3">
                  <a:extLst>
                    <a:ext uri="{A12FA001-AC4F-418D-AE19-62706E023703}">
                      <ahyp:hlinkClr xmlns:ahyp="http://schemas.microsoft.com/office/drawing/2018/hyperlinkcolor" val="tx"/>
                    </a:ext>
                  </a:extLst>
                </a:hlinkClick>
              </a:rPr>
              <a:t>biases</a:t>
            </a:r>
            <a:r>
              <a:rPr lang="en-US" dirty="0">
                <a:solidFill>
                  <a:schemeClr val="tx1">
                    <a:lumMod val="95000"/>
                    <a:lumOff val="5000"/>
                  </a:schemeClr>
                </a:solidFill>
              </a:rPr>
              <a:t>”</a:t>
            </a:r>
          </a:p>
        </p:txBody>
      </p:sp>
      <p:sp>
        <p:nvSpPr>
          <p:cNvPr id="3" name="Picture Placeholder 2">
            <a:extLst>
              <a:ext uri="{FF2B5EF4-FFF2-40B4-BE49-F238E27FC236}">
                <a16:creationId xmlns:a16="http://schemas.microsoft.com/office/drawing/2014/main" id="{6C15EEF4-226E-4D13-8530-BF1CC293A55F}"/>
              </a:ext>
            </a:extLst>
          </p:cNvPr>
          <p:cNvSpPr>
            <a:spLocks noGrp="1"/>
          </p:cNvSpPr>
          <p:nvPr>
            <p:ph type="pic" sz="quarter" idx="11"/>
          </p:nvPr>
        </p:nvSpPr>
        <p:spPr/>
      </p:sp>
      <p:sp>
        <p:nvSpPr>
          <p:cNvPr id="2" name="Text Placeholder 1">
            <a:extLst>
              <a:ext uri="{FF2B5EF4-FFF2-40B4-BE49-F238E27FC236}">
                <a16:creationId xmlns:a16="http://schemas.microsoft.com/office/drawing/2014/main" id="{FCC011FC-9D30-4F60-AAF8-F5964F6C041F}"/>
              </a:ext>
            </a:extLst>
          </p:cNvPr>
          <p:cNvSpPr>
            <a:spLocks noGrp="1"/>
          </p:cNvSpPr>
          <p:nvPr>
            <p:ph type="body" sz="quarter" idx="10"/>
          </p:nvPr>
        </p:nvSpPr>
        <p:spPr/>
        <p:txBody>
          <a:bodyPr/>
          <a:lstStyle/>
          <a:p>
            <a:endParaRPr lang="en-US"/>
          </a:p>
        </p:txBody>
      </p:sp>
      <p:sp>
        <p:nvSpPr>
          <p:cNvPr id="9" name="Rectangle 8">
            <a:extLst>
              <a:ext uri="{FF2B5EF4-FFF2-40B4-BE49-F238E27FC236}">
                <a16:creationId xmlns:a16="http://schemas.microsoft.com/office/drawing/2014/main" id="{D5113D88-8070-472E-8A09-868EA37AE268}"/>
              </a:ext>
            </a:extLst>
          </p:cNvPr>
          <p:cNvSpPr/>
          <p:nvPr/>
        </p:nvSpPr>
        <p:spPr>
          <a:xfrm>
            <a:off x="350775" y="6023875"/>
            <a:ext cx="8003953" cy="276999"/>
          </a:xfrm>
          <a:prstGeom prst="rect">
            <a:avLst/>
          </a:prstGeom>
        </p:spPr>
        <p:txBody>
          <a:bodyPr wrap="square">
            <a:spAutoFit/>
          </a:bodyPr>
          <a:lstStyle/>
          <a:p>
            <a:r>
              <a:rPr lang="en-US" sz="1200" dirty="0">
                <a:solidFill>
                  <a:schemeClr val="tx1">
                    <a:lumMod val="50000"/>
                    <a:lumOff val="50000"/>
                  </a:schemeClr>
                </a:solidFill>
              </a:rPr>
              <a:t>Why Diverse Teams Are Smarter. Harvard Business Review. </a:t>
            </a:r>
            <a:r>
              <a:rPr lang="en-US" sz="12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https://hbr.org/2016/11/why-diverse-teams-are-smarter</a:t>
            </a:r>
            <a:r>
              <a:rPr lang="en-US" sz="1200" dirty="0">
                <a:solidFill>
                  <a:schemeClr val="tx1">
                    <a:lumMod val="50000"/>
                    <a:lumOff val="50000"/>
                  </a:schemeClr>
                </a:solidFill>
              </a:rPr>
              <a:t> </a:t>
            </a:r>
          </a:p>
        </p:txBody>
      </p:sp>
      <p:pic>
        <p:nvPicPr>
          <p:cNvPr id="10" name="Picture 9" descr="Harvard Business Review logo">
            <a:extLst>
              <a:ext uri="{FF2B5EF4-FFF2-40B4-BE49-F238E27FC236}">
                <a16:creationId xmlns:a16="http://schemas.microsoft.com/office/drawing/2014/main" id="{9015A5AF-B1DC-4CAE-BE7D-F9D812E2C83C}"/>
              </a:ext>
            </a:extLst>
          </p:cNvPr>
          <p:cNvPicPr>
            <a:picLocks noChangeAspect="1"/>
          </p:cNvPicPr>
          <p:nvPr/>
        </p:nvPicPr>
        <p:blipFill>
          <a:blip r:embed="rId5"/>
          <a:stretch>
            <a:fillRect/>
          </a:stretch>
        </p:blipFill>
        <p:spPr>
          <a:xfrm>
            <a:off x="10841508" y="5065242"/>
            <a:ext cx="1231900" cy="787400"/>
          </a:xfrm>
          <a:prstGeom prst="rect">
            <a:avLst/>
          </a:prstGeom>
        </p:spPr>
      </p:pic>
    </p:spTree>
    <p:extLst>
      <p:ext uri="{BB962C8B-B14F-4D97-AF65-F5344CB8AC3E}">
        <p14:creationId xmlns:p14="http://schemas.microsoft.com/office/powerpoint/2010/main" val="2397656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A30058-F895-468C-B750-387685DBC3F8}"/>
              </a:ext>
            </a:extLst>
          </p:cNvPr>
          <p:cNvSpPr>
            <a:spLocks noGrp="1"/>
          </p:cNvSpPr>
          <p:nvPr>
            <p:ph type="title"/>
          </p:nvPr>
        </p:nvSpPr>
        <p:spPr/>
        <p:txBody>
          <a:bodyPr/>
          <a:lstStyle/>
          <a:p>
            <a:r>
              <a:rPr lang="en-US" dirty="0"/>
              <a:t>Coalesce on Shared Set of Technology Ethics</a:t>
            </a:r>
          </a:p>
        </p:txBody>
      </p:sp>
      <p:sp>
        <p:nvSpPr>
          <p:cNvPr id="2" name="Content Placeholder 1">
            <a:extLst>
              <a:ext uri="{FF2B5EF4-FFF2-40B4-BE49-F238E27FC236}">
                <a16:creationId xmlns:a16="http://schemas.microsoft.com/office/drawing/2014/main" id="{D1848338-EA07-46A4-923F-1CC1AEF6BB00}"/>
              </a:ext>
            </a:extLst>
          </p:cNvPr>
          <p:cNvSpPr>
            <a:spLocks noGrp="1"/>
          </p:cNvSpPr>
          <p:nvPr>
            <p:ph sz="half" idx="2"/>
          </p:nvPr>
        </p:nvSpPr>
        <p:spPr/>
        <p:txBody>
          <a:bodyPr/>
          <a:lstStyle/>
          <a:p>
            <a:pPr>
              <a:spcBef>
                <a:spcPts val="400"/>
              </a:spcBef>
            </a:pPr>
            <a:r>
              <a:rPr lang="en-US" sz="2400" dirty="0"/>
              <a:t>1. Well-being</a:t>
            </a:r>
          </a:p>
          <a:p>
            <a:pPr>
              <a:spcBef>
                <a:spcPts val="400"/>
              </a:spcBef>
            </a:pPr>
            <a:r>
              <a:rPr lang="en-US" sz="2400" dirty="0"/>
              <a:t>2. Respect for autonomy</a:t>
            </a:r>
          </a:p>
          <a:p>
            <a:pPr>
              <a:spcBef>
                <a:spcPts val="400"/>
              </a:spcBef>
            </a:pPr>
            <a:r>
              <a:rPr lang="en-US" sz="2400" dirty="0"/>
              <a:t>3. Protection of privacy and intimacy</a:t>
            </a:r>
          </a:p>
          <a:p>
            <a:pPr>
              <a:spcBef>
                <a:spcPts val="400"/>
              </a:spcBef>
            </a:pPr>
            <a:r>
              <a:rPr lang="en-US" sz="2400" dirty="0"/>
              <a:t>4. Solidarity</a:t>
            </a:r>
          </a:p>
          <a:p>
            <a:pPr>
              <a:spcBef>
                <a:spcPts val="400"/>
              </a:spcBef>
            </a:pPr>
            <a:r>
              <a:rPr lang="en-US" sz="2400" dirty="0"/>
              <a:t>5. Democratic participation</a:t>
            </a:r>
          </a:p>
          <a:p>
            <a:pPr>
              <a:spcBef>
                <a:spcPts val="400"/>
              </a:spcBef>
            </a:pPr>
            <a:r>
              <a:rPr lang="en-US" sz="2400" dirty="0"/>
              <a:t>6. Equity</a:t>
            </a:r>
          </a:p>
          <a:p>
            <a:pPr>
              <a:spcBef>
                <a:spcPts val="400"/>
              </a:spcBef>
            </a:pPr>
            <a:r>
              <a:rPr lang="en-US" sz="2400" dirty="0"/>
              <a:t>7. Diversity inclusion</a:t>
            </a:r>
          </a:p>
          <a:p>
            <a:pPr>
              <a:spcBef>
                <a:spcPts val="400"/>
              </a:spcBef>
            </a:pPr>
            <a:r>
              <a:rPr lang="en-US" sz="2400" dirty="0"/>
              <a:t>8. Prudence</a:t>
            </a:r>
          </a:p>
          <a:p>
            <a:pPr>
              <a:spcBef>
                <a:spcPts val="400"/>
              </a:spcBef>
            </a:pPr>
            <a:r>
              <a:rPr lang="en-US" sz="2400" dirty="0"/>
              <a:t>9. Responsibility</a:t>
            </a:r>
          </a:p>
          <a:p>
            <a:pPr>
              <a:spcBef>
                <a:spcPts val="400"/>
              </a:spcBef>
            </a:pPr>
            <a:r>
              <a:rPr lang="en-US" sz="2400" dirty="0"/>
              <a:t>10. Sustainable development</a:t>
            </a:r>
          </a:p>
        </p:txBody>
      </p:sp>
      <p:sp>
        <p:nvSpPr>
          <p:cNvPr id="3" name="Text Placeholder 2">
            <a:extLst>
              <a:ext uri="{FF2B5EF4-FFF2-40B4-BE49-F238E27FC236}">
                <a16:creationId xmlns:a16="http://schemas.microsoft.com/office/drawing/2014/main" id="{52548A76-CE8A-4032-90CA-DDBD9CCA5959}"/>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0BAA8CC6-4E10-4473-8D0C-52A3A223C5DB}"/>
              </a:ext>
            </a:extLst>
          </p:cNvPr>
          <p:cNvSpPr>
            <a:spLocks noGrp="1"/>
          </p:cNvSpPr>
          <p:nvPr>
            <p:ph type="pic" sz="quarter" idx="11"/>
          </p:nvPr>
        </p:nvSpPr>
        <p:spPr/>
      </p:sp>
      <p:pic>
        <p:nvPicPr>
          <p:cNvPr id="11" name="Picture 10" descr="Montréal Declaration Responsible AI_  An initiative of Université de Montréal">
            <a:extLst>
              <a:ext uri="{FF2B5EF4-FFF2-40B4-BE49-F238E27FC236}">
                <a16:creationId xmlns:a16="http://schemas.microsoft.com/office/drawing/2014/main" id="{EEF5708A-F99A-4E5F-A9EB-223ACACBDCF2}"/>
              </a:ext>
            </a:extLst>
          </p:cNvPr>
          <p:cNvPicPr>
            <a:picLocks noChangeAspect="1"/>
          </p:cNvPicPr>
          <p:nvPr/>
        </p:nvPicPr>
        <p:blipFill>
          <a:blip r:embed="rId3"/>
          <a:stretch>
            <a:fillRect/>
          </a:stretch>
        </p:blipFill>
        <p:spPr>
          <a:xfrm>
            <a:off x="508001" y="2201956"/>
            <a:ext cx="3591964" cy="1670681"/>
          </a:xfrm>
          <a:prstGeom prst="rect">
            <a:avLst/>
          </a:prstGeom>
        </p:spPr>
      </p:pic>
      <p:sp>
        <p:nvSpPr>
          <p:cNvPr id="9" name="Rectangle 8">
            <a:extLst>
              <a:ext uri="{FF2B5EF4-FFF2-40B4-BE49-F238E27FC236}">
                <a16:creationId xmlns:a16="http://schemas.microsoft.com/office/drawing/2014/main" id="{971B4950-3924-4ADD-8E57-DEE28FAC071A}"/>
              </a:ext>
            </a:extLst>
          </p:cNvPr>
          <p:cNvSpPr/>
          <p:nvPr/>
        </p:nvSpPr>
        <p:spPr>
          <a:xfrm>
            <a:off x="369458" y="6018124"/>
            <a:ext cx="10406024" cy="276999"/>
          </a:xfrm>
          <a:prstGeom prst="rect">
            <a:avLst/>
          </a:prstGeom>
        </p:spPr>
        <p:txBody>
          <a:bodyPr wrap="square">
            <a:spAutoFit/>
          </a:bodyPr>
          <a:lstStyle/>
          <a:p>
            <a:r>
              <a:rPr lang="en-US" sz="1200" dirty="0">
                <a:solidFill>
                  <a:schemeClr val="tx1">
                    <a:lumMod val="50000"/>
                    <a:lumOff val="50000"/>
                  </a:schemeClr>
                </a:solidFill>
              </a:rPr>
              <a:t>Montréal Declaration for a responsible development of artificial intelligence.  </a:t>
            </a:r>
            <a:r>
              <a:rPr lang="en-US" sz="12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https://www.montrealdeclaration-responsibleai.com/the-declaration</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9077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577CB2-80BA-403E-B0DE-9A43793D166B}"/>
              </a:ext>
            </a:extLst>
          </p:cNvPr>
          <p:cNvSpPr>
            <a:spLocks noGrp="1"/>
          </p:cNvSpPr>
          <p:nvPr>
            <p:ph type="title"/>
          </p:nvPr>
        </p:nvSpPr>
        <p:spPr/>
        <p:txBody>
          <a:bodyPr/>
          <a:lstStyle/>
          <a:p>
            <a:r>
              <a:rPr lang="en-US"/>
              <a:t>AI’s Great Promise</a:t>
            </a:r>
            <a:endParaRPr lang="en-US" dirty="0"/>
          </a:p>
        </p:txBody>
      </p:sp>
      <p:sp>
        <p:nvSpPr>
          <p:cNvPr id="5" name="Content Placeholder 4">
            <a:extLst>
              <a:ext uri="{FF2B5EF4-FFF2-40B4-BE49-F238E27FC236}">
                <a16:creationId xmlns:a16="http://schemas.microsoft.com/office/drawing/2014/main" id="{AFB765EF-19FA-4781-9256-BFE0D7F24DA0}"/>
              </a:ext>
            </a:extLst>
          </p:cNvPr>
          <p:cNvSpPr>
            <a:spLocks noGrp="1"/>
          </p:cNvSpPr>
          <p:nvPr>
            <p:ph idx="1"/>
          </p:nvPr>
        </p:nvSpPr>
        <p:spPr/>
        <p:txBody>
          <a:bodyPr/>
          <a:lstStyle/>
          <a:p>
            <a:r>
              <a:rPr lang="en-US"/>
              <a:t>Empower us with knowledge </a:t>
            </a:r>
          </a:p>
          <a:p>
            <a:r>
              <a:rPr lang="en-US"/>
              <a:t>Augment our effectiveness</a:t>
            </a:r>
          </a:p>
          <a:p>
            <a:endParaRPr lang="en-US"/>
          </a:p>
          <a:p>
            <a:r>
              <a:rPr lang="en-US"/>
              <a:t>We can—and must—ensure </a:t>
            </a:r>
            <a:br>
              <a:rPr lang="en-US"/>
            </a:br>
            <a:r>
              <a:rPr lang="en-US"/>
              <a:t>that we keep humans safe and in control</a:t>
            </a:r>
          </a:p>
          <a:p>
            <a:endParaRPr lang="en-US" dirty="0"/>
          </a:p>
        </p:txBody>
      </p:sp>
      <p:sp>
        <p:nvSpPr>
          <p:cNvPr id="3" name="Picture Placeholder 2">
            <a:extLst>
              <a:ext uri="{FF2B5EF4-FFF2-40B4-BE49-F238E27FC236}">
                <a16:creationId xmlns:a16="http://schemas.microsoft.com/office/drawing/2014/main" id="{E4AC0D4C-BD13-467E-9635-EE1BD4C176DF}"/>
              </a:ext>
            </a:extLst>
          </p:cNvPr>
          <p:cNvSpPr>
            <a:spLocks noGrp="1"/>
          </p:cNvSpPr>
          <p:nvPr>
            <p:ph type="pic" sz="quarter" idx="11"/>
          </p:nvPr>
        </p:nvSpPr>
        <p:spPr/>
      </p:sp>
      <p:sp>
        <p:nvSpPr>
          <p:cNvPr id="2" name="Text Placeholder 1">
            <a:extLst>
              <a:ext uri="{FF2B5EF4-FFF2-40B4-BE49-F238E27FC236}">
                <a16:creationId xmlns:a16="http://schemas.microsoft.com/office/drawing/2014/main" id="{33645DD7-95F8-4373-8A29-D3E7100E514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11099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45" y="315250"/>
            <a:ext cx="3018240" cy="5775833"/>
          </a:xfrm>
          <a:prstGeom prst="rect">
            <a:avLst/>
          </a:prstGeom>
        </p:spPr>
        <p:txBody>
          <a:bodyPr>
            <a:noAutofit/>
          </a:bodyPr>
          <a:lstStyle/>
          <a:p>
            <a:r>
              <a:rPr lang="en-US" sz="4000" dirty="0"/>
              <a:t>Diverse, inclusive </a:t>
            </a:r>
            <a:br>
              <a:rPr lang="en-US" sz="4000" dirty="0"/>
            </a:br>
            <a:r>
              <a:rPr lang="en-US" sz="4000" dirty="0"/>
              <a:t>leaders </a:t>
            </a:r>
            <a:br>
              <a:rPr lang="en-US" sz="4000" dirty="0"/>
            </a:br>
            <a:br>
              <a:rPr lang="en-US" sz="4000" dirty="0"/>
            </a:br>
            <a:r>
              <a:rPr lang="en-US" sz="4000" dirty="0"/>
              <a:t>Diverse, </a:t>
            </a:r>
            <a:br>
              <a:rPr lang="en-US" sz="4000" dirty="0"/>
            </a:br>
            <a:r>
              <a:rPr lang="en-US" sz="4000" dirty="0"/>
              <a:t>Multi-Disciplinary Teams</a:t>
            </a:r>
            <a:br>
              <a:rPr lang="en-US" sz="4000" dirty="0"/>
            </a:br>
            <a:br>
              <a:rPr lang="en-US" sz="4000" dirty="0"/>
            </a:br>
            <a:r>
              <a:rPr lang="en-US" sz="4000" dirty="0"/>
              <a:t>Shared </a:t>
            </a:r>
            <a:br>
              <a:rPr lang="en-US" sz="4000" dirty="0"/>
            </a:br>
            <a:r>
              <a:rPr lang="en-US" sz="4000" dirty="0"/>
              <a:t>Tech Ethics</a:t>
            </a:r>
          </a:p>
        </p:txBody>
      </p:sp>
      <p:pic>
        <p:nvPicPr>
          <p:cNvPr id="9" name="Picture 8">
            <a:extLst>
              <a:ext uri="{FF2B5EF4-FFF2-40B4-BE49-F238E27FC236}">
                <a16:creationId xmlns:a16="http://schemas.microsoft.com/office/drawing/2014/main" id="{3D8D7F4D-1A17-4F08-BBAB-2E7F4B83D4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69784" y="151052"/>
            <a:ext cx="8622217" cy="6009685"/>
          </a:xfrm>
          <a:prstGeom prst="rect">
            <a:avLst/>
          </a:prstGeom>
        </p:spPr>
      </p:pic>
    </p:spTree>
    <p:extLst>
      <p:ext uri="{BB962C8B-B14F-4D97-AF65-F5344CB8AC3E}">
        <p14:creationId xmlns:p14="http://schemas.microsoft.com/office/powerpoint/2010/main" val="12997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Designing Trustworthy AI</a:t>
            </a:r>
          </a:p>
        </p:txBody>
      </p:sp>
      <p:sp>
        <p:nvSpPr>
          <p:cNvPr id="3" name="Text Placeholder 2"/>
          <p:cNvSpPr>
            <a:spLocks noGrp="1"/>
          </p:cNvSpPr>
          <p:nvPr>
            <p:ph type="body" sz="quarter" idx="10"/>
          </p:nvPr>
        </p:nvSpPr>
        <p:spPr>
          <a:prstGeom prst="rect">
            <a:avLst/>
          </a:prstGeom>
        </p:spPr>
        <p:txBody>
          <a:bodyPr>
            <a:noAutofit/>
          </a:bodyPr>
          <a:lstStyle/>
          <a:p>
            <a:r>
              <a:rPr lang="en-US" dirty="0"/>
              <a:t>UX Framework</a:t>
            </a:r>
          </a:p>
        </p:txBody>
      </p:sp>
    </p:spTree>
    <p:extLst>
      <p:ext uri="{BB962C8B-B14F-4D97-AF65-F5344CB8AC3E}">
        <p14:creationId xmlns:p14="http://schemas.microsoft.com/office/powerpoint/2010/main" val="144403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8F6AD4-7143-48CE-91C9-6D5AE5B1A84C}"/>
              </a:ext>
            </a:extLst>
          </p:cNvPr>
          <p:cNvSpPr>
            <a:spLocks noGrp="1"/>
          </p:cNvSpPr>
          <p:nvPr>
            <p:ph type="title"/>
          </p:nvPr>
        </p:nvSpPr>
        <p:spPr/>
        <p:txBody>
          <a:bodyPr/>
          <a:lstStyle/>
          <a:p>
            <a:r>
              <a:rPr lang="en-US" dirty="0"/>
              <a:t>How do we get there?</a:t>
            </a:r>
          </a:p>
        </p:txBody>
      </p:sp>
      <p:sp>
        <p:nvSpPr>
          <p:cNvPr id="4" name="Picture Placeholder 3">
            <a:extLst>
              <a:ext uri="{FF2B5EF4-FFF2-40B4-BE49-F238E27FC236}">
                <a16:creationId xmlns:a16="http://schemas.microsoft.com/office/drawing/2014/main" id="{D08EB974-7796-4697-B43E-CD307FD4E1F3}"/>
              </a:ext>
            </a:extLst>
          </p:cNvPr>
          <p:cNvSpPr>
            <a:spLocks noGrp="1"/>
          </p:cNvSpPr>
          <p:nvPr>
            <p:ph type="pic" sz="quarter" idx="11"/>
          </p:nvPr>
        </p:nvSpPr>
        <p:spPr/>
      </p:sp>
      <p:sp>
        <p:nvSpPr>
          <p:cNvPr id="3" name="Text Placeholder 2">
            <a:extLst>
              <a:ext uri="{FF2B5EF4-FFF2-40B4-BE49-F238E27FC236}">
                <a16:creationId xmlns:a16="http://schemas.microsoft.com/office/drawing/2014/main" id="{EAC73C63-DD45-4F93-AC80-E26A67E53395}"/>
              </a:ext>
            </a:extLst>
          </p:cNvPr>
          <p:cNvSpPr>
            <a:spLocks noGrp="1"/>
          </p:cNvSpPr>
          <p:nvPr>
            <p:ph type="body" sz="quarter" idx="10"/>
          </p:nvPr>
        </p:nvSpPr>
        <p:spPr/>
        <p:txBody>
          <a:bodyPr/>
          <a:lstStyle/>
          <a:p>
            <a:endParaRPr lang="en-US"/>
          </a:p>
        </p:txBody>
      </p:sp>
      <p:sp>
        <p:nvSpPr>
          <p:cNvPr id="13" name="Arrow: Right 12" descr="Arrow facing right">
            <a:extLst>
              <a:ext uri="{FF2B5EF4-FFF2-40B4-BE49-F238E27FC236}">
                <a16:creationId xmlns:a16="http://schemas.microsoft.com/office/drawing/2014/main" id="{561F9AA5-E9FE-4822-A8EF-332DA1EE89C7}"/>
              </a:ext>
            </a:extLst>
          </p:cNvPr>
          <p:cNvSpPr/>
          <p:nvPr/>
        </p:nvSpPr>
        <p:spPr>
          <a:xfrm>
            <a:off x="4519718" y="2628541"/>
            <a:ext cx="635801" cy="5990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Arrow: Right 16" descr="Arrow facing right">
            <a:extLst>
              <a:ext uri="{FF2B5EF4-FFF2-40B4-BE49-F238E27FC236}">
                <a16:creationId xmlns:a16="http://schemas.microsoft.com/office/drawing/2014/main" id="{CCE505C1-6DF1-4608-807B-E79C49F00DDE}"/>
              </a:ext>
            </a:extLst>
          </p:cNvPr>
          <p:cNvSpPr/>
          <p:nvPr/>
        </p:nvSpPr>
        <p:spPr>
          <a:xfrm>
            <a:off x="7189524" y="2642079"/>
            <a:ext cx="635801" cy="5990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ectangle 14">
            <a:extLst>
              <a:ext uri="{FF2B5EF4-FFF2-40B4-BE49-F238E27FC236}">
                <a16:creationId xmlns:a16="http://schemas.microsoft.com/office/drawing/2014/main" id="{957DF481-5040-471F-8549-31C528F62E5B}"/>
              </a:ext>
            </a:extLst>
          </p:cNvPr>
          <p:cNvSpPr/>
          <p:nvPr/>
        </p:nvSpPr>
        <p:spPr>
          <a:xfrm>
            <a:off x="378058" y="6034276"/>
            <a:ext cx="9449335" cy="276999"/>
          </a:xfrm>
          <a:prstGeom prst="rect">
            <a:avLst/>
          </a:prstGeom>
        </p:spPr>
        <p:txBody>
          <a:bodyPr wrap="square">
            <a:spAutoFit/>
          </a:bodyPr>
          <a:lstStyle/>
          <a:p>
            <a:r>
              <a:rPr lang="en-US" sz="1200" dirty="0">
                <a:solidFill>
                  <a:schemeClr val="tx1">
                    <a:lumMod val="50000"/>
                    <a:lumOff val="50000"/>
                  </a:schemeClr>
                </a:solidFill>
              </a:rPr>
              <a:t>Montréal Declaration for a responsible development of artificial intelligence.  </a:t>
            </a:r>
            <a:r>
              <a:rPr lang="en-US" sz="12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https://www.montrealdeclaration-responsibleai.com/the-declaration</a:t>
            </a:r>
            <a:endParaRPr lang="en-US" sz="1200" dirty="0">
              <a:solidFill>
                <a:schemeClr val="tx1">
                  <a:lumMod val="50000"/>
                  <a:lumOff val="50000"/>
                </a:schemeClr>
              </a:solidFill>
            </a:endParaRPr>
          </a:p>
        </p:txBody>
      </p:sp>
      <p:sp>
        <p:nvSpPr>
          <p:cNvPr id="7" name="Rectangle 6">
            <a:extLst>
              <a:ext uri="{FF2B5EF4-FFF2-40B4-BE49-F238E27FC236}">
                <a16:creationId xmlns:a16="http://schemas.microsoft.com/office/drawing/2014/main" id="{71906FC1-4254-4CB6-9A44-1B9FF68BC24C}"/>
              </a:ext>
            </a:extLst>
          </p:cNvPr>
          <p:cNvSpPr/>
          <p:nvPr/>
        </p:nvSpPr>
        <p:spPr>
          <a:xfrm>
            <a:off x="5642830" y="2010589"/>
            <a:ext cx="867546" cy="1862048"/>
          </a:xfrm>
          <a:prstGeom prst="rect">
            <a:avLst/>
          </a:prstGeom>
        </p:spPr>
        <p:txBody>
          <a:bodyPr wrap="none">
            <a:spAutoFit/>
          </a:bodyPr>
          <a:lstStyle/>
          <a:p>
            <a:pPr algn="ctr"/>
            <a:r>
              <a:rPr lang="en-US" sz="11500" dirty="0">
                <a:ln w="0"/>
                <a:solidFill>
                  <a:schemeClr val="tx2"/>
                </a:solidFill>
              </a:rPr>
              <a:t>?</a:t>
            </a:r>
          </a:p>
        </p:txBody>
      </p:sp>
      <p:sp>
        <p:nvSpPr>
          <p:cNvPr id="16" name="Rectangle 15">
            <a:extLst>
              <a:ext uri="{FF2B5EF4-FFF2-40B4-BE49-F238E27FC236}">
                <a16:creationId xmlns:a16="http://schemas.microsoft.com/office/drawing/2014/main" id="{073DE667-8E83-4678-9A84-3D7FC2882F9C}"/>
              </a:ext>
            </a:extLst>
          </p:cNvPr>
          <p:cNvSpPr/>
          <p:nvPr/>
        </p:nvSpPr>
        <p:spPr>
          <a:xfrm>
            <a:off x="8621486" y="2374078"/>
            <a:ext cx="2957772" cy="1107996"/>
          </a:xfrm>
          <a:prstGeom prst="rect">
            <a:avLst/>
          </a:prstGeom>
          <a:noFill/>
        </p:spPr>
        <p:txBody>
          <a:bodyPr wrap="square" lIns="121920" tIns="60960" rIns="121920" bIns="60960">
            <a:spAutoFit/>
          </a:bodyPr>
          <a:lstStyle/>
          <a:p>
            <a:r>
              <a:rPr lang="en-US" sz="3200" dirty="0">
                <a:ln w="0"/>
                <a:solidFill>
                  <a:schemeClr val="tx1">
                    <a:lumMod val="85000"/>
                    <a:lumOff val="15000"/>
                  </a:schemeClr>
                </a:solidFill>
              </a:rPr>
              <a:t>Trustable, </a:t>
            </a:r>
            <a:br>
              <a:rPr lang="en-US" sz="3200" dirty="0">
                <a:ln w="0"/>
                <a:solidFill>
                  <a:schemeClr val="tx1">
                    <a:lumMod val="85000"/>
                    <a:lumOff val="15000"/>
                  </a:schemeClr>
                </a:solidFill>
              </a:rPr>
            </a:br>
            <a:r>
              <a:rPr lang="en-US" sz="3200" dirty="0">
                <a:ln w="0"/>
                <a:solidFill>
                  <a:schemeClr val="tx1">
                    <a:lumMod val="85000"/>
                    <a:lumOff val="15000"/>
                  </a:schemeClr>
                </a:solidFill>
              </a:rPr>
              <a:t>Ethical AI</a:t>
            </a:r>
          </a:p>
        </p:txBody>
      </p:sp>
      <p:pic>
        <p:nvPicPr>
          <p:cNvPr id="18" name="Picture 17" descr="Montréal Declaration Responsible AI_  An initiative of Université de Montréal">
            <a:extLst>
              <a:ext uri="{FF2B5EF4-FFF2-40B4-BE49-F238E27FC236}">
                <a16:creationId xmlns:a16="http://schemas.microsoft.com/office/drawing/2014/main" id="{80D9513C-D746-4647-9DBA-A2F67F642196}"/>
              </a:ext>
            </a:extLst>
          </p:cNvPr>
          <p:cNvPicPr>
            <a:picLocks noChangeAspect="1"/>
          </p:cNvPicPr>
          <p:nvPr/>
        </p:nvPicPr>
        <p:blipFill>
          <a:blip r:embed="rId4"/>
          <a:stretch>
            <a:fillRect/>
          </a:stretch>
        </p:blipFill>
        <p:spPr>
          <a:xfrm>
            <a:off x="508001" y="2201956"/>
            <a:ext cx="3591964" cy="1670681"/>
          </a:xfrm>
          <a:prstGeom prst="rect">
            <a:avLst/>
          </a:prstGeom>
        </p:spPr>
      </p:pic>
    </p:spTree>
    <p:extLst>
      <p:ext uri="{BB962C8B-B14F-4D97-AF65-F5344CB8AC3E}">
        <p14:creationId xmlns:p14="http://schemas.microsoft.com/office/powerpoint/2010/main" val="3098236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FEF0-2395-47BC-A55E-7DAD1A187F46}"/>
              </a:ext>
            </a:extLst>
          </p:cNvPr>
          <p:cNvSpPr>
            <a:spLocks noGrp="1"/>
          </p:cNvSpPr>
          <p:nvPr>
            <p:ph type="title"/>
          </p:nvPr>
        </p:nvSpPr>
        <p:spPr/>
        <p:txBody>
          <a:bodyPr/>
          <a:lstStyle/>
          <a:p>
            <a:r>
              <a:rPr lang="en-US" dirty="0"/>
              <a:t>Conversations for Understanding</a:t>
            </a:r>
          </a:p>
        </p:txBody>
      </p:sp>
      <p:sp>
        <p:nvSpPr>
          <p:cNvPr id="3" name="Content Placeholder 2">
            <a:extLst>
              <a:ext uri="{FF2B5EF4-FFF2-40B4-BE49-F238E27FC236}">
                <a16:creationId xmlns:a16="http://schemas.microsoft.com/office/drawing/2014/main" id="{10B45445-B7DE-4415-9E02-08F620A02094}"/>
              </a:ext>
            </a:extLst>
          </p:cNvPr>
          <p:cNvSpPr>
            <a:spLocks noGrp="1"/>
          </p:cNvSpPr>
          <p:nvPr>
            <p:ph idx="1"/>
          </p:nvPr>
        </p:nvSpPr>
        <p:spPr/>
        <p:txBody>
          <a:bodyPr>
            <a:normAutofit/>
          </a:bodyPr>
          <a:lstStyle/>
          <a:p>
            <a:r>
              <a:rPr lang="en-US" dirty="0"/>
              <a:t>UX Framework guides AI development teams</a:t>
            </a:r>
          </a:p>
          <a:p>
            <a:r>
              <a:rPr lang="en-US" dirty="0"/>
              <a:t>Difficult Topics</a:t>
            </a:r>
          </a:p>
          <a:p>
            <a:pPr lvl="1"/>
            <a:r>
              <a:rPr lang="en-US" dirty="0">
                <a:sym typeface="Arial"/>
              </a:rPr>
              <a:t>What do we value?</a:t>
            </a:r>
          </a:p>
          <a:p>
            <a:pPr lvl="1"/>
            <a:r>
              <a:rPr lang="en-US" dirty="0"/>
              <a:t>Who could be hurt?</a:t>
            </a:r>
            <a:endParaRPr lang="en-US" dirty="0">
              <a:sym typeface="Arial"/>
            </a:endParaRPr>
          </a:p>
          <a:p>
            <a:pPr lvl="1"/>
            <a:r>
              <a:rPr lang="en-US" dirty="0">
                <a:sym typeface="Arial"/>
              </a:rPr>
              <a:t>What lines won’t our AI cross?</a:t>
            </a:r>
          </a:p>
          <a:p>
            <a:pPr lvl="1"/>
            <a:r>
              <a:rPr lang="en-US" dirty="0">
                <a:sym typeface="Arial"/>
              </a:rPr>
              <a:t>How are we shifting power?*</a:t>
            </a:r>
          </a:p>
          <a:p>
            <a:pPr lvl="1"/>
            <a:r>
              <a:rPr lang="en-US" dirty="0">
                <a:sym typeface="Arial"/>
              </a:rPr>
              <a:t>How will we track our progress?</a:t>
            </a:r>
            <a:endParaRPr lang="en-US" dirty="0"/>
          </a:p>
          <a:p>
            <a:pPr marL="0" indent="0">
              <a:buNone/>
            </a:pPr>
            <a:endParaRPr lang="en-US" dirty="0"/>
          </a:p>
          <a:p>
            <a:pPr lvl="1"/>
            <a:endParaRPr lang="en-US" dirty="0"/>
          </a:p>
        </p:txBody>
      </p:sp>
      <p:sp>
        <p:nvSpPr>
          <p:cNvPr id="6" name="Picture Placeholder 5">
            <a:extLst>
              <a:ext uri="{FF2B5EF4-FFF2-40B4-BE49-F238E27FC236}">
                <a16:creationId xmlns:a16="http://schemas.microsoft.com/office/drawing/2014/main" id="{EAEAD1BC-D084-405E-9D61-6FC2ABA50839}"/>
              </a:ext>
            </a:extLst>
          </p:cNvPr>
          <p:cNvSpPr>
            <a:spLocks noGrp="1"/>
          </p:cNvSpPr>
          <p:nvPr>
            <p:ph type="pic" sz="quarter" idx="11"/>
          </p:nvPr>
        </p:nvSpPr>
        <p:spPr/>
      </p:sp>
      <p:sp>
        <p:nvSpPr>
          <p:cNvPr id="5" name="Text Placeholder 4">
            <a:extLst>
              <a:ext uri="{FF2B5EF4-FFF2-40B4-BE49-F238E27FC236}">
                <a16:creationId xmlns:a16="http://schemas.microsoft.com/office/drawing/2014/main" id="{EF07EE43-0892-4D5D-BA10-5BCA4D0A658D}"/>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86F3F894-94AF-4F7B-B281-E7740332AEE3}"/>
              </a:ext>
            </a:extLst>
          </p:cNvPr>
          <p:cNvSpPr/>
          <p:nvPr/>
        </p:nvSpPr>
        <p:spPr>
          <a:xfrm>
            <a:off x="413521" y="5988698"/>
            <a:ext cx="4973783" cy="307777"/>
          </a:xfrm>
          <a:prstGeom prst="rect">
            <a:avLst/>
          </a:prstGeom>
        </p:spPr>
        <p:txBody>
          <a:bodyPr wrap="square">
            <a:spAutoFit/>
          </a:bodyPr>
          <a:lstStyle/>
          <a:p>
            <a:r>
              <a:rPr lang="en-US" sz="1400" dirty="0">
                <a:solidFill>
                  <a:schemeClr val="bg1">
                    <a:lumMod val="50000"/>
                  </a:schemeClr>
                </a:solidFill>
                <a:latin typeface="-apple-system"/>
              </a:rPr>
              <a:t>*“How is this ML model shifting power?" @</a:t>
            </a:r>
            <a:r>
              <a:rPr lang="en-US" sz="1400" dirty="0" err="1">
                <a:solidFill>
                  <a:schemeClr val="bg1">
                    <a:lumMod val="50000"/>
                  </a:schemeClr>
                </a:solidFill>
                <a:latin typeface="-apple-system"/>
              </a:rPr>
              <a:t>riakall</a:t>
            </a:r>
            <a:r>
              <a:rPr lang="en-US" sz="1400" dirty="0">
                <a:solidFill>
                  <a:schemeClr val="bg1">
                    <a:lumMod val="50000"/>
                  </a:schemeClr>
                </a:solidFill>
                <a:latin typeface="-apple-system"/>
              </a:rPr>
              <a:t> #NeurIPS2019</a:t>
            </a:r>
            <a:endParaRPr lang="en-US" sz="1400" dirty="0">
              <a:solidFill>
                <a:schemeClr val="bg1">
                  <a:lumMod val="50000"/>
                </a:schemeClr>
              </a:solidFill>
            </a:endParaRPr>
          </a:p>
        </p:txBody>
      </p:sp>
    </p:spTree>
    <p:extLst>
      <p:ext uri="{BB962C8B-B14F-4D97-AF65-F5344CB8AC3E}">
        <p14:creationId xmlns:p14="http://schemas.microsoft.com/office/powerpoint/2010/main" val="3069032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ED397-CC61-3543-9C06-19BD1F07E9DF}"/>
              </a:ext>
            </a:extLst>
          </p:cNvPr>
          <p:cNvSpPr>
            <a:spLocks noGrp="1"/>
          </p:cNvSpPr>
          <p:nvPr>
            <p:ph type="title"/>
          </p:nvPr>
        </p:nvSpPr>
        <p:spPr/>
        <p:txBody>
          <a:bodyPr/>
          <a:lstStyle/>
          <a:p>
            <a:r>
              <a:rPr lang="en-US" sz="8800" dirty="0"/>
              <a:t>“</a:t>
            </a:r>
            <a:r>
              <a:rPr lang="en-US" sz="8800" i="1" dirty="0"/>
              <a:t>Be uncomfortable</a:t>
            </a:r>
            <a:r>
              <a:rPr lang="en-US" sz="8800" dirty="0"/>
              <a:t>”</a:t>
            </a:r>
          </a:p>
        </p:txBody>
      </p:sp>
      <p:sp>
        <p:nvSpPr>
          <p:cNvPr id="3" name="Rectangle 2">
            <a:extLst>
              <a:ext uri="{FF2B5EF4-FFF2-40B4-BE49-F238E27FC236}">
                <a16:creationId xmlns:a16="http://schemas.microsoft.com/office/drawing/2014/main" id="{D98D60A3-3402-7C40-B6FB-9599964AE89E}"/>
              </a:ext>
            </a:extLst>
          </p:cNvPr>
          <p:cNvSpPr/>
          <p:nvPr/>
        </p:nvSpPr>
        <p:spPr>
          <a:xfrm>
            <a:off x="6670964" y="3925107"/>
            <a:ext cx="4892084" cy="1077218"/>
          </a:xfrm>
          <a:prstGeom prst="rect">
            <a:avLst/>
          </a:prstGeom>
        </p:spPr>
        <p:txBody>
          <a:bodyPr wrap="square">
            <a:spAutoFit/>
          </a:bodyPr>
          <a:lstStyle/>
          <a:p>
            <a:r>
              <a:rPr lang="en-US" sz="4000" dirty="0">
                <a:solidFill>
                  <a:schemeClr val="tx1">
                    <a:lumMod val="50000"/>
                    <a:lumOff val="50000"/>
                  </a:schemeClr>
                </a:solidFill>
                <a:latin typeface="Informat"/>
              </a:rPr>
              <a:t>- Laura </a:t>
            </a:r>
            <a:r>
              <a:rPr lang="en-US" sz="4000" dirty="0" err="1">
                <a:solidFill>
                  <a:schemeClr val="tx1">
                    <a:lumMod val="50000"/>
                    <a:lumOff val="50000"/>
                  </a:schemeClr>
                </a:solidFill>
                <a:latin typeface="Informat"/>
              </a:rPr>
              <a:t>Kalbag</a:t>
            </a:r>
            <a:br>
              <a:rPr lang="en-US" sz="4000" dirty="0">
                <a:solidFill>
                  <a:schemeClr val="tx1">
                    <a:lumMod val="50000"/>
                    <a:lumOff val="50000"/>
                  </a:schemeClr>
                </a:solidFill>
                <a:latin typeface="Informat"/>
              </a:rPr>
            </a:br>
            <a:r>
              <a:rPr lang="en-US" dirty="0">
                <a:solidFill>
                  <a:schemeClr val="tx1">
                    <a:lumMod val="50000"/>
                    <a:lumOff val="50000"/>
                  </a:schemeClr>
                </a:solidFill>
              </a:rPr>
              <a:t>Ethical design is not superficial.</a:t>
            </a:r>
          </a:p>
        </p:txBody>
      </p:sp>
    </p:spTree>
    <p:extLst>
      <p:ext uri="{BB962C8B-B14F-4D97-AF65-F5344CB8AC3E}">
        <p14:creationId xmlns:p14="http://schemas.microsoft.com/office/powerpoint/2010/main" val="634523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923CF2-D755-4952-BA4D-6235C1465A5E}"/>
              </a:ext>
            </a:extLst>
          </p:cNvPr>
          <p:cNvSpPr>
            <a:spLocks noGrp="1"/>
          </p:cNvSpPr>
          <p:nvPr>
            <p:ph type="title"/>
          </p:nvPr>
        </p:nvSpPr>
        <p:spPr/>
        <p:txBody>
          <a:bodyPr/>
          <a:lstStyle/>
          <a:p>
            <a:r>
              <a:rPr lang="en-US" dirty="0"/>
              <a:t>UX Framework for Designing Trustworthy AI</a:t>
            </a:r>
          </a:p>
        </p:txBody>
      </p:sp>
      <p:sp>
        <p:nvSpPr>
          <p:cNvPr id="5" name="Picture Placeholder 4">
            <a:extLst>
              <a:ext uri="{FF2B5EF4-FFF2-40B4-BE49-F238E27FC236}">
                <a16:creationId xmlns:a16="http://schemas.microsoft.com/office/drawing/2014/main" id="{79316A66-59CD-496E-98AA-7C91D159B905}"/>
              </a:ext>
            </a:extLst>
          </p:cNvPr>
          <p:cNvSpPr>
            <a:spLocks noGrp="1"/>
          </p:cNvSpPr>
          <p:nvPr>
            <p:ph type="pic" sz="quarter" idx="11"/>
          </p:nvPr>
        </p:nvSpPr>
        <p:spPr/>
      </p:sp>
      <p:sp>
        <p:nvSpPr>
          <p:cNvPr id="4" name="Text Placeholder 3">
            <a:extLst>
              <a:ext uri="{FF2B5EF4-FFF2-40B4-BE49-F238E27FC236}">
                <a16:creationId xmlns:a16="http://schemas.microsoft.com/office/drawing/2014/main" id="{3AC17E0A-5083-4106-BFD9-972B2040B40E}"/>
              </a:ext>
            </a:extLst>
          </p:cNvPr>
          <p:cNvSpPr>
            <a:spLocks noGrp="1"/>
          </p:cNvSpPr>
          <p:nvPr>
            <p:ph type="body" sz="quarter" idx="10"/>
          </p:nvPr>
        </p:nvSpPr>
        <p:spPr/>
        <p:txBody>
          <a:bodyPr/>
          <a:lstStyle/>
          <a:p>
            <a:endParaRPr lang="en-US"/>
          </a:p>
        </p:txBody>
      </p:sp>
      <p:graphicFrame>
        <p:nvGraphicFramePr>
          <p:cNvPr id="2" name="Diagram 1" descr="Converging Radial diagram (converted from PPT art as Diverging). &#10;showing 4 themes of UX Framework&#10;In the middle is Ethical AI (our goal) and around it are four circles:&#10;1) Accountable to humans&#10;2) Cognizant of speculative risks and benefits&#10;3) Respectful and secure&#10;4) Honest and usable">
            <a:extLst>
              <a:ext uri="{FF2B5EF4-FFF2-40B4-BE49-F238E27FC236}">
                <a16:creationId xmlns:a16="http://schemas.microsoft.com/office/drawing/2014/main" id="{02076B36-16C5-4632-8008-176B41EE396A}"/>
              </a:ext>
            </a:extLst>
          </p:cNvPr>
          <p:cNvGraphicFramePr/>
          <p:nvPr>
            <p:extLst>
              <p:ext uri="{D42A27DB-BD31-4B8C-83A1-F6EECF244321}">
                <p14:modId xmlns:p14="http://schemas.microsoft.com/office/powerpoint/2010/main" val="200616207"/>
              </p:ext>
            </p:extLst>
          </p:nvPr>
        </p:nvGraphicFramePr>
        <p:xfrm>
          <a:off x="1574800" y="1148189"/>
          <a:ext cx="8128000" cy="5016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443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923CF2-D755-4952-BA4D-6235C1465A5E}"/>
              </a:ext>
            </a:extLst>
          </p:cNvPr>
          <p:cNvSpPr>
            <a:spLocks noGrp="1"/>
          </p:cNvSpPr>
          <p:nvPr>
            <p:ph type="title"/>
          </p:nvPr>
        </p:nvSpPr>
        <p:spPr/>
        <p:txBody>
          <a:bodyPr/>
          <a:lstStyle/>
          <a:p>
            <a:r>
              <a:rPr lang="en-US"/>
              <a:t>Accountable to Humans</a:t>
            </a:r>
            <a:endParaRPr lang="en-US" dirty="0"/>
          </a:p>
        </p:txBody>
      </p:sp>
      <p:sp>
        <p:nvSpPr>
          <p:cNvPr id="8" name="Content Placeholder 7">
            <a:extLst>
              <a:ext uri="{FF2B5EF4-FFF2-40B4-BE49-F238E27FC236}">
                <a16:creationId xmlns:a16="http://schemas.microsoft.com/office/drawing/2014/main" id="{094324F4-844A-47F0-9506-A79917CE6A07}"/>
              </a:ext>
            </a:extLst>
          </p:cNvPr>
          <p:cNvSpPr>
            <a:spLocks noGrp="1"/>
          </p:cNvSpPr>
          <p:nvPr>
            <p:ph idx="1"/>
          </p:nvPr>
        </p:nvSpPr>
        <p:spPr/>
        <p:txBody>
          <a:bodyPr/>
          <a:lstStyle/>
          <a:p>
            <a:pPr lvl="0"/>
            <a:r>
              <a:rPr lang="en-US" dirty="0"/>
              <a:t>Ensure humans have ultimate control</a:t>
            </a:r>
          </a:p>
          <a:p>
            <a:pPr lvl="1"/>
            <a:r>
              <a:rPr lang="en-US" dirty="0"/>
              <a:t>Able to monitor and control risk</a:t>
            </a:r>
          </a:p>
          <a:p>
            <a:pPr lvl="0"/>
            <a:r>
              <a:rPr lang="en-US" dirty="0"/>
              <a:t>Human responsibility for final decisions</a:t>
            </a:r>
          </a:p>
          <a:p>
            <a:pPr lvl="1"/>
            <a:r>
              <a:rPr lang="en-US" dirty="0"/>
              <a:t>Person’s life</a:t>
            </a:r>
          </a:p>
          <a:p>
            <a:pPr lvl="1"/>
            <a:r>
              <a:rPr lang="en-US" dirty="0"/>
              <a:t>Quality of life</a:t>
            </a:r>
          </a:p>
          <a:p>
            <a:pPr lvl="1"/>
            <a:r>
              <a:rPr lang="en-US" dirty="0"/>
              <a:t>Health</a:t>
            </a:r>
          </a:p>
          <a:p>
            <a:pPr lvl="1"/>
            <a:r>
              <a:rPr lang="en-US" dirty="0"/>
              <a:t>Reputation</a:t>
            </a:r>
          </a:p>
        </p:txBody>
      </p:sp>
      <p:sp>
        <p:nvSpPr>
          <p:cNvPr id="3" name="Picture Placeholder 2">
            <a:extLst>
              <a:ext uri="{FF2B5EF4-FFF2-40B4-BE49-F238E27FC236}">
                <a16:creationId xmlns:a16="http://schemas.microsoft.com/office/drawing/2014/main" id="{173BF957-7691-4664-A5BC-FAC55F53DB9D}"/>
              </a:ext>
            </a:extLst>
          </p:cNvPr>
          <p:cNvSpPr>
            <a:spLocks noGrp="1"/>
          </p:cNvSpPr>
          <p:nvPr>
            <p:ph type="pic" sz="quarter" idx="11"/>
          </p:nvPr>
        </p:nvSpPr>
        <p:spPr/>
      </p:sp>
      <p:sp>
        <p:nvSpPr>
          <p:cNvPr id="2" name="Text Placeholder 1">
            <a:extLst>
              <a:ext uri="{FF2B5EF4-FFF2-40B4-BE49-F238E27FC236}">
                <a16:creationId xmlns:a16="http://schemas.microsoft.com/office/drawing/2014/main" id="{38FFEB13-FC68-4556-B0A4-C036B653AA9B}"/>
              </a:ext>
            </a:extLst>
          </p:cNvPr>
          <p:cNvSpPr>
            <a:spLocks noGrp="1"/>
          </p:cNvSpPr>
          <p:nvPr>
            <p:ph type="body" sz="quarter" idx="10"/>
          </p:nvPr>
        </p:nvSpPr>
        <p:spPr/>
        <p:txBody>
          <a:bodyPr/>
          <a:lstStyle/>
          <a:p>
            <a:endParaRPr lang="en-US"/>
          </a:p>
        </p:txBody>
      </p:sp>
      <p:graphicFrame>
        <p:nvGraphicFramePr>
          <p:cNvPr id="4" name="Diagram 3" descr="UX Framework reminder of four themes:&#10;*) Accountable to humans*&#10;2) Speculative&#10;3) Respectful and secure&#10;4) Honest and usable">
            <a:extLst>
              <a:ext uri="{FF2B5EF4-FFF2-40B4-BE49-F238E27FC236}">
                <a16:creationId xmlns:a16="http://schemas.microsoft.com/office/drawing/2014/main" id="{E6C3C2EB-E2AA-4F25-B8DF-906832EF1F4C}"/>
              </a:ext>
            </a:extLst>
          </p:cNvPr>
          <p:cNvGraphicFramePr/>
          <p:nvPr>
            <p:extLst>
              <p:ext uri="{D42A27DB-BD31-4B8C-83A1-F6EECF244321}">
                <p14:modId xmlns:p14="http://schemas.microsoft.com/office/powerpoint/2010/main" val="3387796113"/>
              </p:ext>
            </p:extLst>
          </p:nvPr>
        </p:nvGraphicFramePr>
        <p:xfrm>
          <a:off x="7796157" y="3501397"/>
          <a:ext cx="4047169" cy="26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2972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Picture 3">
            <a:extLst>
              <a:ext uri="{FF2B5EF4-FFF2-40B4-BE49-F238E27FC236}">
                <a16:creationId xmlns:a16="http://schemas.microsoft.com/office/drawing/2014/main" id="{C718092E-A350-408D-ABEB-B4FBDB0A1E4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378" y="0"/>
            <a:ext cx="10287000" cy="6858000"/>
          </a:xfrm>
          <a:prstGeom prst="rect">
            <a:avLst/>
          </a:prstGeom>
        </p:spPr>
      </p:pic>
      <p:sp>
        <p:nvSpPr>
          <p:cNvPr id="102" name="Shape 102"/>
          <p:cNvSpPr txBox="1">
            <a:spLocks noGrp="1"/>
          </p:cNvSpPr>
          <p:nvPr>
            <p:ph type="body" sz="half" idx="4294967295"/>
          </p:nvPr>
        </p:nvSpPr>
        <p:spPr>
          <a:xfrm>
            <a:off x="1060378" y="0"/>
            <a:ext cx="10287000" cy="1058863"/>
          </a:xfrm>
          <a:solidFill>
            <a:srgbClr val="0D0D0D">
              <a:alpha val="40000"/>
            </a:srgbClr>
          </a:solidFill>
        </p:spPr>
        <p:txBody>
          <a:bodyPr>
            <a:normAutofit fontScale="77500" lnSpcReduction="20000"/>
          </a:bodyPr>
          <a:lstStyle/>
          <a:p>
            <a:pPr lvl="0" algn="ctr">
              <a:lnSpc>
                <a:spcPct val="120000"/>
              </a:lnSpc>
              <a:spcBef>
                <a:spcPts val="1200"/>
              </a:spcBef>
            </a:pPr>
            <a:r>
              <a:rPr lang="en-US" sz="4400" dirty="0">
                <a:solidFill>
                  <a:schemeClr val="bg1"/>
                </a:solidFill>
              </a:rPr>
              <a:t>“Ensure humans can unplug the machines”</a:t>
            </a:r>
          </a:p>
          <a:p>
            <a:pPr lvl="0" algn="ctr"/>
            <a:r>
              <a:rPr lang="en-US" sz="4000" dirty="0">
                <a:solidFill>
                  <a:schemeClr val="bg1"/>
                </a:solidFill>
              </a:rPr>
              <a:t>	</a:t>
            </a:r>
            <a:r>
              <a:rPr lang="en-US" sz="2800" dirty="0">
                <a:solidFill>
                  <a:schemeClr val="bg1"/>
                </a:solidFill>
              </a:rPr>
              <a:t>     – Grady </a:t>
            </a:r>
            <a:r>
              <a:rPr lang="en-US" sz="2800" dirty="0" err="1">
                <a:solidFill>
                  <a:schemeClr val="bg1"/>
                </a:solidFill>
              </a:rPr>
              <a:t>Booch</a:t>
            </a:r>
            <a:endParaRPr lang="en-US" sz="4000" dirty="0">
              <a:solidFill>
                <a:schemeClr val="bg1"/>
              </a:solidFill>
            </a:endParaRPr>
          </a:p>
        </p:txBody>
      </p:sp>
      <p:sp>
        <p:nvSpPr>
          <p:cNvPr id="6" name="Rectangle 5">
            <a:extLst>
              <a:ext uri="{FF2B5EF4-FFF2-40B4-BE49-F238E27FC236}">
                <a16:creationId xmlns:a16="http://schemas.microsoft.com/office/drawing/2014/main" id="{5731ACBB-B9C4-2A41-8FF6-9EB457811231}"/>
              </a:ext>
            </a:extLst>
          </p:cNvPr>
          <p:cNvSpPr/>
          <p:nvPr/>
        </p:nvSpPr>
        <p:spPr>
          <a:xfrm>
            <a:off x="1179095" y="6167566"/>
            <a:ext cx="7143270" cy="584775"/>
          </a:xfrm>
          <a:prstGeom prst="rect">
            <a:avLst/>
          </a:prstGeom>
        </p:spPr>
        <p:txBody>
          <a:bodyPr wrap="square">
            <a:spAutoFit/>
          </a:bodyPr>
          <a:lstStyle/>
          <a:p>
            <a:r>
              <a:rPr lang="en-US" sz="2000" dirty="0">
                <a:solidFill>
                  <a:schemeClr val="bg1">
                    <a:lumMod val="75000"/>
                  </a:schemeClr>
                </a:solidFill>
              </a:rPr>
              <a:t>TED Talk, Grady </a:t>
            </a:r>
            <a:r>
              <a:rPr lang="en-US" sz="2000" dirty="0" err="1">
                <a:solidFill>
                  <a:schemeClr val="bg1">
                    <a:lumMod val="75000"/>
                  </a:schemeClr>
                </a:solidFill>
              </a:rPr>
              <a:t>Booch</a:t>
            </a:r>
            <a:r>
              <a:rPr lang="en-US" sz="2000" dirty="0">
                <a:solidFill>
                  <a:schemeClr val="bg1">
                    <a:lumMod val="75000"/>
                  </a:schemeClr>
                </a:solidFill>
              </a:rPr>
              <a:t>, Scientist, Philosopher, </a:t>
            </a:r>
            <a:r>
              <a:rPr lang="en-US" sz="2000" dirty="0" err="1">
                <a:solidFill>
                  <a:schemeClr val="bg1">
                    <a:lumMod val="75000"/>
                  </a:schemeClr>
                </a:solidFill>
              </a:rPr>
              <a:t>IBM’er</a:t>
            </a:r>
            <a:r>
              <a:rPr lang="en-US" sz="2000" dirty="0">
                <a:solidFill>
                  <a:schemeClr val="bg1">
                    <a:lumMod val="75000"/>
                  </a:schemeClr>
                </a:solidFill>
              </a:rPr>
              <a:t>     </a:t>
            </a:r>
            <a:r>
              <a:rPr lang="en-US" sz="1200" u="sng" dirty="0">
                <a:solidFill>
                  <a:schemeClr val="bg1">
                    <a:lumMod val="75000"/>
                  </a:schemeClr>
                </a:solidFill>
                <a:hlinkClick r:id="rId4">
                  <a:extLst>
                    <a:ext uri="{A12FA001-AC4F-418D-AE19-62706E023703}">
                      <ahyp:hlinkClr xmlns:ahyp="http://schemas.microsoft.com/office/drawing/2018/hyperlinkcolor" val="tx"/>
                    </a:ext>
                  </a:extLst>
                </a:hlinkClick>
              </a:rPr>
              <a:t>https://www.ted.com/talks/grady_booch_don</a:t>
            </a:r>
            <a:r>
              <a:rPr lang="en-US" sz="1200" u="sng" dirty="0">
                <a:solidFill>
                  <a:schemeClr val="bg1">
                    <a:lumMod val="75000"/>
                  </a:schemeClr>
                </a:solidFill>
                <a:hlinkClick r:id="rId5">
                  <a:extLst>
                    <a:ext uri="{A12FA001-AC4F-418D-AE19-62706E023703}">
                      <ahyp:hlinkClr xmlns:ahyp="http://schemas.microsoft.com/office/drawing/2018/hyperlinkcolor" val="tx"/>
                    </a:ext>
                  </a:extLst>
                </a:hlinkClick>
              </a:rPr>
              <a:t>_t_fear_superintelligence</a:t>
            </a:r>
            <a:r>
              <a:rPr lang="en-US" sz="1200" dirty="0">
                <a:solidFill>
                  <a:schemeClr val="bg1">
                    <a:lumMod val="75000"/>
                  </a:schemeClr>
                </a:solidFill>
              </a:rPr>
              <a:t> </a:t>
            </a:r>
          </a:p>
        </p:txBody>
      </p:sp>
    </p:spTree>
    <p:extLst>
      <p:ext uri="{BB962C8B-B14F-4D97-AF65-F5344CB8AC3E}">
        <p14:creationId xmlns:p14="http://schemas.microsoft.com/office/powerpoint/2010/main" val="316691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3E7E-BA2F-4B35-90C6-8AB4DDB9A849}"/>
              </a:ext>
            </a:extLst>
          </p:cNvPr>
          <p:cNvSpPr>
            <a:spLocks noGrp="1"/>
          </p:cNvSpPr>
          <p:nvPr>
            <p:ph type="title"/>
          </p:nvPr>
        </p:nvSpPr>
        <p:spPr/>
        <p:txBody>
          <a:bodyPr/>
          <a:lstStyle/>
          <a:p>
            <a:r>
              <a:rPr lang="en-US"/>
              <a:t>Cognizant of Speculative Risks and Benefits</a:t>
            </a:r>
            <a:endParaRPr lang="en-US" dirty="0"/>
          </a:p>
        </p:txBody>
      </p:sp>
      <p:sp>
        <p:nvSpPr>
          <p:cNvPr id="3" name="Content Placeholder 2">
            <a:extLst>
              <a:ext uri="{FF2B5EF4-FFF2-40B4-BE49-F238E27FC236}">
                <a16:creationId xmlns:a16="http://schemas.microsoft.com/office/drawing/2014/main" id="{E5B92B9E-44A6-4057-BBC6-BFC0698AEB99}"/>
              </a:ext>
            </a:extLst>
          </p:cNvPr>
          <p:cNvSpPr>
            <a:spLocks noGrp="1"/>
          </p:cNvSpPr>
          <p:nvPr>
            <p:ph idx="1"/>
          </p:nvPr>
        </p:nvSpPr>
        <p:spPr/>
        <p:txBody>
          <a:bodyPr/>
          <a:lstStyle/>
          <a:p>
            <a:pPr lvl="0"/>
            <a:r>
              <a:rPr lang="en-US" dirty="0"/>
              <a:t>Identify full range of</a:t>
            </a:r>
          </a:p>
          <a:p>
            <a:pPr lvl="1"/>
            <a:r>
              <a:rPr lang="en-US" dirty="0"/>
              <a:t>Harmful, malicious use, as well as good, beneficial use</a:t>
            </a:r>
          </a:p>
          <a:p>
            <a:pPr lvl="1"/>
            <a:r>
              <a:rPr lang="en-US" dirty="0"/>
              <a:t>Blind spots and unwanted/unintended consequences</a:t>
            </a:r>
          </a:p>
          <a:p>
            <a:pPr lvl="0"/>
            <a:endParaRPr lang="en-US" dirty="0"/>
          </a:p>
          <a:p>
            <a:endParaRPr lang="en-US" dirty="0"/>
          </a:p>
        </p:txBody>
      </p:sp>
      <p:sp>
        <p:nvSpPr>
          <p:cNvPr id="6" name="Picture Placeholder 5">
            <a:extLst>
              <a:ext uri="{FF2B5EF4-FFF2-40B4-BE49-F238E27FC236}">
                <a16:creationId xmlns:a16="http://schemas.microsoft.com/office/drawing/2014/main" id="{4D86F41B-57DB-47B0-BCCB-C47D5D708802}"/>
              </a:ext>
            </a:extLst>
          </p:cNvPr>
          <p:cNvSpPr>
            <a:spLocks noGrp="1"/>
          </p:cNvSpPr>
          <p:nvPr>
            <p:ph type="pic" sz="quarter" idx="11"/>
          </p:nvPr>
        </p:nvSpPr>
        <p:spPr/>
      </p:sp>
      <p:sp>
        <p:nvSpPr>
          <p:cNvPr id="4" name="Text Placeholder 3">
            <a:extLst>
              <a:ext uri="{FF2B5EF4-FFF2-40B4-BE49-F238E27FC236}">
                <a16:creationId xmlns:a16="http://schemas.microsoft.com/office/drawing/2014/main" id="{8C080B25-1610-480A-8EB5-46F254D24994}"/>
              </a:ext>
            </a:extLst>
          </p:cNvPr>
          <p:cNvSpPr>
            <a:spLocks noGrp="1"/>
          </p:cNvSpPr>
          <p:nvPr>
            <p:ph type="body" sz="quarter" idx="10"/>
          </p:nvPr>
        </p:nvSpPr>
        <p:spPr/>
        <p:txBody>
          <a:bodyPr/>
          <a:lstStyle/>
          <a:p>
            <a:endParaRPr lang="en-US"/>
          </a:p>
        </p:txBody>
      </p:sp>
      <p:graphicFrame>
        <p:nvGraphicFramePr>
          <p:cNvPr id="7" name="Diagram 6" descr="UX Framework reminder of four themes:&#10;*) Accountable to humans*&#10;2) Speculative&#10;3) Respectful and secure&#10;4) Honest and usable">
            <a:extLst>
              <a:ext uri="{FF2B5EF4-FFF2-40B4-BE49-F238E27FC236}">
                <a16:creationId xmlns:a16="http://schemas.microsoft.com/office/drawing/2014/main" id="{D2EE1A31-FA61-4C58-AE2E-98C750F6C078}"/>
              </a:ext>
            </a:extLst>
          </p:cNvPr>
          <p:cNvGraphicFramePr/>
          <p:nvPr>
            <p:extLst>
              <p:ext uri="{D42A27DB-BD31-4B8C-83A1-F6EECF244321}">
                <p14:modId xmlns:p14="http://schemas.microsoft.com/office/powerpoint/2010/main" val="3310112246"/>
              </p:ext>
            </p:extLst>
          </p:nvPr>
        </p:nvGraphicFramePr>
        <p:xfrm>
          <a:off x="7796157" y="3501397"/>
          <a:ext cx="4047169" cy="2698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577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CF11-E5EC-1942-A439-5A303381E3B8}"/>
              </a:ext>
            </a:extLst>
          </p:cNvPr>
          <p:cNvSpPr>
            <a:spLocks noGrp="1"/>
          </p:cNvSpPr>
          <p:nvPr>
            <p:ph type="title"/>
          </p:nvPr>
        </p:nvSpPr>
        <p:spPr/>
        <p:txBody>
          <a:bodyPr/>
          <a:lstStyle/>
          <a:p>
            <a:r>
              <a:rPr lang="en-US" dirty="0"/>
              <a:t>Speculative: Conduct research and activate curiosity</a:t>
            </a:r>
          </a:p>
        </p:txBody>
      </p:sp>
      <p:sp>
        <p:nvSpPr>
          <p:cNvPr id="5" name="Content Placeholder 4">
            <a:extLst>
              <a:ext uri="{FF2B5EF4-FFF2-40B4-BE49-F238E27FC236}">
                <a16:creationId xmlns:a16="http://schemas.microsoft.com/office/drawing/2014/main" id="{D131A900-AE21-4E15-B81B-C9E2AB6215D1}"/>
              </a:ext>
            </a:extLst>
          </p:cNvPr>
          <p:cNvSpPr>
            <a:spLocks noGrp="1"/>
          </p:cNvSpPr>
          <p:nvPr>
            <p:ph idx="1"/>
          </p:nvPr>
        </p:nvSpPr>
        <p:spPr/>
        <p:txBody>
          <a:bodyPr/>
          <a:lstStyle/>
          <a:p>
            <a:r>
              <a:rPr lang="en-US"/>
              <a:t>Speculate about misuse and abuse </a:t>
            </a:r>
          </a:p>
          <a:p>
            <a:r>
              <a:rPr lang="en-US"/>
              <a:t>Create “Black Mirror” episodes </a:t>
            </a:r>
          </a:p>
          <a:p>
            <a:pPr lvl="1"/>
            <a:r>
              <a:rPr lang="en-US"/>
              <a:t>Severe abuse and consequences</a:t>
            </a:r>
          </a:p>
          <a:p>
            <a:endParaRPr lang="en-US" dirty="0"/>
          </a:p>
        </p:txBody>
      </p:sp>
      <p:sp>
        <p:nvSpPr>
          <p:cNvPr id="3" name="Picture Placeholder 2">
            <a:extLst>
              <a:ext uri="{FF2B5EF4-FFF2-40B4-BE49-F238E27FC236}">
                <a16:creationId xmlns:a16="http://schemas.microsoft.com/office/drawing/2014/main" id="{3D4986EA-9247-4667-BE90-303A24889118}"/>
              </a:ext>
            </a:extLst>
          </p:cNvPr>
          <p:cNvSpPr>
            <a:spLocks noGrp="1"/>
          </p:cNvSpPr>
          <p:nvPr>
            <p:ph type="pic" sz="quarter" idx="11"/>
          </p:nvPr>
        </p:nvSpPr>
        <p:spPr/>
      </p:sp>
      <p:sp>
        <p:nvSpPr>
          <p:cNvPr id="11" name="Text Placeholder 10">
            <a:extLst>
              <a:ext uri="{FF2B5EF4-FFF2-40B4-BE49-F238E27FC236}">
                <a16:creationId xmlns:a16="http://schemas.microsoft.com/office/drawing/2014/main" id="{3F3FC08D-6E86-493F-847D-73164A543087}"/>
              </a:ext>
            </a:extLst>
          </p:cNvPr>
          <p:cNvSpPr>
            <a:spLocks noGrp="1"/>
          </p:cNvSpPr>
          <p:nvPr>
            <p:ph type="body" sz="quarter" idx="10"/>
          </p:nvPr>
        </p:nvSpPr>
        <p:spPr/>
        <p:txBody>
          <a:bodyPr/>
          <a:lstStyle/>
          <a:p>
            <a:r>
              <a:rPr lang="en-US"/>
              <a:t>Abusability Testing</a:t>
            </a:r>
            <a:endParaRPr lang="en-US" dirty="0"/>
          </a:p>
        </p:txBody>
      </p:sp>
      <p:sp>
        <p:nvSpPr>
          <p:cNvPr id="16" name="Rectangle 15">
            <a:extLst>
              <a:ext uri="{FF2B5EF4-FFF2-40B4-BE49-F238E27FC236}">
                <a16:creationId xmlns:a16="http://schemas.microsoft.com/office/drawing/2014/main" id="{42C1CD60-154D-499B-8ADE-E44FF38FC392}"/>
              </a:ext>
            </a:extLst>
          </p:cNvPr>
          <p:cNvSpPr/>
          <p:nvPr/>
        </p:nvSpPr>
        <p:spPr>
          <a:xfrm>
            <a:off x="351572" y="6063352"/>
            <a:ext cx="5127812" cy="276999"/>
          </a:xfrm>
          <a:prstGeom prst="rect">
            <a:avLst/>
          </a:prstGeom>
        </p:spPr>
        <p:txBody>
          <a:bodyPr wrap="square">
            <a:spAutoFit/>
          </a:bodyPr>
          <a:lstStyle/>
          <a:p>
            <a:pPr>
              <a:tabLst>
                <a:tab pos="5727700" algn="r"/>
                <a:tab pos="4114800" algn="ctr"/>
                <a:tab pos="8229600" algn="r"/>
              </a:tabLst>
            </a:pPr>
            <a:r>
              <a:rPr lang="en-US" sz="1200" dirty="0">
                <a:solidFill>
                  <a:schemeClr val="bg1">
                    <a:lumMod val="50000"/>
                  </a:schemeClr>
                </a:solidFill>
                <a:latin typeface="Helvetica Neue"/>
                <a:ea typeface="Arial Unicode MS"/>
                <a:cs typeface="Arial Unicode MS"/>
              </a:rPr>
              <a:t>Template by: Anna </a:t>
            </a:r>
            <a:r>
              <a:rPr lang="en-US" sz="1200" dirty="0" err="1">
                <a:solidFill>
                  <a:schemeClr val="bg1">
                    <a:lumMod val="50000"/>
                  </a:schemeClr>
                </a:solidFill>
                <a:latin typeface="Helvetica Neue"/>
                <a:ea typeface="Arial Unicode MS"/>
                <a:cs typeface="Arial Unicode MS"/>
              </a:rPr>
              <a:t>Abovyan</a:t>
            </a:r>
            <a:r>
              <a:rPr lang="en-US" sz="1200" dirty="0">
                <a:solidFill>
                  <a:schemeClr val="bg1">
                    <a:lumMod val="50000"/>
                  </a:schemeClr>
                </a:solidFill>
                <a:latin typeface="Helvetica Neue"/>
                <a:ea typeface="Arial Unicode MS"/>
                <a:cs typeface="Arial Unicode MS"/>
              </a:rPr>
              <a:t> &amp; Allison Cosby, </a:t>
            </a:r>
            <a:r>
              <a:rPr lang="en-US" sz="1200" dirty="0" err="1">
                <a:solidFill>
                  <a:schemeClr val="bg1">
                    <a:lumMod val="50000"/>
                  </a:schemeClr>
                </a:solidFill>
                <a:latin typeface="Helvetica Neue"/>
                <a:ea typeface="Arial Unicode MS"/>
                <a:cs typeface="Arial Unicode MS"/>
              </a:rPr>
              <a:t>IxDA</a:t>
            </a:r>
            <a:r>
              <a:rPr lang="en-US" sz="1200" dirty="0">
                <a:solidFill>
                  <a:schemeClr val="bg1">
                    <a:lumMod val="50000"/>
                  </a:schemeClr>
                </a:solidFill>
                <a:latin typeface="Helvetica Neue"/>
                <a:ea typeface="Arial Unicode MS"/>
                <a:cs typeface="Arial Unicode MS"/>
              </a:rPr>
              <a:t> Pittsburgh, Sep 2019</a:t>
            </a:r>
          </a:p>
        </p:txBody>
      </p:sp>
      <p:pic>
        <p:nvPicPr>
          <p:cNvPr id="18" name="Content Placeholder 14">
            <a:extLst>
              <a:ext uri="{FF2B5EF4-FFF2-40B4-BE49-F238E27FC236}">
                <a16:creationId xmlns:a16="http://schemas.microsoft.com/office/drawing/2014/main" id="{4EC56F0E-F65A-4759-81D0-363188D6B8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6527694" y="1685109"/>
            <a:ext cx="5064115" cy="3798085"/>
          </a:xfrm>
          <a:prstGeom prst="rect">
            <a:avLst/>
          </a:prstGeom>
        </p:spPr>
      </p:pic>
    </p:spTree>
    <p:extLst>
      <p:ext uri="{BB962C8B-B14F-4D97-AF65-F5344CB8AC3E}">
        <p14:creationId xmlns:p14="http://schemas.microsoft.com/office/powerpoint/2010/main" val="379997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5dec36e235_0_9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lvl="0">
              <a:spcBef>
                <a:spcPts val="0"/>
              </a:spcBef>
              <a:buClr>
                <a:schemeClr val="lt2"/>
              </a:buClr>
              <a:buSzPts val="6600"/>
            </a:pPr>
            <a:r>
              <a:rPr lang="en-US" dirty="0"/>
              <a:t>Inadequate and abusive work</a:t>
            </a:r>
            <a:endParaRPr dirty="0"/>
          </a:p>
        </p:txBody>
      </p:sp>
      <p:sp>
        <p:nvSpPr>
          <p:cNvPr id="2" name="Text Placeholder 1">
            <a:extLst>
              <a:ext uri="{FF2B5EF4-FFF2-40B4-BE49-F238E27FC236}">
                <a16:creationId xmlns:a16="http://schemas.microsoft.com/office/drawing/2014/main" id="{677357F0-2760-4C24-8790-FFE429F301F2}"/>
              </a:ext>
            </a:extLst>
          </p:cNvPr>
          <p:cNvSpPr>
            <a:spLocks noGrp="1"/>
          </p:cNvSpPr>
          <p:nvPr>
            <p:ph type="body" sz="quarter" idx="10"/>
          </p:nvPr>
        </p:nvSpPr>
        <p:spPr/>
        <p:txBody>
          <a:bodyPr/>
          <a:lstStyle/>
          <a:p>
            <a:r>
              <a:rPr lang="en-US" dirty="0"/>
              <a:t>Lack of Trust </a:t>
            </a:r>
            <a:br>
              <a:rPr lang="en-US" dirty="0"/>
            </a:br>
            <a:r>
              <a:rPr lang="en-US" dirty="0"/>
              <a:t>in Artificial Intelligence (AI)</a:t>
            </a:r>
          </a:p>
        </p:txBody>
      </p:sp>
    </p:spTree>
    <p:extLst>
      <p:ext uri="{BB962C8B-B14F-4D97-AF65-F5344CB8AC3E}">
        <p14:creationId xmlns:p14="http://schemas.microsoft.com/office/powerpoint/2010/main" val="3966997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p:txBody>
          <a:bodyPr/>
          <a:lstStyle/>
          <a:p>
            <a:r>
              <a:rPr lang="en-US" dirty="0"/>
              <a:t>Speculative: Create communication &amp; mitigation plans</a:t>
            </a:r>
          </a:p>
        </p:txBody>
      </p:sp>
      <p:sp>
        <p:nvSpPr>
          <p:cNvPr id="117" name="Shape 117"/>
          <p:cNvSpPr txBox="1">
            <a:spLocks noGrp="1"/>
          </p:cNvSpPr>
          <p:nvPr>
            <p:ph idx="1"/>
          </p:nvPr>
        </p:nvSpPr>
        <p:spPr/>
        <p:txBody>
          <a:bodyPr/>
          <a:lstStyle/>
          <a:p>
            <a:r>
              <a:rPr lang="en-US" dirty="0"/>
              <a:t>Plan for unwanted consequences</a:t>
            </a:r>
          </a:p>
          <a:p>
            <a:r>
              <a:rPr lang="en-US" dirty="0"/>
              <a:t>Misuse and Abuse of AI System</a:t>
            </a:r>
          </a:p>
          <a:p>
            <a:pPr lvl="1"/>
            <a:r>
              <a:rPr lang="en-US" dirty="0"/>
              <a:t>Who can report? </a:t>
            </a:r>
          </a:p>
          <a:p>
            <a:pPr lvl="1"/>
            <a:r>
              <a:rPr lang="en-US" dirty="0"/>
              <a:t>To whom?</a:t>
            </a:r>
          </a:p>
          <a:p>
            <a:pPr lvl="1"/>
            <a:r>
              <a:rPr lang="en-US" dirty="0"/>
              <a:t>Turn off?</a:t>
            </a:r>
          </a:p>
          <a:p>
            <a:pPr lvl="1"/>
            <a:r>
              <a:rPr lang="en-US" dirty="0"/>
              <a:t>Who notified?</a:t>
            </a:r>
          </a:p>
          <a:p>
            <a:pPr lvl="1"/>
            <a:r>
              <a:rPr lang="en-US" dirty="0"/>
              <a:t>Consequences?</a:t>
            </a:r>
          </a:p>
        </p:txBody>
      </p:sp>
      <p:sp>
        <p:nvSpPr>
          <p:cNvPr id="3" name="Picture Placeholder 2">
            <a:extLst>
              <a:ext uri="{FF2B5EF4-FFF2-40B4-BE49-F238E27FC236}">
                <a16:creationId xmlns:a16="http://schemas.microsoft.com/office/drawing/2014/main" id="{D26D05FC-1248-4073-8551-61EEF7B4595B}"/>
              </a:ext>
            </a:extLst>
          </p:cNvPr>
          <p:cNvSpPr>
            <a:spLocks noGrp="1"/>
          </p:cNvSpPr>
          <p:nvPr>
            <p:ph type="pic" sz="quarter" idx="11"/>
          </p:nvPr>
        </p:nvSpPr>
        <p:spPr/>
      </p:sp>
      <p:sp>
        <p:nvSpPr>
          <p:cNvPr id="2" name="Text Placeholder 1">
            <a:extLst>
              <a:ext uri="{FF2B5EF4-FFF2-40B4-BE49-F238E27FC236}">
                <a16:creationId xmlns:a16="http://schemas.microsoft.com/office/drawing/2014/main" id="{914144DD-DB85-4DFF-A62C-42247A3E40F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5601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A534-910A-4888-9B11-318C14D7FFC2}"/>
              </a:ext>
            </a:extLst>
          </p:cNvPr>
          <p:cNvSpPr>
            <a:spLocks noGrp="1"/>
          </p:cNvSpPr>
          <p:nvPr>
            <p:ph type="title"/>
          </p:nvPr>
        </p:nvSpPr>
        <p:spPr/>
        <p:txBody>
          <a:bodyPr/>
          <a:lstStyle/>
          <a:p>
            <a:r>
              <a:rPr lang="en-US"/>
              <a:t>Respectful and Secure</a:t>
            </a:r>
            <a:endParaRPr lang="en-US" dirty="0"/>
          </a:p>
        </p:txBody>
      </p:sp>
      <p:sp>
        <p:nvSpPr>
          <p:cNvPr id="3" name="Content Placeholder 2">
            <a:extLst>
              <a:ext uri="{FF2B5EF4-FFF2-40B4-BE49-F238E27FC236}">
                <a16:creationId xmlns:a16="http://schemas.microsoft.com/office/drawing/2014/main" id="{3CA80258-F22F-4369-9DFF-84CE38E93267}"/>
              </a:ext>
            </a:extLst>
          </p:cNvPr>
          <p:cNvSpPr>
            <a:spLocks noGrp="1"/>
          </p:cNvSpPr>
          <p:nvPr>
            <p:ph idx="1"/>
          </p:nvPr>
        </p:nvSpPr>
        <p:spPr/>
        <p:txBody>
          <a:bodyPr/>
          <a:lstStyle/>
          <a:p>
            <a:pPr lvl="0"/>
            <a:r>
              <a:rPr lang="en-US" dirty="0"/>
              <a:t>Values of humanity, ethics, equity, fairness, </a:t>
            </a:r>
            <a:br>
              <a:rPr lang="en-US" dirty="0"/>
            </a:br>
            <a:r>
              <a:rPr lang="en-US" dirty="0"/>
              <a:t>accessibility, diversity and inclusion</a:t>
            </a:r>
          </a:p>
          <a:p>
            <a:pPr lvl="0"/>
            <a:r>
              <a:rPr lang="en-US" dirty="0"/>
              <a:t>Respect privacy and data rights</a:t>
            </a:r>
          </a:p>
          <a:p>
            <a:r>
              <a:rPr lang="en-US" dirty="0"/>
              <a:t>Make system robust, valid and reliable</a:t>
            </a:r>
          </a:p>
          <a:p>
            <a:r>
              <a:rPr lang="en-US" dirty="0"/>
              <a:t>Provide understandable security</a:t>
            </a:r>
          </a:p>
        </p:txBody>
      </p:sp>
      <p:sp>
        <p:nvSpPr>
          <p:cNvPr id="6" name="Picture Placeholder 5">
            <a:extLst>
              <a:ext uri="{FF2B5EF4-FFF2-40B4-BE49-F238E27FC236}">
                <a16:creationId xmlns:a16="http://schemas.microsoft.com/office/drawing/2014/main" id="{B3DDB9DB-D82A-493E-89FC-03998BCF430B}"/>
              </a:ext>
            </a:extLst>
          </p:cNvPr>
          <p:cNvSpPr>
            <a:spLocks noGrp="1"/>
          </p:cNvSpPr>
          <p:nvPr>
            <p:ph type="pic" sz="quarter" idx="11"/>
          </p:nvPr>
        </p:nvSpPr>
        <p:spPr/>
      </p:sp>
      <p:sp>
        <p:nvSpPr>
          <p:cNvPr id="4" name="Text Placeholder 3">
            <a:extLst>
              <a:ext uri="{FF2B5EF4-FFF2-40B4-BE49-F238E27FC236}">
                <a16:creationId xmlns:a16="http://schemas.microsoft.com/office/drawing/2014/main" id="{090ECD72-AD56-4EB4-8A34-FE6995F7C9E8}"/>
              </a:ext>
            </a:extLst>
          </p:cNvPr>
          <p:cNvSpPr>
            <a:spLocks noGrp="1"/>
          </p:cNvSpPr>
          <p:nvPr>
            <p:ph type="body" sz="quarter" idx="10"/>
          </p:nvPr>
        </p:nvSpPr>
        <p:spPr/>
        <p:txBody>
          <a:bodyPr/>
          <a:lstStyle/>
          <a:p>
            <a:endParaRPr lang="en-US"/>
          </a:p>
        </p:txBody>
      </p:sp>
      <p:graphicFrame>
        <p:nvGraphicFramePr>
          <p:cNvPr id="7" name="Diagram 6" descr="UX Framework reminder of four themes:&#10;*) Accountable to humans*&#10;2) Speculative&#10;3) Respectful and secure&#10;4) Honest and usable">
            <a:extLst>
              <a:ext uri="{FF2B5EF4-FFF2-40B4-BE49-F238E27FC236}">
                <a16:creationId xmlns:a16="http://schemas.microsoft.com/office/drawing/2014/main" id="{E6B8A6D6-F0EC-4E29-B4AB-DC93B73A636D}"/>
              </a:ext>
            </a:extLst>
          </p:cNvPr>
          <p:cNvGraphicFramePr/>
          <p:nvPr>
            <p:extLst>
              <p:ext uri="{D42A27DB-BD31-4B8C-83A1-F6EECF244321}">
                <p14:modId xmlns:p14="http://schemas.microsoft.com/office/powerpoint/2010/main" val="456024390"/>
              </p:ext>
            </p:extLst>
          </p:nvPr>
        </p:nvGraphicFramePr>
        <p:xfrm>
          <a:off x="7796157" y="3501397"/>
          <a:ext cx="4047169" cy="26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52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p:txBody>
          <a:bodyPr>
            <a:normAutofit/>
          </a:bodyPr>
          <a:lstStyle/>
          <a:p>
            <a:pPr lvl="0"/>
            <a:r>
              <a:rPr lang="en-US" sz="3200" dirty="0"/>
              <a:t>Fair: Remove unwanted bias in data</a:t>
            </a:r>
          </a:p>
        </p:txBody>
      </p:sp>
      <p:sp>
        <p:nvSpPr>
          <p:cNvPr id="138" name="Shape 138"/>
          <p:cNvSpPr txBox="1">
            <a:spLocks noGrp="1"/>
          </p:cNvSpPr>
          <p:nvPr>
            <p:ph idx="1"/>
          </p:nvPr>
        </p:nvSpPr>
        <p:spPr/>
        <p:txBody>
          <a:bodyPr/>
          <a:lstStyle/>
          <a:p>
            <a:pPr lvl="0"/>
            <a:r>
              <a:rPr lang="en-US" dirty="0"/>
              <a:t>Show awareness of known and desirable bias</a:t>
            </a:r>
          </a:p>
          <a:p>
            <a:pPr lvl="0"/>
            <a:r>
              <a:rPr lang="en-US" dirty="0"/>
              <a:t>Acknowledge issues</a:t>
            </a:r>
          </a:p>
          <a:p>
            <a:pPr lvl="0"/>
            <a:r>
              <a:rPr lang="en-US" dirty="0"/>
              <a:t>Overcommunicate on issues</a:t>
            </a:r>
          </a:p>
          <a:p>
            <a:pPr lvl="0"/>
            <a:endParaRPr lang="en-US" dirty="0"/>
          </a:p>
        </p:txBody>
      </p:sp>
      <p:sp>
        <p:nvSpPr>
          <p:cNvPr id="3" name="Picture Placeholder 2">
            <a:extLst>
              <a:ext uri="{FF2B5EF4-FFF2-40B4-BE49-F238E27FC236}">
                <a16:creationId xmlns:a16="http://schemas.microsoft.com/office/drawing/2014/main" id="{C3C01B2F-6D56-4BBC-AE38-588D030B087C}"/>
              </a:ext>
            </a:extLst>
          </p:cNvPr>
          <p:cNvSpPr>
            <a:spLocks noGrp="1"/>
          </p:cNvSpPr>
          <p:nvPr>
            <p:ph type="pic" sz="quarter" idx="11"/>
          </p:nvPr>
        </p:nvSpPr>
        <p:spPr/>
      </p:sp>
      <p:sp>
        <p:nvSpPr>
          <p:cNvPr id="2" name="Text Placeholder 1">
            <a:extLst>
              <a:ext uri="{FF2B5EF4-FFF2-40B4-BE49-F238E27FC236}">
                <a16:creationId xmlns:a16="http://schemas.microsoft.com/office/drawing/2014/main" id="{979BFEA6-7977-43E4-ADEB-F92DD33AC47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97874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DE79-1255-43FC-961E-B79F4546EF6A}"/>
              </a:ext>
            </a:extLst>
          </p:cNvPr>
          <p:cNvSpPr>
            <a:spLocks noGrp="1"/>
          </p:cNvSpPr>
          <p:nvPr>
            <p:ph type="title"/>
          </p:nvPr>
        </p:nvSpPr>
        <p:spPr/>
        <p:txBody>
          <a:bodyPr/>
          <a:lstStyle/>
          <a:p>
            <a:r>
              <a:rPr lang="en-US"/>
              <a:t>Honest and Usable</a:t>
            </a:r>
            <a:endParaRPr lang="en-US" dirty="0"/>
          </a:p>
        </p:txBody>
      </p:sp>
      <p:sp>
        <p:nvSpPr>
          <p:cNvPr id="3" name="Content Placeholder 2">
            <a:extLst>
              <a:ext uri="{FF2B5EF4-FFF2-40B4-BE49-F238E27FC236}">
                <a16:creationId xmlns:a16="http://schemas.microsoft.com/office/drawing/2014/main" id="{442236CF-233A-4B95-9AD0-3A36E914796E}"/>
              </a:ext>
            </a:extLst>
          </p:cNvPr>
          <p:cNvSpPr>
            <a:spLocks noGrp="1"/>
          </p:cNvSpPr>
          <p:nvPr>
            <p:ph idx="1"/>
          </p:nvPr>
        </p:nvSpPr>
        <p:spPr/>
        <p:txBody>
          <a:bodyPr/>
          <a:lstStyle/>
          <a:p>
            <a:pPr lvl="0"/>
            <a:r>
              <a:rPr lang="en-US"/>
              <a:t>Value transparency with the goal of engendering trust</a:t>
            </a:r>
          </a:p>
          <a:p>
            <a:pPr lvl="0"/>
            <a:r>
              <a:rPr lang="en-US"/>
              <a:t>Explicitly state identity as an AI system</a:t>
            </a:r>
            <a:endParaRPr lang="en-US" dirty="0"/>
          </a:p>
        </p:txBody>
      </p:sp>
      <p:sp>
        <p:nvSpPr>
          <p:cNvPr id="6" name="Picture Placeholder 5">
            <a:extLst>
              <a:ext uri="{FF2B5EF4-FFF2-40B4-BE49-F238E27FC236}">
                <a16:creationId xmlns:a16="http://schemas.microsoft.com/office/drawing/2014/main" id="{1ADD0DAD-8865-4779-B534-44B9A49DA147}"/>
              </a:ext>
            </a:extLst>
          </p:cNvPr>
          <p:cNvSpPr>
            <a:spLocks noGrp="1"/>
          </p:cNvSpPr>
          <p:nvPr>
            <p:ph type="pic" sz="quarter" idx="11"/>
          </p:nvPr>
        </p:nvSpPr>
        <p:spPr/>
      </p:sp>
      <p:sp>
        <p:nvSpPr>
          <p:cNvPr id="4" name="Text Placeholder 3">
            <a:extLst>
              <a:ext uri="{FF2B5EF4-FFF2-40B4-BE49-F238E27FC236}">
                <a16:creationId xmlns:a16="http://schemas.microsoft.com/office/drawing/2014/main" id="{26747053-3DEB-42B9-AF20-572C217ACE90}"/>
              </a:ext>
            </a:extLst>
          </p:cNvPr>
          <p:cNvSpPr>
            <a:spLocks noGrp="1"/>
          </p:cNvSpPr>
          <p:nvPr>
            <p:ph type="body" sz="quarter" idx="10"/>
          </p:nvPr>
        </p:nvSpPr>
        <p:spPr/>
        <p:txBody>
          <a:bodyPr/>
          <a:lstStyle/>
          <a:p>
            <a:endParaRPr lang="en-US"/>
          </a:p>
        </p:txBody>
      </p:sp>
      <p:graphicFrame>
        <p:nvGraphicFramePr>
          <p:cNvPr id="7" name="Diagram 6" descr="UX Framework reminder of four themes:&#10;*) Accountable to humans*&#10;2) Speculative&#10;3) Respectful and secure&#10;4) Honest and usable">
            <a:extLst>
              <a:ext uri="{FF2B5EF4-FFF2-40B4-BE49-F238E27FC236}">
                <a16:creationId xmlns:a16="http://schemas.microsoft.com/office/drawing/2014/main" id="{B55409F5-7E6A-4D12-A976-1B2774D49D39}"/>
              </a:ext>
            </a:extLst>
          </p:cNvPr>
          <p:cNvGraphicFramePr/>
          <p:nvPr>
            <p:extLst>
              <p:ext uri="{D42A27DB-BD31-4B8C-83A1-F6EECF244321}">
                <p14:modId xmlns:p14="http://schemas.microsoft.com/office/powerpoint/2010/main" val="2037395919"/>
              </p:ext>
            </p:extLst>
          </p:nvPr>
        </p:nvGraphicFramePr>
        <p:xfrm>
          <a:off x="7796157" y="3501397"/>
          <a:ext cx="4047169" cy="26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5690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923CF2-D755-4952-BA4D-6235C1465A5E}"/>
              </a:ext>
            </a:extLst>
          </p:cNvPr>
          <p:cNvSpPr>
            <a:spLocks noGrp="1"/>
          </p:cNvSpPr>
          <p:nvPr>
            <p:ph type="title"/>
          </p:nvPr>
        </p:nvSpPr>
        <p:spPr/>
        <p:txBody>
          <a:bodyPr/>
          <a:lstStyle/>
          <a:p>
            <a:r>
              <a:rPr lang="en-US" dirty="0"/>
              <a:t>UX Framework: Being intentional, keeping people safe</a:t>
            </a:r>
          </a:p>
        </p:txBody>
      </p:sp>
      <p:sp>
        <p:nvSpPr>
          <p:cNvPr id="5" name="Picture Placeholder 4">
            <a:extLst>
              <a:ext uri="{FF2B5EF4-FFF2-40B4-BE49-F238E27FC236}">
                <a16:creationId xmlns:a16="http://schemas.microsoft.com/office/drawing/2014/main" id="{C18144B5-7484-4E24-BB74-878276C66773}"/>
              </a:ext>
            </a:extLst>
          </p:cNvPr>
          <p:cNvSpPr>
            <a:spLocks noGrp="1"/>
          </p:cNvSpPr>
          <p:nvPr>
            <p:ph type="pic" sz="quarter" idx="11"/>
          </p:nvPr>
        </p:nvSpPr>
        <p:spPr/>
      </p:sp>
      <p:sp>
        <p:nvSpPr>
          <p:cNvPr id="4" name="Text Placeholder 3">
            <a:extLst>
              <a:ext uri="{FF2B5EF4-FFF2-40B4-BE49-F238E27FC236}">
                <a16:creationId xmlns:a16="http://schemas.microsoft.com/office/drawing/2014/main" id="{DD80FA2A-E0CC-4DF0-A3D5-778A0B591773}"/>
              </a:ext>
            </a:extLst>
          </p:cNvPr>
          <p:cNvSpPr>
            <a:spLocks noGrp="1"/>
          </p:cNvSpPr>
          <p:nvPr>
            <p:ph type="body" sz="quarter" idx="10"/>
          </p:nvPr>
        </p:nvSpPr>
        <p:spPr/>
        <p:txBody>
          <a:bodyPr/>
          <a:lstStyle/>
          <a:p>
            <a:endParaRPr lang="en-US"/>
          </a:p>
        </p:txBody>
      </p:sp>
      <p:graphicFrame>
        <p:nvGraphicFramePr>
          <p:cNvPr id="9" name="Diagram 8" descr="Converging Radial diagram (converted from PPT art as Diverging). &#10;showing 4 themes of UX Framework&#10;In the middle is Ethical AI (our goal) and around it are four circles:&#10;1) Accountable to humans&#10;2) Cognizant of speculative risks and benefits&#10;3) Respectful and secure&#10;4) Honest and usable">
            <a:extLst>
              <a:ext uri="{FF2B5EF4-FFF2-40B4-BE49-F238E27FC236}">
                <a16:creationId xmlns:a16="http://schemas.microsoft.com/office/drawing/2014/main" id="{930F929E-4F68-4C16-BE1B-B7D9FC0DF97D}"/>
              </a:ext>
            </a:extLst>
          </p:cNvPr>
          <p:cNvGraphicFramePr/>
          <p:nvPr>
            <p:extLst>
              <p:ext uri="{D42A27DB-BD31-4B8C-83A1-F6EECF244321}">
                <p14:modId xmlns:p14="http://schemas.microsoft.com/office/powerpoint/2010/main" val="2373480615"/>
              </p:ext>
            </p:extLst>
          </p:nvPr>
        </p:nvGraphicFramePr>
        <p:xfrm>
          <a:off x="1574800" y="1148189"/>
          <a:ext cx="8128000" cy="5016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821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Designing Trustworthy AI</a:t>
            </a:r>
          </a:p>
        </p:txBody>
      </p:sp>
      <p:sp>
        <p:nvSpPr>
          <p:cNvPr id="3" name="Text Placeholder 2"/>
          <p:cNvSpPr>
            <a:spLocks noGrp="1"/>
          </p:cNvSpPr>
          <p:nvPr>
            <p:ph type="body" sz="quarter" idx="10"/>
          </p:nvPr>
        </p:nvSpPr>
        <p:spPr>
          <a:prstGeom prst="rect">
            <a:avLst/>
          </a:prstGeom>
        </p:spPr>
        <p:txBody>
          <a:bodyPr>
            <a:noAutofit/>
          </a:bodyPr>
          <a:lstStyle/>
          <a:p>
            <a:r>
              <a:rPr lang="en-US" dirty="0"/>
              <a:t>Checklist and Agreement</a:t>
            </a:r>
          </a:p>
        </p:txBody>
      </p:sp>
    </p:spTree>
    <p:extLst>
      <p:ext uri="{BB962C8B-B14F-4D97-AF65-F5344CB8AC3E}">
        <p14:creationId xmlns:p14="http://schemas.microsoft.com/office/powerpoint/2010/main" val="2133984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321E4-5460-4283-A758-652101EA8E49}"/>
              </a:ext>
            </a:extLst>
          </p:cNvPr>
          <p:cNvSpPr>
            <a:spLocks noGrp="1"/>
          </p:cNvSpPr>
          <p:nvPr>
            <p:ph type="title"/>
          </p:nvPr>
        </p:nvSpPr>
        <p:spPr/>
        <p:txBody>
          <a:bodyPr/>
          <a:lstStyle/>
          <a:p>
            <a:r>
              <a:rPr lang="en-US" dirty="0"/>
              <a:t>Checklist and Agreement</a:t>
            </a:r>
          </a:p>
        </p:txBody>
      </p:sp>
      <p:sp>
        <p:nvSpPr>
          <p:cNvPr id="5" name="Content Placeholder 4">
            <a:extLst>
              <a:ext uri="{FF2B5EF4-FFF2-40B4-BE49-F238E27FC236}">
                <a16:creationId xmlns:a16="http://schemas.microsoft.com/office/drawing/2014/main" id="{5A80C70A-42AF-40F4-95A8-D38CA3E45FB0}"/>
              </a:ext>
            </a:extLst>
          </p:cNvPr>
          <p:cNvSpPr>
            <a:spLocks noGrp="1"/>
          </p:cNvSpPr>
          <p:nvPr>
            <p:ph sz="half" idx="1"/>
          </p:nvPr>
        </p:nvSpPr>
        <p:spPr/>
        <p:txBody>
          <a:bodyPr/>
          <a:lstStyle/>
          <a:p>
            <a:r>
              <a:rPr lang="en-US" dirty="0"/>
              <a:t>Pair with Tech Ethics </a:t>
            </a:r>
          </a:p>
          <a:p>
            <a:pPr lvl="1"/>
            <a:r>
              <a:rPr lang="en-US" dirty="0"/>
              <a:t>Bridge gap between </a:t>
            </a:r>
            <a:br>
              <a:rPr lang="en-US" dirty="0"/>
            </a:br>
            <a:r>
              <a:rPr lang="en-US" dirty="0"/>
              <a:t>“do no harm” and reality</a:t>
            </a:r>
          </a:p>
          <a:p>
            <a:r>
              <a:rPr lang="en-US" dirty="0"/>
              <a:t>Reduce risk and unwanted bias</a:t>
            </a:r>
          </a:p>
          <a:p>
            <a:r>
              <a:rPr lang="en-US" dirty="0"/>
              <a:t>Mitigation planning</a:t>
            </a:r>
          </a:p>
          <a:p>
            <a:r>
              <a:rPr lang="en-US" dirty="0"/>
              <a:t>Support inspection</a:t>
            </a:r>
          </a:p>
          <a:p>
            <a:pPr marL="0" indent="0">
              <a:buNone/>
            </a:pPr>
            <a:endParaRPr lang="en-US" dirty="0"/>
          </a:p>
        </p:txBody>
      </p:sp>
      <p:sp>
        <p:nvSpPr>
          <p:cNvPr id="6" name="Text Placeholder 5">
            <a:extLst>
              <a:ext uri="{FF2B5EF4-FFF2-40B4-BE49-F238E27FC236}">
                <a16:creationId xmlns:a16="http://schemas.microsoft.com/office/drawing/2014/main" id="{E63AFCDC-AE0B-42A9-A82B-CECF0DA64D7B}"/>
              </a:ext>
            </a:extLst>
          </p:cNvPr>
          <p:cNvSpPr>
            <a:spLocks noGrp="1"/>
          </p:cNvSpPr>
          <p:nvPr>
            <p:ph type="body" sz="quarter" idx="10"/>
          </p:nvPr>
        </p:nvSpPr>
        <p:spPr/>
        <p:txBody>
          <a:bodyPr/>
          <a:lstStyle/>
          <a:p>
            <a:endParaRPr lang="en-US"/>
          </a:p>
        </p:txBody>
      </p:sp>
      <p:sp>
        <p:nvSpPr>
          <p:cNvPr id="9" name="Picture Placeholder 8">
            <a:extLst>
              <a:ext uri="{FF2B5EF4-FFF2-40B4-BE49-F238E27FC236}">
                <a16:creationId xmlns:a16="http://schemas.microsoft.com/office/drawing/2014/main" id="{21C84AA8-7BCC-4F5B-A4B3-14A9B2CC4C72}"/>
              </a:ext>
            </a:extLst>
          </p:cNvPr>
          <p:cNvSpPr>
            <a:spLocks noGrp="1"/>
          </p:cNvSpPr>
          <p:nvPr>
            <p:ph type="pic" sz="quarter" idx="11"/>
          </p:nvPr>
        </p:nvSpPr>
        <p:spPr/>
      </p:sp>
      <p:sp>
        <p:nvSpPr>
          <p:cNvPr id="8" name="Rectangle 7">
            <a:extLst>
              <a:ext uri="{FF2B5EF4-FFF2-40B4-BE49-F238E27FC236}">
                <a16:creationId xmlns:a16="http://schemas.microsoft.com/office/drawing/2014/main" id="{3A8B8931-B7C1-443A-B468-E865FCFC67EE}"/>
              </a:ext>
            </a:extLst>
          </p:cNvPr>
          <p:cNvSpPr/>
          <p:nvPr/>
        </p:nvSpPr>
        <p:spPr>
          <a:xfrm>
            <a:off x="473074" y="5831436"/>
            <a:ext cx="5724528" cy="492443"/>
          </a:xfrm>
          <a:prstGeom prst="rect">
            <a:avLst/>
          </a:prstGeom>
        </p:spPr>
        <p:txBody>
          <a:bodyPr wrap="square">
            <a:spAutoFit/>
          </a:bodyPr>
          <a:lstStyle/>
          <a:p>
            <a:r>
              <a:rPr lang="en-US" sz="1400" dirty="0">
                <a:solidFill>
                  <a:schemeClr val="tx1">
                    <a:lumMod val="50000"/>
                    <a:lumOff val="50000"/>
                  </a:schemeClr>
                </a:solidFill>
              </a:rPr>
              <a:t>Checklist and Agreement - Downloadable PDF: </a:t>
            </a:r>
            <a:r>
              <a:rPr lang="en-US" sz="12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https://resources.sei.cmu.edu/library/asset-view.cfm?assetid=636620</a:t>
            </a:r>
            <a:r>
              <a:rPr lang="en-US" sz="1200" dirty="0">
                <a:solidFill>
                  <a:schemeClr val="tx1">
                    <a:lumMod val="50000"/>
                    <a:lumOff val="50000"/>
                  </a:schemeClr>
                </a:solidFill>
              </a:rPr>
              <a:t> </a:t>
            </a:r>
            <a:endParaRPr lang="en-US" sz="1600" dirty="0">
              <a:solidFill>
                <a:schemeClr val="tx1">
                  <a:lumMod val="50000"/>
                  <a:lumOff val="50000"/>
                </a:schemeClr>
              </a:solidFill>
            </a:endParaRPr>
          </a:p>
        </p:txBody>
      </p:sp>
      <p:pic>
        <p:nvPicPr>
          <p:cNvPr id="3" name="Picture 2" descr="Image of PDF of Checklist and Agreement">
            <a:extLst>
              <a:ext uri="{FF2B5EF4-FFF2-40B4-BE49-F238E27FC236}">
                <a16:creationId xmlns:a16="http://schemas.microsoft.com/office/drawing/2014/main" id="{C929C0E9-824B-4E1F-8569-08CF510C6329}"/>
              </a:ext>
            </a:extLst>
          </p:cNvPr>
          <p:cNvPicPr>
            <a:picLocks noChangeAspect="1"/>
          </p:cNvPicPr>
          <p:nvPr/>
        </p:nvPicPr>
        <p:blipFill>
          <a:blip r:embed="rId4"/>
          <a:stretch>
            <a:fillRect/>
          </a:stretch>
        </p:blipFill>
        <p:spPr>
          <a:xfrm>
            <a:off x="7653645" y="970365"/>
            <a:ext cx="4096493" cy="5301343"/>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4F02997A-8020-4F75-8CE6-7D80E2202131}"/>
              </a:ext>
            </a:extLst>
          </p:cNvPr>
          <p:cNvPicPr>
            <a:picLocks noChangeAspect="1"/>
          </p:cNvPicPr>
          <p:nvPr/>
        </p:nvPicPr>
        <p:blipFill>
          <a:blip r:embed="rId5"/>
          <a:stretch>
            <a:fillRect/>
          </a:stretch>
        </p:blipFill>
        <p:spPr>
          <a:xfrm>
            <a:off x="5143500" y="4172658"/>
            <a:ext cx="1905000" cy="1905000"/>
          </a:xfrm>
          <a:prstGeom prst="rect">
            <a:avLst/>
          </a:prstGeom>
        </p:spPr>
      </p:pic>
    </p:spTree>
    <p:extLst>
      <p:ext uri="{BB962C8B-B14F-4D97-AF65-F5344CB8AC3E}">
        <p14:creationId xmlns:p14="http://schemas.microsoft.com/office/powerpoint/2010/main" val="2006872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Prompts for Conversations</a:t>
            </a:r>
          </a:p>
        </p:txBody>
      </p:sp>
      <p:sp>
        <p:nvSpPr>
          <p:cNvPr id="5" name="Picture Placeholder 4">
            <a:extLst>
              <a:ext uri="{FF2B5EF4-FFF2-40B4-BE49-F238E27FC236}">
                <a16:creationId xmlns:a16="http://schemas.microsoft.com/office/drawing/2014/main" id="{85E6600D-A91A-4C09-BCFC-7B2723B48C02}"/>
              </a:ext>
            </a:extLst>
          </p:cNvPr>
          <p:cNvSpPr>
            <a:spLocks noGrp="1"/>
          </p:cNvSpPr>
          <p:nvPr>
            <p:ph type="pic" sz="quarter" idx="11"/>
          </p:nvPr>
        </p:nvSpPr>
        <p:spPr/>
      </p:sp>
      <p:sp>
        <p:nvSpPr>
          <p:cNvPr id="4" name="Text Placeholder 3">
            <a:extLst>
              <a:ext uri="{FF2B5EF4-FFF2-40B4-BE49-F238E27FC236}">
                <a16:creationId xmlns:a16="http://schemas.microsoft.com/office/drawing/2014/main" id="{359340BF-0BB3-4844-B83C-29C1F724F0B5}"/>
              </a:ext>
            </a:extLst>
          </p:cNvPr>
          <p:cNvSpPr>
            <a:spLocks noGrp="1"/>
          </p:cNvSpPr>
          <p:nvPr>
            <p:ph type="body" sz="quarter" idx="10"/>
          </p:nvPr>
        </p:nvSpPr>
        <p:spPr/>
        <p:txBody>
          <a:bodyPr/>
          <a:lstStyle/>
          <a:p>
            <a:endParaRPr lang="en-US"/>
          </a:p>
        </p:txBody>
      </p:sp>
      <p:pic>
        <p:nvPicPr>
          <p:cNvPr id="14" name="Picture 13" descr="Screenshot of checklist: We work to speculatively identify the full range of risks and benefits... ">
            <a:extLst>
              <a:ext uri="{FF2B5EF4-FFF2-40B4-BE49-F238E27FC236}">
                <a16:creationId xmlns:a16="http://schemas.microsoft.com/office/drawing/2014/main" id="{B8FE8254-B289-4673-9D31-3127A120E298}"/>
              </a:ext>
            </a:extLst>
          </p:cNvPr>
          <p:cNvPicPr>
            <a:picLocks noChangeAspect="1"/>
          </p:cNvPicPr>
          <p:nvPr/>
        </p:nvPicPr>
        <p:blipFill>
          <a:blip r:embed="rId3"/>
          <a:stretch>
            <a:fillRect/>
          </a:stretch>
        </p:blipFill>
        <p:spPr>
          <a:xfrm>
            <a:off x="648778" y="1529941"/>
            <a:ext cx="3631913" cy="2692076"/>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43716087-D268-4862-BBCD-D949E813F823}"/>
              </a:ext>
            </a:extLst>
          </p:cNvPr>
          <p:cNvPicPr>
            <a:picLocks noChangeAspect="1"/>
          </p:cNvPicPr>
          <p:nvPr/>
        </p:nvPicPr>
        <p:blipFill rotWithShape="1">
          <a:blip r:embed="rId4"/>
          <a:srcRect b="29116"/>
          <a:stretch/>
        </p:blipFill>
        <p:spPr>
          <a:xfrm>
            <a:off x="551544" y="4861539"/>
            <a:ext cx="11381509" cy="1220220"/>
          </a:xfrm>
          <a:prstGeom prst="rect">
            <a:avLst/>
          </a:prstGeom>
        </p:spPr>
      </p:pic>
      <p:pic>
        <p:nvPicPr>
          <p:cNvPr id="11" name="Picture 10" descr="Screenshot of checklist: We value honesty and usability...">
            <a:extLst>
              <a:ext uri="{FF2B5EF4-FFF2-40B4-BE49-F238E27FC236}">
                <a16:creationId xmlns:a16="http://schemas.microsoft.com/office/drawing/2014/main" id="{256245FC-35D2-43AF-AB84-90157EFCA2E4}"/>
              </a:ext>
            </a:extLst>
          </p:cNvPr>
          <p:cNvPicPr>
            <a:picLocks noChangeAspect="1"/>
          </p:cNvPicPr>
          <p:nvPr/>
        </p:nvPicPr>
        <p:blipFill>
          <a:blip r:embed="rId5"/>
          <a:stretch>
            <a:fillRect/>
          </a:stretch>
        </p:blipFill>
        <p:spPr>
          <a:xfrm>
            <a:off x="6562847" y="1529941"/>
            <a:ext cx="3719526" cy="3106242"/>
          </a:xfrm>
          <a:prstGeom prst="rect">
            <a:avLst/>
          </a:prstGeom>
          <a:ln>
            <a:solidFill>
              <a:schemeClr val="bg1">
                <a:lumMod val="50000"/>
              </a:schemeClr>
            </a:solidFill>
          </a:ln>
        </p:spPr>
      </p:pic>
    </p:spTree>
    <p:extLst>
      <p:ext uri="{BB962C8B-B14F-4D97-AF65-F5344CB8AC3E}">
        <p14:creationId xmlns:p14="http://schemas.microsoft.com/office/powerpoint/2010/main" val="271231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D5D79-9E70-434A-AEEC-CC129650C1F6}"/>
              </a:ext>
            </a:extLst>
          </p:cNvPr>
          <p:cNvSpPr>
            <a:spLocks noGrp="1"/>
          </p:cNvSpPr>
          <p:nvPr>
            <p:ph type="title"/>
          </p:nvPr>
        </p:nvSpPr>
        <p:spPr/>
        <p:txBody>
          <a:bodyPr/>
          <a:lstStyle/>
          <a:p>
            <a:r>
              <a:rPr lang="en-US" dirty="0"/>
              <a:t>Reward team members for finding ethics bugs</a:t>
            </a:r>
          </a:p>
        </p:txBody>
      </p:sp>
      <p:sp>
        <p:nvSpPr>
          <p:cNvPr id="4" name="Content Placeholder 3">
            <a:extLst>
              <a:ext uri="{FF2B5EF4-FFF2-40B4-BE49-F238E27FC236}">
                <a16:creationId xmlns:a16="http://schemas.microsoft.com/office/drawing/2014/main" id="{83156490-B5C3-4F2E-B7EF-F3B0326A1EF3}"/>
              </a:ext>
            </a:extLst>
          </p:cNvPr>
          <p:cNvSpPr>
            <a:spLocks noGrp="1"/>
          </p:cNvSpPr>
          <p:nvPr>
            <p:ph idx="1"/>
          </p:nvPr>
        </p:nvSpPr>
        <p:spPr/>
        <p:txBody>
          <a:bodyPr/>
          <a:lstStyle/>
          <a:p>
            <a:r>
              <a:rPr lang="en-US" dirty="0"/>
              <a:t>Dr. Ayanna Howard </a:t>
            </a:r>
            <a:br>
              <a:rPr lang="en-US" dirty="0"/>
            </a:br>
            <a:r>
              <a:rPr lang="en-US" dirty="0"/>
              <a:t>- on the Artificial Intelligence Podcast with Lex </a:t>
            </a:r>
            <a:r>
              <a:rPr lang="en-US" dirty="0" err="1"/>
              <a:t>Fridman</a:t>
            </a:r>
            <a:endParaRPr lang="en-US" dirty="0"/>
          </a:p>
          <a:p>
            <a:endParaRPr lang="en-US" dirty="0"/>
          </a:p>
        </p:txBody>
      </p:sp>
      <p:sp>
        <p:nvSpPr>
          <p:cNvPr id="6" name="Picture Placeholder 5">
            <a:extLst>
              <a:ext uri="{FF2B5EF4-FFF2-40B4-BE49-F238E27FC236}">
                <a16:creationId xmlns:a16="http://schemas.microsoft.com/office/drawing/2014/main" id="{11719BA3-6E98-4E88-88B7-AF0FDDD510ED}"/>
              </a:ext>
            </a:extLst>
          </p:cNvPr>
          <p:cNvSpPr>
            <a:spLocks noGrp="1"/>
          </p:cNvSpPr>
          <p:nvPr>
            <p:ph type="pic" sz="quarter" idx="11"/>
          </p:nvPr>
        </p:nvSpPr>
        <p:spPr/>
      </p:sp>
      <p:sp>
        <p:nvSpPr>
          <p:cNvPr id="5" name="Text Placeholder 4">
            <a:extLst>
              <a:ext uri="{FF2B5EF4-FFF2-40B4-BE49-F238E27FC236}">
                <a16:creationId xmlns:a16="http://schemas.microsoft.com/office/drawing/2014/main" id="{29CF1951-D672-4514-BC28-40200B53304C}"/>
              </a:ext>
            </a:extLst>
          </p:cNvPr>
          <p:cNvSpPr>
            <a:spLocks noGrp="1"/>
          </p:cNvSpPr>
          <p:nvPr>
            <p:ph type="body" sz="quarter" idx="10"/>
          </p:nvPr>
        </p:nvSpPr>
        <p:spPr/>
        <p:txBody>
          <a:bodyPr/>
          <a:lstStyle/>
          <a:p>
            <a:endParaRPr lang="en-US"/>
          </a:p>
        </p:txBody>
      </p:sp>
      <p:pic>
        <p:nvPicPr>
          <p:cNvPr id="1026" name="Picture 2" descr="Image">
            <a:extLst>
              <a:ext uri="{FF2B5EF4-FFF2-40B4-BE49-F238E27FC236}">
                <a16:creationId xmlns:a16="http://schemas.microsoft.com/office/drawing/2014/main" id="{5EE4CAAD-A4C0-499B-8967-A719FB569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646" y="2416259"/>
            <a:ext cx="647700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35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p:txBody>
          <a:bodyPr/>
          <a:lstStyle/>
          <a:p>
            <a:r>
              <a:rPr lang="en-US" dirty="0"/>
              <a:t>Evangelize </a:t>
            </a:r>
            <a:br>
              <a:rPr lang="en-US" dirty="0"/>
            </a:br>
            <a:r>
              <a:rPr lang="en-US" dirty="0"/>
              <a:t>for human values</a:t>
            </a:r>
            <a:br>
              <a:rPr lang="en-US" dirty="0"/>
            </a:br>
            <a:br>
              <a:rPr lang="en-US" dirty="0"/>
            </a:br>
            <a:r>
              <a:rPr lang="en-US" dirty="0"/>
              <a:t>Ethical. Transparent. Fair.</a:t>
            </a:r>
          </a:p>
        </p:txBody>
      </p:sp>
    </p:spTree>
    <p:extLst>
      <p:ext uri="{BB962C8B-B14F-4D97-AF65-F5344CB8AC3E}">
        <p14:creationId xmlns:p14="http://schemas.microsoft.com/office/powerpoint/2010/main" val="74328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5ef54e4fcc_1_0"/>
          <p:cNvSpPr txBox="1">
            <a:spLocks noGrp="1"/>
          </p:cNvSpPr>
          <p:nvPr>
            <p:ph type="title"/>
          </p:nvPr>
        </p:nvSpPr>
        <p:spPr/>
        <p:txBody>
          <a:bodyPr/>
          <a:lstStyle/>
          <a:p>
            <a:pPr lvl="0"/>
            <a:r>
              <a:rPr lang="en-US"/>
              <a:t>Assuming That Math Reduces Bias</a:t>
            </a:r>
            <a:endParaRPr lang="en-US" dirty="0"/>
          </a:p>
        </p:txBody>
      </p:sp>
      <p:sp>
        <p:nvSpPr>
          <p:cNvPr id="5" name="Text Placeholder 4">
            <a:extLst>
              <a:ext uri="{FF2B5EF4-FFF2-40B4-BE49-F238E27FC236}">
                <a16:creationId xmlns:a16="http://schemas.microsoft.com/office/drawing/2014/main" id="{7A1C1844-FFA8-4C58-865F-187775CDD184}"/>
              </a:ext>
            </a:extLst>
          </p:cNvPr>
          <p:cNvSpPr>
            <a:spLocks noGrp="1"/>
          </p:cNvSpPr>
          <p:nvPr>
            <p:ph type="body" sz="quarter" idx="10"/>
          </p:nvPr>
        </p:nvSpPr>
        <p:spPr/>
        <p:txBody>
          <a:bodyPr/>
          <a:lstStyle/>
          <a:p>
            <a:endParaRPr lang="en-US"/>
          </a:p>
        </p:txBody>
      </p:sp>
      <p:sp>
        <p:nvSpPr>
          <p:cNvPr id="6" name="Picture Placeholder 5">
            <a:extLst>
              <a:ext uri="{FF2B5EF4-FFF2-40B4-BE49-F238E27FC236}">
                <a16:creationId xmlns:a16="http://schemas.microsoft.com/office/drawing/2014/main" id="{4D21EBA8-27FE-4E0A-8E7D-00A42F9C3322}"/>
              </a:ext>
            </a:extLst>
          </p:cNvPr>
          <p:cNvSpPr>
            <a:spLocks noGrp="1"/>
          </p:cNvSpPr>
          <p:nvPr>
            <p:ph type="pic" sz="quarter" idx="11"/>
          </p:nvPr>
        </p:nvSpPr>
        <p:spPr/>
      </p:sp>
      <p:sp>
        <p:nvSpPr>
          <p:cNvPr id="342" name="Google Shape;342;g5ef54e4fcc_1_0"/>
          <p:cNvSpPr txBox="1">
            <a:spLocks noGrp="1"/>
          </p:cNvSpPr>
          <p:nvPr>
            <p:ph type="body" idx="1"/>
          </p:nvPr>
        </p:nvSpPr>
        <p:spPr/>
        <p:txBody>
          <a:bodyPr/>
          <a:lstStyle/>
          <a:p>
            <a:r>
              <a:rPr lang="en-US"/>
              <a:t>Vetting applicant resumes</a:t>
            </a:r>
            <a:endParaRPr lang="en-US" dirty="0"/>
          </a:p>
        </p:txBody>
      </p:sp>
      <p:pic>
        <p:nvPicPr>
          <p:cNvPr id="343" name="Google Shape;343;g5ef54e4fcc_1_0" descr="Screenshot of Business News page &quot;Amazon scraps secret AI recruiting tool that showed bias against women&quot; article"/>
          <p:cNvPicPr preferRelativeResize="0"/>
          <p:nvPr/>
        </p:nvPicPr>
        <p:blipFill rotWithShape="1">
          <a:blip r:embed="rId3">
            <a:alphaModFix/>
          </a:blip>
          <a:srcRect l="8958" t="32998"/>
          <a:stretch/>
        </p:blipFill>
        <p:spPr>
          <a:xfrm>
            <a:off x="516151" y="2666698"/>
            <a:ext cx="5579849" cy="2480849"/>
          </a:xfrm>
          <a:prstGeom prst="rect">
            <a:avLst/>
          </a:prstGeom>
          <a:noFill/>
          <a:ln>
            <a:solidFill>
              <a:schemeClr val="bg1">
                <a:lumMod val="50000"/>
              </a:schemeClr>
            </a:solidFill>
          </a:ln>
        </p:spPr>
      </p:pic>
      <p:pic>
        <p:nvPicPr>
          <p:cNvPr id="345" name="Google Shape;345;g5ef54e4fcc_1_0" descr="Reuters"/>
          <p:cNvPicPr preferRelativeResize="0"/>
          <p:nvPr/>
        </p:nvPicPr>
        <p:blipFill>
          <a:blip r:embed="rId4">
            <a:alphaModFix/>
          </a:blip>
          <a:stretch>
            <a:fillRect/>
          </a:stretch>
        </p:blipFill>
        <p:spPr>
          <a:xfrm>
            <a:off x="513244" y="2117889"/>
            <a:ext cx="1703350" cy="534725"/>
          </a:xfrm>
          <a:prstGeom prst="rect">
            <a:avLst/>
          </a:prstGeom>
          <a:noFill/>
          <a:ln>
            <a:solidFill>
              <a:schemeClr val="bg1">
                <a:lumMod val="50000"/>
              </a:schemeClr>
            </a:solidFill>
          </a:ln>
        </p:spPr>
      </p:pic>
    </p:spTree>
    <p:extLst>
      <p:ext uri="{BB962C8B-B14F-4D97-AF65-F5344CB8AC3E}">
        <p14:creationId xmlns:p14="http://schemas.microsoft.com/office/powerpoint/2010/main" val="402118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39DF-5EF0-4F79-B8FD-2A2F123DAA29}"/>
              </a:ext>
            </a:extLst>
          </p:cNvPr>
          <p:cNvSpPr>
            <a:spLocks noGrp="1"/>
          </p:cNvSpPr>
          <p:nvPr>
            <p:ph type="title"/>
          </p:nvPr>
        </p:nvSpPr>
        <p:spPr/>
        <p:txBody>
          <a:bodyPr/>
          <a:lstStyle/>
          <a:p>
            <a:r>
              <a:rPr lang="en-US" dirty="0"/>
              <a:t>We aren’t perfect, AI won’t be perfect</a:t>
            </a:r>
          </a:p>
        </p:txBody>
      </p:sp>
      <p:sp>
        <p:nvSpPr>
          <p:cNvPr id="3" name="Content Placeholder 2">
            <a:extLst>
              <a:ext uri="{FF2B5EF4-FFF2-40B4-BE49-F238E27FC236}">
                <a16:creationId xmlns:a16="http://schemas.microsoft.com/office/drawing/2014/main" id="{71A5541C-92B2-4856-865D-7D226EDAA7BA}"/>
              </a:ext>
            </a:extLst>
          </p:cNvPr>
          <p:cNvSpPr>
            <a:spLocks noGrp="1"/>
          </p:cNvSpPr>
          <p:nvPr>
            <p:ph idx="1"/>
          </p:nvPr>
        </p:nvSpPr>
        <p:spPr/>
        <p:txBody>
          <a:bodyPr/>
          <a:lstStyle/>
          <a:p>
            <a:r>
              <a:rPr lang="en-US" dirty="0"/>
              <a:t>Diverse teams, inclusive environments</a:t>
            </a:r>
          </a:p>
          <a:p>
            <a:r>
              <a:rPr lang="en-US" dirty="0"/>
              <a:t>Adopt tech ethics</a:t>
            </a:r>
          </a:p>
          <a:p>
            <a:r>
              <a:rPr lang="en-US" dirty="0"/>
              <a:t>Encourage deep conversations (Checklist)</a:t>
            </a:r>
          </a:p>
          <a:p>
            <a:r>
              <a:rPr lang="en-US" dirty="0"/>
              <a:t>Activate curiosity; be speculative; imaginative</a:t>
            </a:r>
          </a:p>
          <a:p>
            <a:r>
              <a:rPr lang="en-US" dirty="0"/>
              <a:t>Make trustworthy AI systems</a:t>
            </a:r>
          </a:p>
        </p:txBody>
      </p:sp>
      <p:sp>
        <p:nvSpPr>
          <p:cNvPr id="6" name="Picture Placeholder 5">
            <a:extLst>
              <a:ext uri="{FF2B5EF4-FFF2-40B4-BE49-F238E27FC236}">
                <a16:creationId xmlns:a16="http://schemas.microsoft.com/office/drawing/2014/main" id="{E14D10AC-7744-4E90-B319-DB0AC2394DED}"/>
              </a:ext>
            </a:extLst>
          </p:cNvPr>
          <p:cNvSpPr>
            <a:spLocks noGrp="1"/>
          </p:cNvSpPr>
          <p:nvPr>
            <p:ph type="pic" sz="quarter" idx="11"/>
          </p:nvPr>
        </p:nvSpPr>
        <p:spPr/>
      </p:sp>
      <p:sp>
        <p:nvSpPr>
          <p:cNvPr id="4" name="Text Placeholder 3">
            <a:extLst>
              <a:ext uri="{FF2B5EF4-FFF2-40B4-BE49-F238E27FC236}">
                <a16:creationId xmlns:a16="http://schemas.microsoft.com/office/drawing/2014/main" id="{7E1EB0EC-A3E9-4000-9E81-A875295A4E0C}"/>
              </a:ext>
            </a:extLst>
          </p:cNvPr>
          <p:cNvSpPr>
            <a:spLocks noGrp="1"/>
          </p:cNvSpPr>
          <p:nvPr>
            <p:ph type="body" sz="quarter" idx="10"/>
          </p:nvPr>
        </p:nvSpPr>
        <p:spPr/>
        <p:txBody>
          <a:bodyPr/>
          <a:lstStyle/>
          <a:p>
            <a:endParaRPr lang="en-US"/>
          </a:p>
        </p:txBody>
      </p:sp>
      <p:graphicFrame>
        <p:nvGraphicFramePr>
          <p:cNvPr id="5" name="Diagram 4" descr="UX Framework reminder of four themes:&#10;*) Accountable to humans*&#10;2) Speculative&#10;3) Respectful and secure&#10;4) Honest and usable">
            <a:extLst>
              <a:ext uri="{FF2B5EF4-FFF2-40B4-BE49-F238E27FC236}">
                <a16:creationId xmlns:a16="http://schemas.microsoft.com/office/drawing/2014/main" id="{7621E816-6C38-4888-A5B3-AB0D02C09D1F}"/>
              </a:ext>
            </a:extLst>
          </p:cNvPr>
          <p:cNvGraphicFramePr/>
          <p:nvPr>
            <p:extLst>
              <p:ext uri="{D42A27DB-BD31-4B8C-83A1-F6EECF244321}">
                <p14:modId xmlns:p14="http://schemas.microsoft.com/office/powerpoint/2010/main" val="620764511"/>
              </p:ext>
            </p:extLst>
          </p:nvPr>
        </p:nvGraphicFramePr>
        <p:xfrm>
          <a:off x="7796157" y="3501397"/>
          <a:ext cx="4047169" cy="2698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763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Apply What You Have Learned Today</a:t>
            </a:r>
          </a:p>
        </p:txBody>
      </p:sp>
      <p:sp>
        <p:nvSpPr>
          <p:cNvPr id="4" name="Content Placeholder 3"/>
          <p:cNvSpPr>
            <a:spLocks noGrp="1"/>
          </p:cNvSpPr>
          <p:nvPr>
            <p:ph idx="1"/>
          </p:nvPr>
        </p:nvSpPr>
        <p:spPr/>
        <p:txBody>
          <a:bodyPr>
            <a:normAutofit/>
          </a:bodyPr>
          <a:lstStyle/>
          <a:p>
            <a:pPr>
              <a:lnSpc>
                <a:spcPct val="95000"/>
              </a:lnSpc>
            </a:pPr>
            <a:r>
              <a:rPr lang="en-US" dirty="0"/>
              <a:t>Next week:</a:t>
            </a:r>
          </a:p>
          <a:p>
            <a:pPr lvl="1"/>
            <a:r>
              <a:rPr lang="en-US" dirty="0"/>
              <a:t>Identify initial set of technology ethics </a:t>
            </a:r>
          </a:p>
          <a:p>
            <a:pPr lvl="1"/>
            <a:r>
              <a:rPr lang="en-US" dirty="0"/>
              <a:t>Introduce tech ethics and Checklist to 1 team*</a:t>
            </a:r>
          </a:p>
          <a:p>
            <a:pPr>
              <a:lnSpc>
                <a:spcPct val="95000"/>
              </a:lnSpc>
            </a:pPr>
            <a:r>
              <a:rPr lang="en-US" dirty="0"/>
              <a:t>3 months:</a:t>
            </a:r>
          </a:p>
          <a:p>
            <a:pPr lvl="1"/>
            <a:r>
              <a:rPr lang="en-US" dirty="0"/>
              <a:t>Formally adopt technology ethics based on learnings</a:t>
            </a:r>
          </a:p>
          <a:p>
            <a:pPr lvl="1"/>
            <a:r>
              <a:rPr lang="en-US" dirty="0"/>
              <a:t>Run 1+ abusability workshop </a:t>
            </a:r>
          </a:p>
          <a:p>
            <a:pPr lvl="1"/>
            <a:r>
              <a:rPr lang="en-US" dirty="0"/>
              <a:t>Expand use of Checklist</a:t>
            </a:r>
          </a:p>
          <a:p>
            <a:pPr>
              <a:lnSpc>
                <a:spcPct val="95000"/>
              </a:lnSpc>
            </a:pPr>
            <a:r>
              <a:rPr lang="en-US" dirty="0"/>
              <a:t>6 months:</a:t>
            </a:r>
          </a:p>
          <a:p>
            <a:pPr lvl="1"/>
            <a:r>
              <a:rPr lang="en-US" dirty="0"/>
              <a:t>Measure progress (e.g. proactiveness, quality conversations vs. surprises)</a:t>
            </a:r>
          </a:p>
          <a:p>
            <a:pPr lvl="1"/>
            <a:endParaRPr lang="en-US" dirty="0"/>
          </a:p>
        </p:txBody>
      </p:sp>
      <p:sp>
        <p:nvSpPr>
          <p:cNvPr id="7" name="Picture Placeholder 6">
            <a:extLst>
              <a:ext uri="{FF2B5EF4-FFF2-40B4-BE49-F238E27FC236}">
                <a16:creationId xmlns:a16="http://schemas.microsoft.com/office/drawing/2014/main" id="{5602525C-23B4-41D3-BDA8-9B46EE38D83D}"/>
              </a:ext>
            </a:extLst>
          </p:cNvPr>
          <p:cNvSpPr>
            <a:spLocks noGrp="1"/>
          </p:cNvSpPr>
          <p:nvPr>
            <p:ph type="pic" sz="quarter" idx="11"/>
          </p:nvPr>
        </p:nvSpPr>
        <p:spPr/>
      </p:sp>
      <p:sp>
        <p:nvSpPr>
          <p:cNvPr id="5" name="Text Placeholder 4">
            <a:extLst>
              <a:ext uri="{FF2B5EF4-FFF2-40B4-BE49-F238E27FC236}">
                <a16:creationId xmlns:a16="http://schemas.microsoft.com/office/drawing/2014/main" id="{E38A2F68-96FB-4DBE-9899-E25B79D3C77F}"/>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070DBDC6-991E-44D4-BFB1-BAA1AB5D504E}"/>
              </a:ext>
            </a:extLst>
          </p:cNvPr>
          <p:cNvSpPr/>
          <p:nvPr/>
        </p:nvSpPr>
        <p:spPr>
          <a:xfrm>
            <a:off x="508001" y="5823441"/>
            <a:ext cx="2817310" cy="461665"/>
          </a:xfrm>
          <a:prstGeom prst="rect">
            <a:avLst/>
          </a:prstGeom>
          <a:solidFill>
            <a:schemeClr val="bg1"/>
          </a:solidFill>
        </p:spPr>
        <p:txBody>
          <a:bodyPr wrap="none">
            <a:spAutoFit/>
          </a:bodyPr>
          <a:lstStyle/>
          <a:p>
            <a:r>
              <a:rPr lang="en-US" dirty="0"/>
              <a:t>*Experiment to learn</a:t>
            </a:r>
          </a:p>
        </p:txBody>
      </p:sp>
    </p:spTree>
    <p:extLst>
      <p:ext uri="{BB962C8B-B14F-4D97-AF65-F5344CB8AC3E}">
        <p14:creationId xmlns:p14="http://schemas.microsoft.com/office/powerpoint/2010/main" val="2453319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2B987F-F602-4949-A885-38F6F78C70B9}"/>
              </a:ext>
            </a:extLst>
          </p:cNvPr>
          <p:cNvSpPr>
            <a:spLocks noGrp="1"/>
          </p:cNvSpPr>
          <p:nvPr>
            <p:ph type="ctrTitle"/>
          </p:nvPr>
        </p:nvSpPr>
        <p:spPr>
          <a:xfrm>
            <a:off x="508001" y="2051173"/>
            <a:ext cx="6240669" cy="2067560"/>
          </a:xfrm>
        </p:spPr>
        <p:txBody>
          <a:bodyPr>
            <a:normAutofit fontScale="90000"/>
          </a:bodyPr>
          <a:lstStyle/>
          <a:p>
            <a:pPr>
              <a:lnSpc>
                <a:spcPct val="150000"/>
              </a:lnSpc>
            </a:pPr>
            <a:r>
              <a:rPr lang="en-US" dirty="0"/>
              <a:t>Carol J. Smith</a:t>
            </a:r>
            <a:br>
              <a:rPr lang="en-US" dirty="0"/>
            </a:br>
            <a:r>
              <a:rPr lang="en-US" dirty="0"/>
              <a:t>Email: cjsmith@sei.cmu.edu</a:t>
            </a:r>
            <a:br>
              <a:rPr lang="en-US" dirty="0"/>
            </a:br>
            <a:r>
              <a:rPr lang="en-US" dirty="0"/>
              <a:t>Twitter: @</a:t>
            </a:r>
            <a:r>
              <a:rPr lang="en-US" dirty="0" err="1"/>
              <a:t>carologic</a:t>
            </a:r>
            <a:r>
              <a:rPr lang="en-US" dirty="0"/>
              <a:t>     @</a:t>
            </a:r>
            <a:r>
              <a:rPr lang="en-US" dirty="0" err="1"/>
              <a:t>sei_etc</a:t>
            </a:r>
            <a:endParaRPr lang="en-US" dirty="0"/>
          </a:p>
        </p:txBody>
      </p:sp>
      <p:sp>
        <p:nvSpPr>
          <p:cNvPr id="10" name="Subtitle 9">
            <a:extLst>
              <a:ext uri="{FF2B5EF4-FFF2-40B4-BE49-F238E27FC236}">
                <a16:creationId xmlns:a16="http://schemas.microsoft.com/office/drawing/2014/main" id="{E8FA5359-95E7-4064-A1EC-0346EC89BE7B}"/>
              </a:ext>
            </a:extLst>
          </p:cNvPr>
          <p:cNvSpPr>
            <a:spLocks noGrp="1"/>
          </p:cNvSpPr>
          <p:nvPr>
            <p:ph type="subTitle" idx="1"/>
          </p:nvPr>
        </p:nvSpPr>
        <p:spPr>
          <a:xfrm>
            <a:off x="508000" y="4324753"/>
            <a:ext cx="7587421" cy="821267"/>
          </a:xfrm>
        </p:spPr>
        <p:txBody>
          <a:bodyPr>
            <a:normAutofit/>
          </a:bodyPr>
          <a:lstStyle/>
          <a:p>
            <a:r>
              <a:rPr lang="en-US" sz="2400" dirty="0"/>
              <a:t>SEI on HMT: </a:t>
            </a:r>
            <a:r>
              <a:rPr lang="en-US" dirty="0">
                <a:hlinkClick r:id="rId3"/>
              </a:rPr>
              <a:t>https://sei.cmu.edu/research-capabilities/all-work/display.cfm?customel_datapageid_4050=197910</a:t>
            </a:r>
            <a:r>
              <a:rPr lang="en-US" dirty="0"/>
              <a:t> </a:t>
            </a:r>
            <a:endParaRPr lang="en-US" sz="2400" dirty="0"/>
          </a:p>
          <a:p>
            <a:endParaRPr lang="en-US" dirty="0"/>
          </a:p>
        </p:txBody>
      </p:sp>
    </p:spTree>
    <p:extLst>
      <p:ext uri="{BB962C8B-B14F-4D97-AF65-F5344CB8AC3E}">
        <p14:creationId xmlns:p14="http://schemas.microsoft.com/office/powerpoint/2010/main" val="1566081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B273-4813-724B-8874-92CE51AF6D9B}"/>
              </a:ext>
            </a:extLst>
          </p:cNvPr>
          <p:cNvSpPr>
            <a:spLocks noGrp="1"/>
          </p:cNvSpPr>
          <p:nvPr>
            <p:ph type="title"/>
          </p:nvPr>
        </p:nvSpPr>
        <p:spPr/>
        <p:txBody>
          <a:bodyPr/>
          <a:lstStyle/>
          <a:p>
            <a:r>
              <a:rPr lang="en-US" dirty="0"/>
              <a:t>Designing Trustworthy AI</a:t>
            </a:r>
          </a:p>
        </p:txBody>
      </p:sp>
      <p:sp>
        <p:nvSpPr>
          <p:cNvPr id="3" name="Text Placeholder 2">
            <a:extLst>
              <a:ext uri="{FF2B5EF4-FFF2-40B4-BE49-F238E27FC236}">
                <a16:creationId xmlns:a16="http://schemas.microsoft.com/office/drawing/2014/main" id="{FA6F244C-71BF-452F-B483-4E0C4BB1AE91}"/>
              </a:ext>
            </a:extLst>
          </p:cNvPr>
          <p:cNvSpPr>
            <a:spLocks noGrp="1"/>
          </p:cNvSpPr>
          <p:nvPr>
            <p:ph type="body" sz="quarter" idx="10"/>
          </p:nvPr>
        </p:nvSpPr>
        <p:spPr/>
        <p:txBody>
          <a:bodyPr/>
          <a:lstStyle/>
          <a:p>
            <a:r>
              <a:rPr lang="en-US" dirty="0"/>
              <a:t>Resources</a:t>
            </a:r>
          </a:p>
        </p:txBody>
      </p:sp>
    </p:spTree>
    <p:extLst>
      <p:ext uri="{BB962C8B-B14F-4D97-AF65-F5344CB8AC3E}">
        <p14:creationId xmlns:p14="http://schemas.microsoft.com/office/powerpoint/2010/main" val="1090217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5D385E7-4033-4CEB-8E21-282ED5CD0FCC}"/>
              </a:ext>
            </a:extLst>
          </p:cNvPr>
          <p:cNvSpPr>
            <a:spLocks noGrp="1"/>
          </p:cNvSpPr>
          <p:nvPr>
            <p:ph type="pic" sz="quarter" idx="11"/>
          </p:nvPr>
        </p:nvSpPr>
        <p:spPr/>
      </p:sp>
      <p:sp>
        <p:nvSpPr>
          <p:cNvPr id="8" name="Text Placeholder 7">
            <a:extLst>
              <a:ext uri="{FF2B5EF4-FFF2-40B4-BE49-F238E27FC236}">
                <a16:creationId xmlns:a16="http://schemas.microsoft.com/office/drawing/2014/main" id="{8349D6C9-6858-43D1-8C7A-03B8E1862658}"/>
              </a:ext>
            </a:extLst>
          </p:cNvPr>
          <p:cNvSpPr>
            <a:spLocks noGrp="1"/>
          </p:cNvSpPr>
          <p:nvPr>
            <p:ph type="body" sz="quarter" idx="10"/>
          </p:nvPr>
        </p:nvSpPr>
        <p:spPr/>
        <p:txBody>
          <a:bodyPr/>
          <a:lstStyle/>
          <a:p>
            <a:endParaRPr lang="en-US"/>
          </a:p>
        </p:txBody>
      </p:sp>
      <p:sp>
        <p:nvSpPr>
          <p:cNvPr id="3" name="Slide Number Placeholder 2">
            <a:extLst>
              <a:ext uri="{FF2B5EF4-FFF2-40B4-BE49-F238E27FC236}">
                <a16:creationId xmlns:a16="http://schemas.microsoft.com/office/drawing/2014/main" id="{0BD2C3E7-6898-4FE2-A018-559675C3DEE4}"/>
              </a:ext>
            </a:extLst>
          </p:cNvPr>
          <p:cNvSpPr>
            <a:spLocks noGrp="1"/>
          </p:cNvSpPr>
          <p:nvPr>
            <p:ph type="sldNum" sz="quarter" idx="4294967295"/>
          </p:nvPr>
        </p:nvSpPr>
        <p:spPr>
          <a:xfrm>
            <a:off x="0" y="6359525"/>
            <a:ext cx="1401763" cy="365125"/>
          </a:xfrm>
          <a:prstGeom prst="rect">
            <a:avLst/>
          </a:prstGeom>
        </p:spPr>
        <p:txBody>
          <a:bodyPr/>
          <a:lstStyle/>
          <a:p>
            <a:fld id="{38B260AA-EA2E-46C8-AEAF-F814F7427DAC}" type="slidenum">
              <a:rPr lang="en-US" smtClean="0"/>
              <a:pPr/>
              <a:t>54</a:t>
            </a:fld>
            <a:endParaRPr lang="en-US" dirty="0"/>
          </a:p>
        </p:txBody>
      </p:sp>
      <p:pic>
        <p:nvPicPr>
          <p:cNvPr id="5" name="Content Placeholder 9">
            <a:extLst>
              <a:ext uri="{FF2B5EF4-FFF2-40B4-BE49-F238E27FC236}">
                <a16:creationId xmlns:a16="http://schemas.microsoft.com/office/drawing/2014/main" id="{7C358EC4-A87A-419C-A55C-657EEB42B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969" y="0"/>
            <a:ext cx="8735521" cy="6861816"/>
          </a:xfrm>
          <a:prstGeom prst="rect">
            <a:avLst/>
          </a:prstGeom>
        </p:spPr>
      </p:pic>
    </p:spTree>
    <p:extLst>
      <p:ext uri="{BB962C8B-B14F-4D97-AF65-F5344CB8AC3E}">
        <p14:creationId xmlns:p14="http://schemas.microsoft.com/office/powerpoint/2010/main" val="2417887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p:txBody>
          <a:bodyPr/>
          <a:lstStyle/>
          <a:p>
            <a:pPr lvl="0"/>
            <a:r>
              <a:rPr lang="en-US">
                <a:sym typeface="Arial"/>
              </a:rPr>
              <a:t>Resources</a:t>
            </a:r>
            <a:endParaRPr lang="en-US" dirty="0">
              <a:sym typeface="Arial"/>
            </a:endParaRPr>
          </a:p>
        </p:txBody>
      </p:sp>
      <p:sp>
        <p:nvSpPr>
          <p:cNvPr id="668" name="Shape 668"/>
          <p:cNvSpPr txBox="1">
            <a:spLocks noGrp="1"/>
          </p:cNvSpPr>
          <p:nvPr>
            <p:ph idx="1"/>
          </p:nvPr>
        </p:nvSpPr>
        <p:spPr/>
        <p:txBody>
          <a:bodyPr>
            <a:normAutofit fontScale="85000" lnSpcReduction="20000"/>
          </a:bodyPr>
          <a:lstStyle/>
          <a:p>
            <a:pPr lvl="0"/>
            <a:r>
              <a:rPr lang="en-US" dirty="0"/>
              <a:t>Black Mirror, Light Mirror: Teaching Technology Ethics Through Speculation. Casey </a:t>
            </a:r>
            <a:r>
              <a:rPr lang="en-US" dirty="0" err="1"/>
              <a:t>Fiesler</a:t>
            </a:r>
            <a:r>
              <a:rPr lang="en-US" dirty="0"/>
              <a:t>. Oct 15, 2018. </a:t>
            </a:r>
            <a:r>
              <a:rPr lang="en-US" dirty="0">
                <a:hlinkClick r:id="rId3"/>
              </a:rPr>
              <a:t>https://howwegettonext.com/the-black-mirror-writers-room-teaching-technology-ethics-through-speculation-f1a9e2deccf4</a:t>
            </a:r>
            <a:r>
              <a:rPr lang="en-US" dirty="0"/>
              <a:t> </a:t>
            </a:r>
          </a:p>
          <a:p>
            <a:r>
              <a:rPr lang="en-US" dirty="0"/>
              <a:t>UX in the Age of Abusability. The role of Composition, Collaboration, and Craft in building ethical products. Dan Brown. Sep 18, 2018. </a:t>
            </a:r>
            <a:r>
              <a:rPr lang="en-US" dirty="0">
                <a:hlinkClick r:id="rId4"/>
              </a:rPr>
              <a:t>https://greenonions.com/ux-in-the-age-of-abusability-797cd01f6b13</a:t>
            </a:r>
            <a:endParaRPr lang="en-US" dirty="0"/>
          </a:p>
          <a:p>
            <a:pPr lvl="0"/>
            <a:r>
              <a:rPr lang="en-US" dirty="0"/>
              <a:t>AI​ ​Now​ ​2017​ ​Report, New York University, and AI Now </a:t>
            </a:r>
            <a:r>
              <a:rPr lang="en-US" dirty="0">
                <a:hlinkClick r:id="rId5"/>
              </a:rPr>
              <a:t>https://assets.ctfassets.net/8wprhhvnpfc0/1A9c3ZTCZa2KEYM64Wsc2a/8636557c5fb14f2b74b2be64c3ce0c78/_AI_Now_Institute_2017_Report_.pdf</a:t>
            </a:r>
            <a:r>
              <a:rPr lang="en-US" dirty="0"/>
              <a:t> </a:t>
            </a:r>
          </a:p>
          <a:p>
            <a:pPr lvl="0"/>
            <a:r>
              <a:rPr lang="en-US" dirty="0">
                <a:sym typeface="Arial"/>
              </a:rPr>
              <a:t>“How IBM is Competing with Google in AI.” The Information. </a:t>
            </a:r>
            <a:r>
              <a:rPr lang="en-US" dirty="0">
                <a:sym typeface="Arial"/>
                <a:hlinkClick r:id="rId6"/>
              </a:rPr>
              <a:t>https://www.theinformation.com/how-ibm-is-competing-with-google-in-ai?eu=2zIDMNYNjDp7KqL4YqAXXA</a:t>
            </a:r>
            <a:r>
              <a:rPr lang="en-US" dirty="0">
                <a:sym typeface="Arial"/>
              </a:rPr>
              <a:t> </a:t>
            </a:r>
          </a:p>
          <a:p>
            <a:pPr lvl="0"/>
            <a:r>
              <a:rPr lang="en-US" dirty="0">
                <a:sym typeface="Arial"/>
              </a:rPr>
              <a:t>“The business case for augmented intelligence” by Nancy Pearson, VP Marketing, IBM Cognitive. </a:t>
            </a:r>
            <a:r>
              <a:rPr lang="en-US" dirty="0">
                <a:sym typeface="Arial"/>
                <a:hlinkClick r:id="rId7"/>
              </a:rPr>
              <a:t>https://medium.com/cognitivebusiness/the-business-case-for-augmented-intelligence-36afa64cd675#.qqzvunakw</a:t>
            </a:r>
            <a:r>
              <a:rPr lang="en-US" dirty="0">
                <a:sym typeface="Arial"/>
              </a:rPr>
              <a:t> </a:t>
            </a:r>
          </a:p>
          <a:p>
            <a:pPr lvl="0"/>
            <a:r>
              <a:rPr lang="en-US" dirty="0">
                <a:sym typeface="Arial"/>
              </a:rPr>
              <a:t>“Inside Intel: The Race for Faster Machine Learning” </a:t>
            </a:r>
            <a:r>
              <a:rPr lang="en-US" dirty="0">
                <a:sym typeface="Arial"/>
                <a:hlinkClick r:id="rId8"/>
              </a:rPr>
              <a:t>http://www.intel.com/content/www/us/en/analytics/machine-learning/the-race-for-faster-machine-learning.html</a:t>
            </a:r>
            <a:r>
              <a:rPr lang="en-US" dirty="0">
                <a:sym typeface="Arial"/>
              </a:rPr>
              <a:t> </a:t>
            </a:r>
          </a:p>
          <a:p>
            <a:pPr lvl="0"/>
            <a:endParaRPr lang="en-US" dirty="0">
              <a:sym typeface="Arial"/>
            </a:endParaRPr>
          </a:p>
        </p:txBody>
      </p:sp>
      <p:sp>
        <p:nvSpPr>
          <p:cNvPr id="3" name="Picture Placeholder 2">
            <a:extLst>
              <a:ext uri="{FF2B5EF4-FFF2-40B4-BE49-F238E27FC236}">
                <a16:creationId xmlns:a16="http://schemas.microsoft.com/office/drawing/2014/main" id="{CBCCE9C1-7645-4B8F-9AED-595E5F0FDDF3}"/>
              </a:ext>
            </a:extLst>
          </p:cNvPr>
          <p:cNvSpPr>
            <a:spLocks noGrp="1"/>
          </p:cNvSpPr>
          <p:nvPr>
            <p:ph type="pic" sz="quarter" idx="11"/>
          </p:nvPr>
        </p:nvSpPr>
        <p:spPr/>
      </p:sp>
      <p:sp>
        <p:nvSpPr>
          <p:cNvPr id="2" name="Text Placeholder 1">
            <a:extLst>
              <a:ext uri="{FF2B5EF4-FFF2-40B4-BE49-F238E27FC236}">
                <a16:creationId xmlns:a16="http://schemas.microsoft.com/office/drawing/2014/main" id="{A60A7A51-F095-4CFE-8A8B-491711918425}"/>
              </a:ext>
            </a:extLst>
          </p:cNvPr>
          <p:cNvSpPr>
            <a:spLocks noGrp="1"/>
          </p:cNvSpPr>
          <p:nvPr>
            <p:ph type="body" sz="quarter" idx="10"/>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title"/>
          </p:nvPr>
        </p:nvSpPr>
        <p:spPr/>
        <p:txBody>
          <a:bodyPr/>
          <a:lstStyle/>
          <a:p>
            <a:pPr lvl="0"/>
            <a:r>
              <a:rPr lang="en-US">
                <a:sym typeface="Arial"/>
              </a:rPr>
              <a:t>More Resources</a:t>
            </a:r>
            <a:endParaRPr lang="en-US" dirty="0">
              <a:sym typeface="Arial"/>
            </a:endParaRPr>
          </a:p>
        </p:txBody>
      </p:sp>
      <p:sp>
        <p:nvSpPr>
          <p:cNvPr id="674" name="Shape 674"/>
          <p:cNvSpPr txBox="1">
            <a:spLocks noGrp="1"/>
          </p:cNvSpPr>
          <p:nvPr>
            <p:ph idx="1"/>
          </p:nvPr>
        </p:nvSpPr>
        <p:spPr/>
        <p:txBody>
          <a:bodyPr>
            <a:normAutofit fontScale="92500" lnSpcReduction="20000"/>
          </a:bodyPr>
          <a:lstStyle/>
          <a:p>
            <a:pPr lvl="0"/>
            <a:r>
              <a:rPr lang="en-US" dirty="0">
                <a:sym typeface="Arial"/>
              </a:rPr>
              <a:t>“Update: Why this week’s man-versus-machine Go match doesn’t matter (and what does)” by Dana Mackenzie. Science Magazine. Mar. 15, 2016 </a:t>
            </a:r>
            <a:r>
              <a:rPr lang="en-US" dirty="0">
                <a:sym typeface="Arial"/>
                <a:hlinkClick r:id="rId3"/>
              </a:rPr>
              <a:t>http://www.sciencemag.org/news/2016/03/update-why-week-s-man-versus-machine-go-match-doesn-t-matter-and-what-does</a:t>
            </a:r>
            <a:r>
              <a:rPr lang="en-US" dirty="0">
                <a:sym typeface="Arial"/>
              </a:rPr>
              <a:t> </a:t>
            </a:r>
          </a:p>
          <a:p>
            <a:pPr lvl="0"/>
            <a:r>
              <a:rPr lang="en-US" dirty="0">
                <a:sym typeface="Arial"/>
              </a:rPr>
              <a:t>“For IBM’s CTO for Watson, not a lot of value in replicating the human mind in a computer.” by Frederic </a:t>
            </a:r>
            <a:r>
              <a:rPr lang="en-US" dirty="0" err="1">
                <a:sym typeface="Arial"/>
              </a:rPr>
              <a:t>Lardinois</a:t>
            </a:r>
            <a:r>
              <a:rPr lang="en-US" dirty="0">
                <a:sym typeface="Arial"/>
              </a:rPr>
              <a:t> (@</a:t>
            </a:r>
            <a:r>
              <a:rPr lang="en-US" dirty="0" err="1">
                <a:sym typeface="Arial"/>
              </a:rPr>
              <a:t>fredericl</a:t>
            </a:r>
            <a:r>
              <a:rPr lang="en-US" dirty="0">
                <a:sym typeface="Arial"/>
              </a:rPr>
              <a:t>), TechCrunch, Posted Feb 27, 2017. </a:t>
            </a:r>
            <a:r>
              <a:rPr lang="en-US" dirty="0">
                <a:sym typeface="Arial"/>
                <a:hlinkClick r:id="rId4"/>
              </a:rPr>
              <a:t>https://techcrunch.com/2017/02/27/for-ibms-cto-for-watson-not-a-lot-of-value-in-replicating-the-human-mind-in-a-computer/</a:t>
            </a:r>
            <a:r>
              <a:rPr lang="en-US" dirty="0">
                <a:sym typeface="Arial"/>
              </a:rPr>
              <a:t> </a:t>
            </a:r>
          </a:p>
          <a:p>
            <a:pPr lvl="0"/>
            <a:r>
              <a:rPr lang="en-US" dirty="0">
                <a:sym typeface="Arial"/>
              </a:rPr>
              <a:t>“Google and IBM: We Want Artificial Intelligence to Help You, Not Replace You” Most Powerful Women by Michelle </a:t>
            </a:r>
            <a:r>
              <a:rPr lang="en-US" dirty="0" err="1">
                <a:sym typeface="Arial"/>
              </a:rPr>
              <a:t>Toh</a:t>
            </a:r>
            <a:r>
              <a:rPr lang="en-US" dirty="0">
                <a:sym typeface="Arial"/>
              </a:rPr>
              <a:t>. Mar 02, 2017. Fortune. </a:t>
            </a:r>
            <a:r>
              <a:rPr lang="en-US" dirty="0">
                <a:sym typeface="Arial"/>
                <a:hlinkClick r:id="rId5"/>
              </a:rPr>
              <a:t>http://fortune.com/2017/03/02/google-ibm-artificial-intelligence/</a:t>
            </a:r>
            <a:endParaRPr lang="en-US" dirty="0">
              <a:sym typeface="Arial"/>
            </a:endParaRPr>
          </a:p>
          <a:p>
            <a:pPr lvl="0"/>
            <a:r>
              <a:rPr lang="en-US" dirty="0">
                <a:sym typeface="Arial"/>
              </a:rPr>
              <a:t>“Facebook scales back AI flagship after chatbots hit 70% f-AI-lure rate - 'The limitations of automation‘” by Andrew Orlowski. Feb 22, 2017. The Register </a:t>
            </a:r>
            <a:r>
              <a:rPr lang="en-US" dirty="0">
                <a:sym typeface="Arial"/>
                <a:hlinkClick r:id="rId6"/>
              </a:rPr>
              <a:t>https://www.theregister.co.uk/2017/02/22/facebook_ai_fail/</a:t>
            </a:r>
            <a:r>
              <a:rPr lang="en-US" dirty="0">
                <a:sym typeface="Arial"/>
              </a:rPr>
              <a:t> </a:t>
            </a:r>
          </a:p>
          <a:p>
            <a:pPr lvl="0"/>
            <a:r>
              <a:rPr lang="en-US" dirty="0">
                <a:sym typeface="Arial"/>
              </a:rPr>
              <a:t>“Microsoft is deleting its AI chatbot's incredibly racist tweets” by Rob Price. Mar. 24, 2016. Business Insider UK. </a:t>
            </a:r>
            <a:r>
              <a:rPr lang="en-US" dirty="0">
                <a:sym typeface="Arial"/>
                <a:hlinkClick r:id="rId7"/>
              </a:rPr>
              <a:t>http://www.businessinsider.com/microsoft-deletes-racist-genocidal-tweets-from-ai-chatbot-tay-2016-3</a:t>
            </a:r>
            <a:r>
              <a:rPr lang="en-US" dirty="0">
                <a:sym typeface="Arial"/>
              </a:rPr>
              <a:t> </a:t>
            </a:r>
          </a:p>
        </p:txBody>
      </p:sp>
      <p:sp>
        <p:nvSpPr>
          <p:cNvPr id="3" name="Picture Placeholder 2">
            <a:extLst>
              <a:ext uri="{FF2B5EF4-FFF2-40B4-BE49-F238E27FC236}">
                <a16:creationId xmlns:a16="http://schemas.microsoft.com/office/drawing/2014/main" id="{67F36140-AD37-425F-B6B0-8B790E4BA665}"/>
              </a:ext>
            </a:extLst>
          </p:cNvPr>
          <p:cNvSpPr>
            <a:spLocks noGrp="1"/>
          </p:cNvSpPr>
          <p:nvPr>
            <p:ph type="pic" sz="quarter" idx="11"/>
          </p:nvPr>
        </p:nvSpPr>
        <p:spPr/>
      </p:sp>
      <p:sp>
        <p:nvSpPr>
          <p:cNvPr id="2" name="Text Placeholder 1">
            <a:extLst>
              <a:ext uri="{FF2B5EF4-FFF2-40B4-BE49-F238E27FC236}">
                <a16:creationId xmlns:a16="http://schemas.microsoft.com/office/drawing/2014/main" id="{B24BE54B-B16A-4791-A16B-0817CE0F81F0}"/>
              </a:ext>
            </a:extLst>
          </p:cNvPr>
          <p:cNvSpPr>
            <a:spLocks noGrp="1"/>
          </p:cNvSpPr>
          <p:nvPr>
            <p:ph type="body" sz="quarter" idx="10"/>
          </p:nvPr>
        </p:nvSpPr>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p:txBody>
          <a:bodyPr/>
          <a:lstStyle/>
          <a:p>
            <a:pPr lvl="0"/>
            <a:r>
              <a:rPr lang="en-US">
                <a:sym typeface="Arial"/>
              </a:rPr>
              <a:t>Even More Resources</a:t>
            </a:r>
            <a:endParaRPr lang="en-US" dirty="0">
              <a:sym typeface="Arial"/>
            </a:endParaRPr>
          </a:p>
        </p:txBody>
      </p:sp>
      <p:sp>
        <p:nvSpPr>
          <p:cNvPr id="680" name="Shape 680"/>
          <p:cNvSpPr txBox="1">
            <a:spLocks noGrp="1"/>
          </p:cNvSpPr>
          <p:nvPr>
            <p:ph idx="1"/>
          </p:nvPr>
        </p:nvSpPr>
        <p:spPr/>
        <p:txBody>
          <a:bodyPr>
            <a:normAutofit fontScale="92500" lnSpcReduction="20000"/>
          </a:bodyPr>
          <a:lstStyle/>
          <a:p>
            <a:pPr lvl="0"/>
            <a:r>
              <a:rPr lang="en-US" dirty="0">
                <a:sym typeface="Arial"/>
              </a:rPr>
              <a:t>“IBM’s Automated Radiologist Can Read Images and Medical Records” by Tom </a:t>
            </a:r>
            <a:r>
              <a:rPr lang="en-US" dirty="0" err="1">
                <a:sym typeface="Arial"/>
              </a:rPr>
              <a:t>Simonite</a:t>
            </a:r>
            <a:r>
              <a:rPr lang="en-US" dirty="0">
                <a:sym typeface="Arial"/>
              </a:rPr>
              <a:t>, February 4, 2016. Intelligent Machines, MIT Technology Review. </a:t>
            </a:r>
            <a:r>
              <a:rPr lang="en-US" dirty="0">
                <a:sym typeface="Arial"/>
                <a:hlinkClick r:id="rId3"/>
              </a:rPr>
              <a:t>https://www.technologyreview.com/s/600706/ibms-automated-radiologist-can-read-images-and-medical-records/</a:t>
            </a:r>
            <a:r>
              <a:rPr lang="en-US" dirty="0">
                <a:sym typeface="Arial"/>
              </a:rPr>
              <a:t> </a:t>
            </a:r>
          </a:p>
          <a:p>
            <a:pPr lvl="0"/>
            <a:r>
              <a:rPr lang="en-US" dirty="0">
                <a:sym typeface="Arial"/>
              </a:rPr>
              <a:t>“The IBM, Salesforce AI Mash-Up Could Be a Stroke of Genius” by Adam </a:t>
            </a:r>
            <a:r>
              <a:rPr lang="en-US" dirty="0" err="1">
                <a:sym typeface="Arial"/>
              </a:rPr>
              <a:t>Lashinsky</a:t>
            </a:r>
            <a:r>
              <a:rPr lang="en-US" dirty="0">
                <a:sym typeface="Arial"/>
              </a:rPr>
              <a:t>, Mar 07, 2017. Fortune.  </a:t>
            </a:r>
            <a:r>
              <a:rPr lang="en-US" dirty="0">
                <a:sym typeface="Arial"/>
                <a:hlinkClick r:id="rId4"/>
              </a:rPr>
              <a:t>http://fortune.com/2017/03/07/data-sheet-ibm-salesforce/</a:t>
            </a:r>
            <a:r>
              <a:rPr lang="en-US" dirty="0">
                <a:sym typeface="Arial"/>
              </a:rPr>
              <a:t> </a:t>
            </a:r>
          </a:p>
          <a:p>
            <a:pPr lvl="0"/>
            <a:r>
              <a:rPr lang="en-US" dirty="0">
                <a:sym typeface="Arial"/>
              </a:rPr>
              <a:t>"Google can now tell you're not a robot with just one click" by Andy Greenberg. Dec. 3, 2014. Security: Wired. </a:t>
            </a:r>
            <a:r>
              <a:rPr lang="en-US" dirty="0">
                <a:sym typeface="Arial"/>
                <a:hlinkClick r:id="rId5"/>
              </a:rPr>
              <a:t>https://www.wired.com/2014/12/google-one-click-recaptcha/</a:t>
            </a:r>
            <a:r>
              <a:rPr lang="en-US" dirty="0">
                <a:sym typeface="Arial"/>
              </a:rPr>
              <a:t> </a:t>
            </a:r>
          </a:p>
          <a:p>
            <a:pPr lvl="0"/>
            <a:r>
              <a:rPr lang="en-US" dirty="0">
                <a:sym typeface="Arial"/>
              </a:rPr>
              <a:t>“Essentials of Machine Learning Algorithms (with Python and R Codes)” by Sunil Ray, August 10, 2015. Analytics Vidhya.  </a:t>
            </a:r>
            <a:r>
              <a:rPr lang="en-US" dirty="0">
                <a:sym typeface="Arial"/>
                <a:hlinkClick r:id="rId6"/>
              </a:rPr>
              <a:t>https://www.analyticsvidhya.com/blog/2015/08/common-machine-learning-algorithms/</a:t>
            </a:r>
            <a:r>
              <a:rPr lang="en-US" dirty="0">
                <a:sym typeface="Arial"/>
              </a:rPr>
              <a:t> </a:t>
            </a:r>
          </a:p>
          <a:p>
            <a:pPr lvl="0"/>
            <a:r>
              <a:rPr lang="en-US" dirty="0">
                <a:sym typeface="Arial"/>
              </a:rPr>
              <a:t>IBM on Machine Learning </a:t>
            </a:r>
            <a:r>
              <a:rPr lang="en-US" dirty="0">
                <a:sym typeface="Arial"/>
                <a:hlinkClick r:id="rId7"/>
              </a:rPr>
              <a:t>https://www.ibm.com/analytics/us/en/technology/machine-learning/</a:t>
            </a:r>
            <a:r>
              <a:rPr lang="en-US" dirty="0">
                <a:sym typeface="Arial"/>
              </a:rPr>
              <a:t> </a:t>
            </a:r>
          </a:p>
          <a:p>
            <a:pPr lvl="0"/>
            <a:r>
              <a:rPr lang="en-US" dirty="0">
                <a:sym typeface="Arial"/>
              </a:rPr>
              <a:t>“At Davos, IBM CEO </a:t>
            </a:r>
            <a:r>
              <a:rPr lang="en-US" dirty="0" err="1">
                <a:sym typeface="Arial"/>
              </a:rPr>
              <a:t>Ginni</a:t>
            </a:r>
            <a:r>
              <a:rPr lang="en-US" dirty="0">
                <a:sym typeface="Arial"/>
              </a:rPr>
              <a:t> Rometty Downplays Fears of a Robot Takeover” by Claire </a:t>
            </a:r>
            <a:r>
              <a:rPr lang="en-US" dirty="0" err="1">
                <a:sym typeface="Arial"/>
              </a:rPr>
              <a:t>Zillman</a:t>
            </a:r>
            <a:r>
              <a:rPr lang="en-US" dirty="0">
                <a:sym typeface="Arial"/>
              </a:rPr>
              <a:t>, Jan 18, 2017. Fortune. </a:t>
            </a:r>
            <a:r>
              <a:rPr lang="en-US" dirty="0">
                <a:sym typeface="Arial"/>
                <a:hlinkClick r:id="rId8"/>
              </a:rPr>
              <a:t>http://fortune.com/2017/01/18/ibm-ceo-ginni-rometty-ai-davos/</a:t>
            </a:r>
            <a:r>
              <a:rPr lang="en-US" dirty="0">
                <a:sym typeface="Arial"/>
              </a:rPr>
              <a:t> </a:t>
            </a:r>
          </a:p>
          <a:p>
            <a:pPr lvl="0"/>
            <a:r>
              <a:rPr lang="en-US" dirty="0">
                <a:sym typeface="Arial"/>
              </a:rPr>
              <a:t>“Google and IBM: We Want Artificial Intelligence to Help You, Not Replace You” by Michelle </a:t>
            </a:r>
            <a:r>
              <a:rPr lang="en-US" dirty="0" err="1">
                <a:sym typeface="Arial"/>
              </a:rPr>
              <a:t>Toh</a:t>
            </a:r>
            <a:r>
              <a:rPr lang="en-US" dirty="0">
                <a:sym typeface="Arial"/>
              </a:rPr>
              <a:t>. Mar 02, 2017. Fortune. </a:t>
            </a:r>
            <a:r>
              <a:rPr lang="en-US" dirty="0">
                <a:sym typeface="Arial"/>
                <a:hlinkClick r:id="rId9"/>
              </a:rPr>
              <a:t>http://fortune.com/2017/03/02/google-ibm-artificial-intelligence/</a:t>
            </a:r>
            <a:r>
              <a:rPr lang="en-US" dirty="0">
                <a:sym typeface="Arial"/>
              </a:rPr>
              <a:t> </a:t>
            </a:r>
          </a:p>
        </p:txBody>
      </p:sp>
      <p:sp>
        <p:nvSpPr>
          <p:cNvPr id="3" name="Picture Placeholder 2">
            <a:extLst>
              <a:ext uri="{FF2B5EF4-FFF2-40B4-BE49-F238E27FC236}">
                <a16:creationId xmlns:a16="http://schemas.microsoft.com/office/drawing/2014/main" id="{C7CB4E45-9284-417E-9233-65706D85133D}"/>
              </a:ext>
            </a:extLst>
          </p:cNvPr>
          <p:cNvSpPr>
            <a:spLocks noGrp="1"/>
          </p:cNvSpPr>
          <p:nvPr>
            <p:ph type="pic" sz="quarter" idx="11"/>
          </p:nvPr>
        </p:nvSpPr>
        <p:spPr/>
      </p:sp>
      <p:sp>
        <p:nvSpPr>
          <p:cNvPr id="2" name="Text Placeholder 1">
            <a:extLst>
              <a:ext uri="{FF2B5EF4-FFF2-40B4-BE49-F238E27FC236}">
                <a16:creationId xmlns:a16="http://schemas.microsoft.com/office/drawing/2014/main" id="{1E292B8B-640C-425F-8C32-3CE77148CD3E}"/>
              </a:ext>
            </a:extLst>
          </p:cNvPr>
          <p:cNvSpPr>
            <a:spLocks noGrp="1"/>
          </p:cNvSpPr>
          <p:nvPr>
            <p:ph type="body" sz="quarter" idx="10"/>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p:txBody>
          <a:bodyPr/>
          <a:lstStyle/>
          <a:p>
            <a:pPr lvl="0"/>
            <a:r>
              <a:rPr lang="en-US">
                <a:sym typeface="Arial"/>
              </a:rPr>
              <a:t>Yes, even more resources</a:t>
            </a:r>
            <a:endParaRPr lang="en-US" dirty="0">
              <a:sym typeface="Arial"/>
            </a:endParaRPr>
          </a:p>
        </p:txBody>
      </p:sp>
      <p:sp>
        <p:nvSpPr>
          <p:cNvPr id="686" name="Shape 686"/>
          <p:cNvSpPr txBox="1">
            <a:spLocks noGrp="1"/>
          </p:cNvSpPr>
          <p:nvPr>
            <p:ph idx="1"/>
          </p:nvPr>
        </p:nvSpPr>
        <p:spPr/>
        <p:txBody>
          <a:bodyPr>
            <a:normAutofit fontScale="92500" lnSpcReduction="10000"/>
          </a:bodyPr>
          <a:lstStyle/>
          <a:p>
            <a:pPr lvl="0"/>
            <a:r>
              <a:rPr lang="en-US" dirty="0">
                <a:sym typeface="Arial"/>
              </a:rPr>
              <a:t>Video: “IBM Watson Knowledge Studio: Teach Watson about your unstructured data”  </a:t>
            </a:r>
            <a:r>
              <a:rPr lang="en-US" dirty="0">
                <a:sym typeface="Arial"/>
                <a:hlinkClick r:id="rId3"/>
              </a:rPr>
              <a:t>https://www.youtube.com/watch?v=caIdJjtvX1s&amp;t=6s</a:t>
            </a:r>
            <a:endParaRPr lang="en-US" dirty="0">
              <a:sym typeface="Arial"/>
            </a:endParaRPr>
          </a:p>
          <a:p>
            <a:pPr lvl="0"/>
            <a:r>
              <a:rPr lang="en-US" dirty="0">
                <a:sym typeface="Arial"/>
              </a:rPr>
              <a:t>“The optimist’s guide to the robot apocalypse” by Sarah Kessler, @</a:t>
            </a:r>
            <a:r>
              <a:rPr lang="en-US" dirty="0" err="1">
                <a:sym typeface="Arial"/>
              </a:rPr>
              <a:t>sarahfkessler</a:t>
            </a:r>
            <a:r>
              <a:rPr lang="en-US" dirty="0">
                <a:sym typeface="Arial"/>
              </a:rPr>
              <a:t>. March 09, 2017. QZ. </a:t>
            </a:r>
            <a:r>
              <a:rPr lang="en-US" dirty="0">
                <a:sym typeface="Arial"/>
                <a:hlinkClick r:id="rId4"/>
              </a:rPr>
              <a:t>https://qz.com/904285/the-optimists-guide-to-the-robot-apocalypse/</a:t>
            </a:r>
            <a:r>
              <a:rPr lang="en-US" dirty="0">
                <a:sym typeface="Arial"/>
              </a:rPr>
              <a:t> </a:t>
            </a:r>
          </a:p>
          <a:p>
            <a:pPr lvl="0"/>
            <a:r>
              <a:rPr lang="en-US" dirty="0">
                <a:sym typeface="Arial"/>
              </a:rPr>
              <a:t>“AI Influencers 2017: Top 30 people in AI you should follow on Twitter" by Trips Reddy @</a:t>
            </a:r>
            <a:r>
              <a:rPr lang="en-US" dirty="0" err="1">
                <a:sym typeface="Arial"/>
              </a:rPr>
              <a:t>tripsy</a:t>
            </a:r>
            <a:r>
              <a:rPr lang="en-US" dirty="0">
                <a:sym typeface="Arial"/>
              </a:rPr>
              <a:t>, Senior Content Manager, IBM Watson . February 10, 2017 </a:t>
            </a:r>
            <a:r>
              <a:rPr lang="en-US" dirty="0">
                <a:sym typeface="Arial"/>
                <a:hlinkClick r:id="rId5"/>
              </a:rPr>
              <a:t>https://www.ibm.com/blogs/watson/2017/02/ai-influencers-2017-top-25-people-ai-follow-twitter/</a:t>
            </a:r>
            <a:r>
              <a:rPr lang="en-US" dirty="0">
                <a:sym typeface="Arial"/>
              </a:rPr>
              <a:t> </a:t>
            </a:r>
          </a:p>
          <a:p>
            <a:pPr lvl="0"/>
            <a:r>
              <a:rPr lang="en-US" dirty="0">
                <a:sym typeface="Arial"/>
              </a:rPr>
              <a:t>“3 guiding principles for ethical AI, from IBM CEO </a:t>
            </a:r>
            <a:r>
              <a:rPr lang="en-US" dirty="0" err="1">
                <a:sym typeface="Arial"/>
              </a:rPr>
              <a:t>Ginni</a:t>
            </a:r>
            <a:r>
              <a:rPr lang="en-US" dirty="0">
                <a:sym typeface="Arial"/>
              </a:rPr>
              <a:t> Rometty” by Alison DeNisco. January 17, 2017, Tech Republic </a:t>
            </a:r>
            <a:r>
              <a:rPr lang="en-US" dirty="0">
                <a:sym typeface="Arial"/>
                <a:hlinkClick r:id="rId6"/>
              </a:rPr>
              <a:t>http://www.techrepublic.com/article/3-guiding-principles-for-ethical-ai-from-ibm-ceo-ginni-rometty/</a:t>
            </a:r>
            <a:r>
              <a:rPr lang="en-US" dirty="0">
                <a:sym typeface="Arial"/>
              </a:rPr>
              <a:t> </a:t>
            </a:r>
          </a:p>
          <a:p>
            <a:pPr lvl="0"/>
            <a:r>
              <a:rPr lang="en-US" dirty="0">
                <a:sym typeface="Arial"/>
              </a:rPr>
              <a:t>"Transparency and Trust in the Cognitive Era" January 17, 2017 Written by: IBM THINK Blog </a:t>
            </a:r>
            <a:r>
              <a:rPr lang="en-US" dirty="0">
                <a:sym typeface="Arial"/>
                <a:hlinkClick r:id="rId7"/>
              </a:rPr>
              <a:t>https://www.ibm.com/blogs/think/2017/01/ibm-cognitive-principles/</a:t>
            </a:r>
            <a:r>
              <a:rPr lang="en-US" dirty="0">
                <a:sym typeface="Arial"/>
              </a:rPr>
              <a:t> </a:t>
            </a:r>
          </a:p>
          <a:p>
            <a:pPr lvl="0"/>
            <a:r>
              <a:rPr lang="en-US" dirty="0">
                <a:sym typeface="Arial"/>
              </a:rPr>
              <a:t>"Ethics and Artificial Intelligence: The Moral Compass of a Machine“ by Kris Hammond, April 13, 2016. Recode. </a:t>
            </a:r>
            <a:r>
              <a:rPr lang="en-US" dirty="0">
                <a:sym typeface="Arial"/>
                <a:hlinkClick r:id="rId8"/>
              </a:rPr>
              <a:t>http://www.recode.net/2016/4/13/11644890/ethics-and-artificial-intelligence-the-moral-compass-of-a-machine</a:t>
            </a:r>
            <a:r>
              <a:rPr lang="en-US" dirty="0">
                <a:sym typeface="Arial"/>
              </a:rPr>
              <a:t> </a:t>
            </a:r>
          </a:p>
        </p:txBody>
      </p:sp>
      <p:sp>
        <p:nvSpPr>
          <p:cNvPr id="3" name="Picture Placeholder 2">
            <a:extLst>
              <a:ext uri="{FF2B5EF4-FFF2-40B4-BE49-F238E27FC236}">
                <a16:creationId xmlns:a16="http://schemas.microsoft.com/office/drawing/2014/main" id="{AD33C7D8-689D-47B1-97DB-68E92A617949}"/>
              </a:ext>
            </a:extLst>
          </p:cNvPr>
          <p:cNvSpPr>
            <a:spLocks noGrp="1"/>
          </p:cNvSpPr>
          <p:nvPr>
            <p:ph type="pic" sz="quarter" idx="11"/>
          </p:nvPr>
        </p:nvSpPr>
        <p:spPr/>
      </p:sp>
      <p:sp>
        <p:nvSpPr>
          <p:cNvPr id="2" name="Text Placeholder 1">
            <a:extLst>
              <a:ext uri="{FF2B5EF4-FFF2-40B4-BE49-F238E27FC236}">
                <a16:creationId xmlns:a16="http://schemas.microsoft.com/office/drawing/2014/main" id="{64021A6F-B44D-413C-8054-8DEE67B73650}"/>
              </a:ext>
            </a:extLst>
          </p:cNvPr>
          <p:cNvSpPr>
            <a:spLocks noGrp="1"/>
          </p:cNvSpPr>
          <p:nvPr>
            <p:ph type="body" sz="quarter" idx="10"/>
          </p:nvPr>
        </p:nvSpPr>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p:txBody>
          <a:bodyPr/>
          <a:lstStyle/>
          <a:p>
            <a:pPr lvl="0"/>
            <a:r>
              <a:rPr lang="en-US">
                <a:sym typeface="Arial"/>
              </a:rPr>
              <a:t>Last bit: I promise</a:t>
            </a:r>
            <a:endParaRPr lang="en-US" dirty="0">
              <a:sym typeface="Arial"/>
            </a:endParaRPr>
          </a:p>
        </p:txBody>
      </p:sp>
      <p:sp>
        <p:nvSpPr>
          <p:cNvPr id="692" name="Shape 692"/>
          <p:cNvSpPr txBox="1">
            <a:spLocks noGrp="1"/>
          </p:cNvSpPr>
          <p:nvPr>
            <p:ph idx="1"/>
          </p:nvPr>
        </p:nvSpPr>
        <p:spPr/>
        <p:txBody>
          <a:bodyPr>
            <a:normAutofit/>
          </a:bodyPr>
          <a:lstStyle/>
          <a:p>
            <a:pPr lvl="0"/>
            <a:r>
              <a:rPr lang="en-US" dirty="0">
                <a:sym typeface="Arial"/>
              </a:rPr>
              <a:t>"The importance of human innovation in A.I. ethics" by John C. Havens. Oct. 03, 2015 </a:t>
            </a:r>
            <a:r>
              <a:rPr lang="en-US" dirty="0">
                <a:sym typeface="Arial"/>
                <a:hlinkClick r:id="rId3"/>
              </a:rPr>
              <a:t>http://mashable.com/2015/10/03/ethics-artificial-intelligence/#yljsShvAFsqy</a:t>
            </a:r>
            <a:r>
              <a:rPr lang="en-US" dirty="0">
                <a:sym typeface="Arial"/>
              </a:rPr>
              <a:t> </a:t>
            </a:r>
          </a:p>
          <a:p>
            <a:pPr lvl="0"/>
            <a:r>
              <a:rPr lang="en-US" dirty="0">
                <a:sym typeface="Arial"/>
              </a:rPr>
              <a:t>"Me, Myself and AI"  </a:t>
            </a:r>
            <a:r>
              <a:rPr lang="en-US" dirty="0" err="1">
                <a:sym typeface="Arial"/>
              </a:rPr>
              <a:t>Fjordnet</a:t>
            </a:r>
            <a:r>
              <a:rPr lang="en-US" dirty="0">
                <a:sym typeface="Arial"/>
              </a:rPr>
              <a:t> Limited 2017 - Accenture Digital. </a:t>
            </a:r>
            <a:r>
              <a:rPr lang="en-US" dirty="0">
                <a:sym typeface="Arial"/>
                <a:hlinkClick r:id="rId4"/>
              </a:rPr>
              <a:t>https://trends.fjordnet.com/trends/me-myself-ai</a:t>
            </a:r>
            <a:r>
              <a:rPr lang="en-US" dirty="0">
                <a:sym typeface="Arial"/>
              </a:rPr>
              <a:t> </a:t>
            </a:r>
          </a:p>
          <a:p>
            <a:pPr lvl="0"/>
            <a:r>
              <a:rPr lang="en-US" dirty="0">
                <a:sym typeface="Arial"/>
              </a:rPr>
              <a:t>"Testing AI concepts in user research" By Chris Butler, Mar 2, 2017. </a:t>
            </a:r>
            <a:r>
              <a:rPr lang="en-US" dirty="0">
                <a:sym typeface="Arial"/>
                <a:hlinkClick r:id="rId5"/>
              </a:rPr>
              <a:t>https://uxdesign.cc/testing-ai-concepts-in-user-research-b742a9a92e55#.58jtc7nzo</a:t>
            </a:r>
            <a:r>
              <a:rPr lang="en-US" dirty="0">
                <a:sym typeface="Arial"/>
              </a:rPr>
              <a:t> </a:t>
            </a:r>
          </a:p>
          <a:p>
            <a:pPr lvl="0"/>
            <a:r>
              <a:rPr lang="en-US" dirty="0">
                <a:sym typeface="Arial"/>
              </a:rPr>
              <a:t>"CMU prof says computers that can 'see' soon will permeate our lives“ by Aaron </a:t>
            </a:r>
            <a:r>
              <a:rPr lang="en-US" dirty="0" err="1">
                <a:sym typeface="Arial"/>
              </a:rPr>
              <a:t>Aupperlee</a:t>
            </a:r>
            <a:r>
              <a:rPr lang="en-US" dirty="0">
                <a:sym typeface="Arial"/>
              </a:rPr>
              <a:t>. March 16, 2017. </a:t>
            </a:r>
            <a:r>
              <a:rPr lang="en-US" dirty="0">
                <a:sym typeface="Arial"/>
                <a:hlinkClick r:id="rId6"/>
              </a:rPr>
              <a:t>http://triblive.com/news/adminpage/12080408-74/cmu-prof-says-computers-that-can-see-soon-will-permeate-our-lives</a:t>
            </a:r>
            <a:r>
              <a:rPr lang="en-US" dirty="0">
                <a:sym typeface="Arial"/>
              </a:rPr>
              <a:t> </a:t>
            </a:r>
          </a:p>
          <a:p>
            <a:pPr lvl="0"/>
            <a:endParaRPr lang="en-US" dirty="0">
              <a:sym typeface="Arial"/>
            </a:endParaRPr>
          </a:p>
        </p:txBody>
      </p:sp>
      <p:sp>
        <p:nvSpPr>
          <p:cNvPr id="3" name="Picture Placeholder 2">
            <a:extLst>
              <a:ext uri="{FF2B5EF4-FFF2-40B4-BE49-F238E27FC236}">
                <a16:creationId xmlns:a16="http://schemas.microsoft.com/office/drawing/2014/main" id="{216E2097-6F1D-4DB9-8090-CE366FCC879E}"/>
              </a:ext>
            </a:extLst>
          </p:cNvPr>
          <p:cNvSpPr>
            <a:spLocks noGrp="1"/>
          </p:cNvSpPr>
          <p:nvPr>
            <p:ph type="pic" sz="quarter" idx="11"/>
          </p:nvPr>
        </p:nvSpPr>
        <p:spPr/>
      </p:sp>
      <p:sp>
        <p:nvSpPr>
          <p:cNvPr id="2" name="Text Placeholder 1">
            <a:extLst>
              <a:ext uri="{FF2B5EF4-FFF2-40B4-BE49-F238E27FC236}">
                <a16:creationId xmlns:a16="http://schemas.microsoft.com/office/drawing/2014/main" id="{2BF0DDA8-DBCD-4122-A3BE-AEADCBAB4A4F}"/>
              </a:ext>
            </a:extLst>
          </p:cNvPr>
          <p:cNvSpPr>
            <a:spLocks noGrp="1"/>
          </p:cNvSpPr>
          <p:nvPr>
            <p:ph type="body" sz="quarter" idx="10"/>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5f06f1ac14_0_104"/>
          <p:cNvSpPr txBox="1">
            <a:spLocks noGrp="1"/>
          </p:cNvSpPr>
          <p:nvPr>
            <p:ph type="title"/>
          </p:nvPr>
        </p:nvSpPr>
        <p:spPr/>
        <p:txBody>
          <a:bodyPr/>
          <a:lstStyle/>
          <a:p>
            <a:pPr lvl="0"/>
            <a:r>
              <a:rPr lang="en-US"/>
              <a:t>Embedding Existing Bad Behaviors</a:t>
            </a:r>
          </a:p>
        </p:txBody>
      </p:sp>
      <p:sp>
        <p:nvSpPr>
          <p:cNvPr id="5" name="Text Placeholder 4">
            <a:extLst>
              <a:ext uri="{FF2B5EF4-FFF2-40B4-BE49-F238E27FC236}">
                <a16:creationId xmlns:a16="http://schemas.microsoft.com/office/drawing/2014/main" id="{6819F58C-9F82-4843-B027-2385731158F6}"/>
              </a:ext>
            </a:extLst>
          </p:cNvPr>
          <p:cNvSpPr>
            <a:spLocks noGrp="1"/>
          </p:cNvSpPr>
          <p:nvPr>
            <p:ph type="body" sz="quarter" idx="10"/>
          </p:nvPr>
        </p:nvSpPr>
        <p:spPr/>
        <p:txBody>
          <a:bodyPr/>
          <a:lstStyle/>
          <a:p>
            <a:endParaRPr lang="en-US"/>
          </a:p>
        </p:txBody>
      </p:sp>
      <p:sp>
        <p:nvSpPr>
          <p:cNvPr id="6" name="Picture Placeholder 5">
            <a:extLst>
              <a:ext uri="{FF2B5EF4-FFF2-40B4-BE49-F238E27FC236}">
                <a16:creationId xmlns:a16="http://schemas.microsoft.com/office/drawing/2014/main" id="{FCA5E48A-C55D-4B26-B572-ACC1040B0CA1}"/>
              </a:ext>
            </a:extLst>
          </p:cNvPr>
          <p:cNvSpPr>
            <a:spLocks noGrp="1"/>
          </p:cNvSpPr>
          <p:nvPr>
            <p:ph type="pic" sz="quarter" idx="11"/>
          </p:nvPr>
        </p:nvSpPr>
        <p:spPr/>
      </p:sp>
      <p:sp>
        <p:nvSpPr>
          <p:cNvPr id="352" name="Google Shape;352;g5f06f1ac14_0_104"/>
          <p:cNvSpPr txBox="1">
            <a:spLocks noGrp="1"/>
          </p:cNvSpPr>
          <p:nvPr>
            <p:ph type="body" idx="1"/>
          </p:nvPr>
        </p:nvSpPr>
        <p:spPr>
          <a:xfrm>
            <a:off x="508000" y="1357201"/>
            <a:ext cx="10221291" cy="639763"/>
          </a:xfrm>
        </p:spPr>
        <p:txBody>
          <a:bodyPr>
            <a:normAutofit/>
          </a:bodyPr>
          <a:lstStyle/>
          <a:p>
            <a:pPr lvl="0"/>
            <a:r>
              <a:rPr lang="en-US" dirty="0"/>
              <a:t>Determining interest rates for mortgage lenders</a:t>
            </a:r>
          </a:p>
        </p:txBody>
      </p:sp>
      <p:pic>
        <p:nvPicPr>
          <p:cNvPr id="354" name="Google Shape;354;g5f06f1ac14_0_104" descr="Screenshot of Berkeley News &quot;Mortgage algorithms perpetuate racial bias in lending, study finds&quot; article"/>
          <p:cNvPicPr preferRelativeResize="0"/>
          <p:nvPr/>
        </p:nvPicPr>
        <p:blipFill rotWithShape="1">
          <a:blip r:embed="rId3">
            <a:alphaModFix/>
          </a:blip>
          <a:srcRect b="4137"/>
          <a:stretch/>
        </p:blipFill>
        <p:spPr>
          <a:xfrm>
            <a:off x="508000" y="1959248"/>
            <a:ext cx="4513801" cy="4230956"/>
          </a:xfrm>
          <a:prstGeom prst="rect">
            <a:avLst/>
          </a:prstGeom>
          <a:noFill/>
          <a:ln>
            <a:solidFill>
              <a:schemeClr val="bg1">
                <a:lumMod val="50000"/>
              </a:schemeClr>
            </a:solidFill>
          </a:ln>
        </p:spPr>
      </p:pic>
    </p:spTree>
    <p:extLst>
      <p:ext uri="{BB962C8B-B14F-4D97-AF65-F5344CB8AC3E}">
        <p14:creationId xmlns:p14="http://schemas.microsoft.com/office/powerpoint/2010/main" val="53193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5f06f1ac14_0_116"/>
          <p:cNvSpPr txBox="1">
            <a:spLocks noGrp="1"/>
          </p:cNvSpPr>
          <p:nvPr>
            <p:ph type="title"/>
          </p:nvPr>
        </p:nvSpPr>
        <p:spPr/>
        <p:txBody>
          <a:bodyPr/>
          <a:lstStyle/>
          <a:p>
            <a:pPr lvl="0"/>
            <a:r>
              <a:rPr lang="en-US"/>
              <a:t>Dehumanizing thru Math</a:t>
            </a:r>
            <a:endParaRPr lang="en-US" dirty="0"/>
          </a:p>
        </p:txBody>
      </p:sp>
      <p:sp>
        <p:nvSpPr>
          <p:cNvPr id="7" name="Text Placeholder 6">
            <a:extLst>
              <a:ext uri="{FF2B5EF4-FFF2-40B4-BE49-F238E27FC236}">
                <a16:creationId xmlns:a16="http://schemas.microsoft.com/office/drawing/2014/main" id="{2DD96458-55A2-4DD7-844C-B0D3E2327498}"/>
              </a:ext>
            </a:extLst>
          </p:cNvPr>
          <p:cNvSpPr>
            <a:spLocks noGrp="1"/>
          </p:cNvSpPr>
          <p:nvPr>
            <p:ph type="body" sz="quarter" idx="10"/>
          </p:nvPr>
        </p:nvSpPr>
        <p:spPr/>
        <p:txBody>
          <a:bodyPr/>
          <a:lstStyle/>
          <a:p>
            <a:endParaRPr lang="en-US"/>
          </a:p>
        </p:txBody>
      </p:sp>
      <p:sp>
        <p:nvSpPr>
          <p:cNvPr id="8" name="Picture Placeholder 7">
            <a:extLst>
              <a:ext uri="{FF2B5EF4-FFF2-40B4-BE49-F238E27FC236}">
                <a16:creationId xmlns:a16="http://schemas.microsoft.com/office/drawing/2014/main" id="{4E995531-6758-4A1D-A5CF-55CB65EAD950}"/>
              </a:ext>
            </a:extLst>
          </p:cNvPr>
          <p:cNvSpPr>
            <a:spLocks noGrp="1"/>
          </p:cNvSpPr>
          <p:nvPr>
            <p:ph type="pic" sz="quarter" idx="11"/>
          </p:nvPr>
        </p:nvSpPr>
        <p:spPr/>
      </p:sp>
      <p:sp>
        <p:nvSpPr>
          <p:cNvPr id="2" name="Text Placeholder 1">
            <a:extLst>
              <a:ext uri="{FF2B5EF4-FFF2-40B4-BE49-F238E27FC236}">
                <a16:creationId xmlns:a16="http://schemas.microsoft.com/office/drawing/2014/main" id="{6182C9E9-77A2-41B5-83E3-4A790F79FD1D}"/>
              </a:ext>
            </a:extLst>
          </p:cNvPr>
          <p:cNvSpPr>
            <a:spLocks noGrp="1"/>
          </p:cNvSpPr>
          <p:nvPr>
            <p:ph type="body" idx="1"/>
          </p:nvPr>
        </p:nvSpPr>
        <p:spPr>
          <a:xfrm>
            <a:off x="508000" y="1357201"/>
            <a:ext cx="7010952" cy="639763"/>
          </a:xfrm>
        </p:spPr>
        <p:txBody>
          <a:bodyPr>
            <a:normAutofit/>
          </a:bodyPr>
          <a:lstStyle/>
          <a:p>
            <a:r>
              <a:rPr lang="en-US" dirty="0"/>
              <a:t>Predicting future criminal activity</a:t>
            </a:r>
          </a:p>
        </p:txBody>
      </p:sp>
      <p:pic>
        <p:nvPicPr>
          <p:cNvPr id="363" name="Google Shape;363;g5f06f1ac14_0_116" descr="Screenshot of ProPublica &quot;Machine Bias&quot; article"/>
          <p:cNvPicPr preferRelativeResize="0"/>
          <p:nvPr/>
        </p:nvPicPr>
        <p:blipFill>
          <a:blip r:embed="rId3">
            <a:alphaModFix/>
          </a:blip>
          <a:stretch>
            <a:fillRect/>
          </a:stretch>
        </p:blipFill>
        <p:spPr>
          <a:xfrm>
            <a:off x="508000" y="2094065"/>
            <a:ext cx="6759676" cy="4039154"/>
          </a:xfrm>
          <a:prstGeom prst="rect">
            <a:avLst/>
          </a:prstGeom>
          <a:noFill/>
          <a:ln>
            <a:noFill/>
          </a:ln>
        </p:spPr>
      </p:pic>
    </p:spTree>
    <p:extLst>
      <p:ext uri="{BB962C8B-B14F-4D97-AF65-F5344CB8AC3E}">
        <p14:creationId xmlns:p14="http://schemas.microsoft.com/office/powerpoint/2010/main" val="2446973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DC5B4-D6C1-48B6-8BAB-50133164F3CD}"/>
              </a:ext>
            </a:extLst>
          </p:cNvPr>
          <p:cNvSpPr>
            <a:spLocks noGrp="1"/>
          </p:cNvSpPr>
          <p:nvPr>
            <p:ph type="title"/>
          </p:nvPr>
        </p:nvSpPr>
        <p:spPr/>
        <p:txBody>
          <a:bodyPr/>
          <a:lstStyle/>
          <a:p>
            <a:r>
              <a:rPr lang="en-US" dirty="0"/>
              <a:t>Bias in Training Set</a:t>
            </a:r>
          </a:p>
        </p:txBody>
      </p:sp>
      <p:sp>
        <p:nvSpPr>
          <p:cNvPr id="9" name="Text Placeholder 8">
            <a:extLst>
              <a:ext uri="{FF2B5EF4-FFF2-40B4-BE49-F238E27FC236}">
                <a16:creationId xmlns:a16="http://schemas.microsoft.com/office/drawing/2014/main" id="{582C0A12-ACD0-4402-BD51-AB7379AC8249}"/>
              </a:ext>
            </a:extLst>
          </p:cNvPr>
          <p:cNvSpPr>
            <a:spLocks noGrp="1"/>
          </p:cNvSpPr>
          <p:nvPr>
            <p:ph type="body" sz="quarter" idx="10"/>
          </p:nvPr>
        </p:nvSpPr>
        <p:spPr/>
        <p:txBody>
          <a:bodyPr/>
          <a:lstStyle/>
          <a:p>
            <a:endParaRPr lang="en-US"/>
          </a:p>
        </p:txBody>
      </p:sp>
      <p:sp>
        <p:nvSpPr>
          <p:cNvPr id="10" name="Picture Placeholder 9">
            <a:extLst>
              <a:ext uri="{FF2B5EF4-FFF2-40B4-BE49-F238E27FC236}">
                <a16:creationId xmlns:a16="http://schemas.microsoft.com/office/drawing/2014/main" id="{DCB39D05-5200-4747-B245-5B1E155165D4}"/>
              </a:ext>
            </a:extLst>
          </p:cNvPr>
          <p:cNvSpPr>
            <a:spLocks noGrp="1"/>
          </p:cNvSpPr>
          <p:nvPr>
            <p:ph type="pic" sz="quarter" idx="11"/>
          </p:nvPr>
        </p:nvSpPr>
        <p:spPr/>
      </p:sp>
      <p:sp>
        <p:nvSpPr>
          <p:cNvPr id="4" name="Text Placeholder 3">
            <a:extLst>
              <a:ext uri="{FF2B5EF4-FFF2-40B4-BE49-F238E27FC236}">
                <a16:creationId xmlns:a16="http://schemas.microsoft.com/office/drawing/2014/main" id="{5CC8E906-0F9C-442E-882D-708E6DF69087}"/>
              </a:ext>
            </a:extLst>
          </p:cNvPr>
          <p:cNvSpPr>
            <a:spLocks noGrp="1"/>
          </p:cNvSpPr>
          <p:nvPr>
            <p:ph type="body" idx="1"/>
          </p:nvPr>
        </p:nvSpPr>
        <p:spPr/>
        <p:txBody>
          <a:bodyPr/>
          <a:lstStyle/>
          <a:p>
            <a:pPr algn="ctr"/>
            <a:r>
              <a:rPr lang="en-US" sz="3200" dirty="0">
                <a:latin typeface="Arial"/>
                <a:cs typeface="Arial"/>
              </a:rPr>
              <a:t>Training Set</a:t>
            </a:r>
          </a:p>
        </p:txBody>
      </p:sp>
      <p:sp>
        <p:nvSpPr>
          <p:cNvPr id="6" name="Text Placeholder 5">
            <a:extLst>
              <a:ext uri="{FF2B5EF4-FFF2-40B4-BE49-F238E27FC236}">
                <a16:creationId xmlns:a16="http://schemas.microsoft.com/office/drawing/2014/main" id="{39E8C0CA-CDB4-44EE-B264-0B548266719B}"/>
              </a:ext>
            </a:extLst>
          </p:cNvPr>
          <p:cNvSpPr>
            <a:spLocks noGrp="1"/>
          </p:cNvSpPr>
          <p:nvPr>
            <p:ph type="body" sz="quarter" idx="3"/>
          </p:nvPr>
        </p:nvSpPr>
        <p:spPr/>
        <p:txBody>
          <a:bodyPr>
            <a:normAutofit/>
          </a:bodyPr>
          <a:lstStyle/>
          <a:p>
            <a:pPr algn="ctr"/>
            <a:r>
              <a:rPr lang="en-US" sz="3200" dirty="0">
                <a:latin typeface="Arial"/>
                <a:cs typeface="Arial"/>
              </a:rPr>
              <a:t>Data Encountered</a:t>
            </a:r>
          </a:p>
        </p:txBody>
      </p:sp>
      <p:pic>
        <p:nvPicPr>
          <p:cNvPr id="8" name="Picture 7">
            <a:extLst>
              <a:ext uri="{FF2B5EF4-FFF2-40B4-BE49-F238E27FC236}">
                <a16:creationId xmlns:a16="http://schemas.microsoft.com/office/drawing/2014/main" id="{4EAEE7DE-AA48-4265-897B-7B4294A39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579" y="3400619"/>
            <a:ext cx="2681348" cy="1030255"/>
          </a:xfrm>
          <a:prstGeom prst="rect">
            <a:avLst/>
          </a:prstGeom>
        </p:spPr>
      </p:pic>
      <p:pic>
        <p:nvPicPr>
          <p:cNvPr id="11" name="Picture 10">
            <a:extLst>
              <a:ext uri="{FF2B5EF4-FFF2-40B4-BE49-F238E27FC236}">
                <a16:creationId xmlns:a16="http://schemas.microsoft.com/office/drawing/2014/main" id="{7F4E51A3-318D-4D3A-A6AE-B7E677A87AB3}"/>
              </a:ext>
            </a:extLst>
          </p:cNvPr>
          <p:cNvPicPr>
            <a:picLocks noChangeAspect="1"/>
          </p:cNvPicPr>
          <p:nvPr/>
        </p:nvPicPr>
        <p:blipFill rotWithShape="1">
          <a:blip r:embed="rId4">
            <a:extLst>
              <a:ext uri="{28A0092B-C50C-407E-A947-70E740481C1C}">
                <a14:useLocalDpi xmlns:a14="http://schemas.microsoft.com/office/drawing/2010/main" val="0"/>
              </a:ext>
            </a:extLst>
          </a:blip>
          <a:srcRect l="11757" t="44507"/>
          <a:stretch/>
        </p:blipFill>
        <p:spPr>
          <a:xfrm>
            <a:off x="1951578" y="4545638"/>
            <a:ext cx="2681348" cy="1123426"/>
          </a:xfrm>
          <a:prstGeom prst="rect">
            <a:avLst/>
          </a:prstGeom>
        </p:spPr>
      </p:pic>
      <p:pic>
        <p:nvPicPr>
          <p:cNvPr id="12" name="Picture 11">
            <a:extLst>
              <a:ext uri="{FF2B5EF4-FFF2-40B4-BE49-F238E27FC236}">
                <a16:creationId xmlns:a16="http://schemas.microsoft.com/office/drawing/2014/main" id="{3B824B7F-6D38-49F1-B006-424C4E2429C8}"/>
              </a:ext>
            </a:extLst>
          </p:cNvPr>
          <p:cNvPicPr>
            <a:picLocks noChangeAspect="1"/>
          </p:cNvPicPr>
          <p:nvPr/>
        </p:nvPicPr>
        <p:blipFill rotWithShape="1">
          <a:blip r:embed="rId5">
            <a:extLst>
              <a:ext uri="{28A0092B-C50C-407E-A947-70E740481C1C}">
                <a14:useLocalDpi xmlns:a14="http://schemas.microsoft.com/office/drawing/2010/main" val="0"/>
              </a:ext>
            </a:extLst>
          </a:blip>
          <a:srcRect l="17187" t="37337" b="8548"/>
          <a:stretch/>
        </p:blipFill>
        <p:spPr>
          <a:xfrm>
            <a:off x="1960193" y="2117889"/>
            <a:ext cx="2681349" cy="1167966"/>
          </a:xfrm>
          <a:prstGeom prst="rect">
            <a:avLst/>
          </a:prstGeom>
        </p:spPr>
      </p:pic>
      <p:pic>
        <p:nvPicPr>
          <p:cNvPr id="13" name="Picture 12">
            <a:extLst>
              <a:ext uri="{FF2B5EF4-FFF2-40B4-BE49-F238E27FC236}">
                <a16:creationId xmlns:a16="http://schemas.microsoft.com/office/drawing/2014/main" id="{51117DB7-6DD4-41D8-8EC9-46235F2B9F0F}"/>
              </a:ext>
            </a:extLst>
          </p:cNvPr>
          <p:cNvPicPr>
            <a:picLocks noChangeAspect="1"/>
          </p:cNvPicPr>
          <p:nvPr/>
        </p:nvPicPr>
        <p:blipFill rotWithShape="1">
          <a:blip r:embed="rId6">
            <a:extLst>
              <a:ext uri="{28A0092B-C50C-407E-A947-70E740481C1C}">
                <a14:useLocalDpi xmlns:a14="http://schemas.microsoft.com/office/drawing/2010/main" val="0"/>
              </a:ext>
            </a:extLst>
          </a:blip>
          <a:srcRect l="22191" t="33504" r="20611" b="25282"/>
          <a:stretch/>
        </p:blipFill>
        <p:spPr>
          <a:xfrm>
            <a:off x="6416458" y="3515383"/>
            <a:ext cx="2242906" cy="1030255"/>
          </a:xfrm>
          <a:prstGeom prst="rect">
            <a:avLst/>
          </a:prstGeom>
        </p:spPr>
      </p:pic>
      <p:pic>
        <p:nvPicPr>
          <p:cNvPr id="14" name="Picture 13">
            <a:extLst>
              <a:ext uri="{FF2B5EF4-FFF2-40B4-BE49-F238E27FC236}">
                <a16:creationId xmlns:a16="http://schemas.microsoft.com/office/drawing/2014/main" id="{F5922B02-9213-4AF0-BF33-B60E07575F99}"/>
              </a:ext>
            </a:extLst>
          </p:cNvPr>
          <p:cNvPicPr>
            <a:picLocks noChangeAspect="1"/>
          </p:cNvPicPr>
          <p:nvPr/>
        </p:nvPicPr>
        <p:blipFill rotWithShape="1">
          <a:blip r:embed="rId7">
            <a:extLst>
              <a:ext uri="{28A0092B-C50C-407E-A947-70E740481C1C}">
                <a14:useLocalDpi xmlns:a14="http://schemas.microsoft.com/office/drawing/2010/main" val="0"/>
              </a:ext>
            </a:extLst>
          </a:blip>
          <a:srcRect l="4642" t="39158" r="9698" b="13403"/>
          <a:stretch/>
        </p:blipFill>
        <p:spPr>
          <a:xfrm>
            <a:off x="8846522" y="2131225"/>
            <a:ext cx="3033037" cy="1259766"/>
          </a:xfrm>
          <a:prstGeom prst="rect">
            <a:avLst/>
          </a:prstGeom>
        </p:spPr>
      </p:pic>
      <p:pic>
        <p:nvPicPr>
          <p:cNvPr id="15" name="Picture 14">
            <a:extLst>
              <a:ext uri="{FF2B5EF4-FFF2-40B4-BE49-F238E27FC236}">
                <a16:creationId xmlns:a16="http://schemas.microsoft.com/office/drawing/2014/main" id="{A9BB3181-F18D-496E-832E-53C4635735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6458" y="2139288"/>
            <a:ext cx="2242906" cy="1259766"/>
          </a:xfrm>
          <a:prstGeom prst="rect">
            <a:avLst/>
          </a:prstGeom>
        </p:spPr>
      </p:pic>
      <p:pic>
        <p:nvPicPr>
          <p:cNvPr id="16" name="Picture 15">
            <a:extLst>
              <a:ext uri="{FF2B5EF4-FFF2-40B4-BE49-F238E27FC236}">
                <a16:creationId xmlns:a16="http://schemas.microsoft.com/office/drawing/2014/main" id="{C4F63BCB-A163-457E-9091-97D900710393}"/>
              </a:ext>
            </a:extLst>
          </p:cNvPr>
          <p:cNvPicPr>
            <a:picLocks noChangeAspect="1"/>
          </p:cNvPicPr>
          <p:nvPr/>
        </p:nvPicPr>
        <p:blipFill rotWithShape="1">
          <a:blip r:embed="rId9">
            <a:extLst>
              <a:ext uri="{28A0092B-C50C-407E-A947-70E740481C1C}">
                <a14:useLocalDpi xmlns:a14="http://schemas.microsoft.com/office/drawing/2010/main" val="0"/>
              </a:ext>
            </a:extLst>
          </a:blip>
          <a:srcRect t="9709" b="13370"/>
          <a:stretch/>
        </p:blipFill>
        <p:spPr>
          <a:xfrm>
            <a:off x="8846523" y="3515383"/>
            <a:ext cx="2962658" cy="1030255"/>
          </a:xfrm>
          <a:prstGeom prst="rect">
            <a:avLst/>
          </a:prstGeom>
        </p:spPr>
      </p:pic>
    </p:spTree>
    <p:extLst>
      <p:ext uri="{BB962C8B-B14F-4D97-AF65-F5344CB8AC3E}">
        <p14:creationId xmlns:p14="http://schemas.microsoft.com/office/powerpoint/2010/main" val="1291329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B5B86F-B211-41DC-A310-8C96641A12DE}"/>
              </a:ext>
            </a:extLst>
          </p:cNvPr>
          <p:cNvSpPr>
            <a:spLocks noGrp="1"/>
          </p:cNvSpPr>
          <p:nvPr>
            <p:ph type="title"/>
          </p:nvPr>
        </p:nvSpPr>
        <p:spPr/>
        <p:txBody>
          <a:bodyPr>
            <a:normAutofit/>
          </a:bodyPr>
          <a:lstStyle/>
          <a:p>
            <a:br>
              <a:rPr lang="en-US" dirty="0"/>
            </a:br>
            <a:r>
              <a:rPr lang="en-US" dirty="0"/>
              <a:t>How can development teams </a:t>
            </a:r>
            <a:br>
              <a:rPr lang="en-US" dirty="0"/>
            </a:br>
            <a:r>
              <a:rPr lang="en-US" dirty="0"/>
              <a:t>create AI systems </a:t>
            </a:r>
            <a:br>
              <a:rPr lang="en-US" dirty="0"/>
            </a:br>
            <a:r>
              <a:rPr lang="en-US" dirty="0"/>
              <a:t>that are safe and </a:t>
            </a:r>
            <a:r>
              <a:rPr lang="en-US" b="1" dirty="0"/>
              <a:t>trustworthy</a:t>
            </a:r>
            <a:r>
              <a:rPr lang="en-US" dirty="0"/>
              <a:t>? </a:t>
            </a:r>
            <a:br>
              <a:rPr lang="en-US" dirty="0"/>
            </a:br>
            <a:endParaRPr lang="en-US" dirty="0"/>
          </a:p>
        </p:txBody>
      </p:sp>
    </p:spTree>
    <p:extLst>
      <p:ext uri="{BB962C8B-B14F-4D97-AF65-F5344CB8AC3E}">
        <p14:creationId xmlns:p14="http://schemas.microsoft.com/office/powerpoint/2010/main" val="877534945"/>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Presentation2" id="{B9934577-49D0-9C44-8761-55646B8EFEB9}" vid="{68C31D4C-6A55-B843-BD5F-EA946D01B1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Template-SEI PowerPoint</Template>
  <TotalTime>0</TotalTime>
  <Words>5612</Words>
  <Application>Microsoft Office PowerPoint</Application>
  <PresentationFormat>Widescreen</PresentationFormat>
  <Paragraphs>570</Paragraphs>
  <Slides>59</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-apple-system</vt:lpstr>
      <vt:lpstr>Arial</vt:lpstr>
      <vt:lpstr>Calibri</vt:lpstr>
      <vt:lpstr>Helvetica Neue</vt:lpstr>
      <vt:lpstr>Helvetica Neue Light</vt:lpstr>
      <vt:lpstr>Informat</vt:lpstr>
      <vt:lpstr>Lora</vt:lpstr>
      <vt:lpstr>Roboto</vt:lpstr>
      <vt:lpstr>2. Content Slides</vt:lpstr>
      <vt:lpstr>Designing Trustworthy AI:  A User Experience (UX) Framework   Carol J. Smith </vt:lpstr>
      <vt:lpstr>Legal </vt:lpstr>
      <vt:lpstr>AI’s Great Promise</vt:lpstr>
      <vt:lpstr>Inadequate and abusive work</vt:lpstr>
      <vt:lpstr>Assuming That Math Reduces Bias</vt:lpstr>
      <vt:lpstr>Embedding Existing Bad Behaviors</vt:lpstr>
      <vt:lpstr>Dehumanizing thru Math</vt:lpstr>
      <vt:lpstr>Bias in Training Set</vt:lpstr>
      <vt:lpstr> How can development teams  create AI systems  that are safe and trustworthy?  </vt:lpstr>
      <vt:lpstr>Today – Make Trustworthy AI Systems</vt:lpstr>
      <vt:lpstr>PowerPoint Presentation</vt:lpstr>
      <vt:lpstr>Ethics</vt:lpstr>
      <vt:lpstr>Not Trolley Problems (hypotheticals in-the-moment)</vt:lpstr>
      <vt:lpstr>This is early, purposeful work</vt:lpstr>
      <vt:lpstr>Adopt Technology Ethics</vt:lpstr>
      <vt:lpstr>PowerPoint Presentation</vt:lpstr>
      <vt:lpstr>PowerPoint Presentation</vt:lpstr>
      <vt:lpstr> “When you know better,  you do better.”  </vt:lpstr>
      <vt:lpstr>PowerPoint Presentation</vt:lpstr>
      <vt:lpstr>Data Design  Solution           </vt:lpstr>
      <vt:lpstr>Due to team member’s…</vt:lpstr>
      <vt:lpstr>Bias: Human’s Mental Shortcut</vt:lpstr>
      <vt:lpstr>Start with building awareness and knowing ourselves</vt:lpstr>
      <vt:lpstr>PowerPoint Presentation</vt:lpstr>
      <vt:lpstr>What is a diverse team?</vt:lpstr>
      <vt:lpstr>Diverse, Talented and Multi-Disciplinary</vt:lpstr>
      <vt:lpstr>Inclusive Workplace Requirements</vt:lpstr>
      <vt:lpstr>Why?</vt:lpstr>
      <vt:lpstr>Coalesce on Shared Set of Technology Ethics</vt:lpstr>
      <vt:lpstr>Diverse, inclusive  leaders   Diverse,  Multi-Disciplinary Teams  Shared  Tech Ethics</vt:lpstr>
      <vt:lpstr>Designing Trustworthy AI</vt:lpstr>
      <vt:lpstr>How do we get there?</vt:lpstr>
      <vt:lpstr>Conversations for Understanding</vt:lpstr>
      <vt:lpstr>“Be uncomfortable”</vt:lpstr>
      <vt:lpstr>UX Framework for Designing Trustworthy AI</vt:lpstr>
      <vt:lpstr>Accountable to Humans</vt:lpstr>
      <vt:lpstr>PowerPoint Presentation</vt:lpstr>
      <vt:lpstr>Cognizant of Speculative Risks and Benefits</vt:lpstr>
      <vt:lpstr>Speculative: Conduct research and activate curiosity</vt:lpstr>
      <vt:lpstr>Speculative: Create communication &amp; mitigation plans</vt:lpstr>
      <vt:lpstr>Respectful and Secure</vt:lpstr>
      <vt:lpstr>Fair: Remove unwanted bias in data</vt:lpstr>
      <vt:lpstr>Honest and Usable</vt:lpstr>
      <vt:lpstr>UX Framework: Being intentional, keeping people safe</vt:lpstr>
      <vt:lpstr>Designing Trustworthy AI</vt:lpstr>
      <vt:lpstr>Checklist and Agreement</vt:lpstr>
      <vt:lpstr>Prompts for Conversations</vt:lpstr>
      <vt:lpstr>Reward team members for finding ethics bugs</vt:lpstr>
      <vt:lpstr>Evangelize  for human values  Ethical. Transparent. Fair.</vt:lpstr>
      <vt:lpstr>We aren’t perfect, AI won’t be perfect</vt:lpstr>
      <vt:lpstr>Apply What You Have Learned Today</vt:lpstr>
      <vt:lpstr>Carol J. Smith Email: cjsmith@sei.cmu.edu Twitter: @carologic     @sei_etc</vt:lpstr>
      <vt:lpstr>Designing Trustworthy AI</vt:lpstr>
      <vt:lpstr>PowerPoint Presentation</vt:lpstr>
      <vt:lpstr>Resources</vt:lpstr>
      <vt:lpstr>More Resources</vt:lpstr>
      <vt:lpstr>Even More Resources</vt:lpstr>
      <vt:lpstr>Yes, even more resources</vt:lpstr>
      <vt:lpstr>Last bit: I promise</vt:lpstr>
    </vt:vector>
  </TitlesOfParts>
  <Company>Coda Creative,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dc:title>
  <dc:creator>Carol J Smith</dc:creator>
  <cp:lastModifiedBy>Carol Smith</cp:lastModifiedBy>
  <cp:revision>102</cp:revision>
  <dcterms:created xsi:type="dcterms:W3CDTF">2019-12-06T18:33:34Z</dcterms:created>
  <dcterms:modified xsi:type="dcterms:W3CDTF">2020-02-08T19:42:23Z</dcterms:modified>
</cp:coreProperties>
</file>