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Default Extension="emf" ContentType="image/x-emf"/>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28"/>
  </p:notesMasterIdLst>
  <p:sldIdLst>
    <p:sldId id="256" r:id="rId2"/>
    <p:sldId id="259" r:id="rId3"/>
    <p:sldId id="266" r:id="rId4"/>
    <p:sldId id="265" r:id="rId5"/>
    <p:sldId id="280" r:id="rId6"/>
    <p:sldId id="268" r:id="rId7"/>
    <p:sldId id="269" r:id="rId8"/>
    <p:sldId id="270" r:id="rId9"/>
    <p:sldId id="271" r:id="rId10"/>
    <p:sldId id="257" r:id="rId11"/>
    <p:sldId id="272" r:id="rId12"/>
    <p:sldId id="273" r:id="rId13"/>
    <p:sldId id="282" r:id="rId14"/>
    <p:sldId id="284" r:id="rId15"/>
    <p:sldId id="281" r:id="rId16"/>
    <p:sldId id="275" r:id="rId17"/>
    <p:sldId id="285" r:id="rId18"/>
    <p:sldId id="283" r:id="rId19"/>
    <p:sldId id="274" r:id="rId20"/>
    <p:sldId id="276" r:id="rId21"/>
    <p:sldId id="277" r:id="rId22"/>
    <p:sldId id="261" r:id="rId23"/>
    <p:sldId id="278" r:id="rId24"/>
    <p:sldId id="279" r:id="rId25"/>
    <p:sldId id="258" r:id="rId26"/>
    <p:sldId id="264" r:id="rId27"/>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2632" autoAdjust="0"/>
    <p:restoredTop sz="69627" autoAdjust="0"/>
  </p:normalViewPr>
  <p:slideViewPr>
    <p:cSldViewPr>
      <p:cViewPr varScale="1">
        <p:scale>
          <a:sx n="53" d="100"/>
          <a:sy n="53" d="100"/>
        </p:scale>
        <p:origin x="-1758" y="-84"/>
      </p:cViewPr>
      <p:guideLst>
        <p:guide orient="horz" pos="2160"/>
        <p:guide pos="2880"/>
      </p:guideLst>
    </p:cSldViewPr>
  </p:slideViewPr>
  <p:outlineViewPr>
    <p:cViewPr>
      <p:scale>
        <a:sx n="33" d="100"/>
        <a:sy n="33" d="100"/>
      </p:scale>
      <p:origin x="0" y="108"/>
    </p:cViewPr>
  </p:outlineViewPr>
  <p:notesTextViewPr>
    <p:cViewPr>
      <p:scale>
        <a:sx n="1" d="1"/>
        <a:sy n="1" d="1"/>
      </p:scale>
      <p:origin x="0" y="0"/>
    </p:cViewPr>
  </p:notesTextViewPr>
  <p:sorterViewPr>
    <p:cViewPr>
      <p:scale>
        <a:sx n="75" d="100"/>
        <a:sy n="75" d="100"/>
      </p:scale>
      <p:origin x="0" y="-258"/>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57D5A5F-61DA-4A2D-AD51-57F08AF1F070}" type="datetimeFigureOut">
              <a:rPr lang="en-US" smtClean="0"/>
              <a:pPr/>
              <a:t>3/13/2017</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C64AC70E-822E-4265-BE42-4453792B09E6}" type="slidenum">
              <a:rPr lang="en-US" smtClean="0"/>
              <a:pPr/>
              <a:t>‹#›</a:t>
            </a:fld>
            <a:endParaRPr lang="en-US" dirty="0"/>
          </a:p>
        </p:txBody>
      </p:sp>
    </p:spTree>
    <p:extLst>
      <p:ext uri="{BB962C8B-B14F-4D97-AF65-F5344CB8AC3E}">
        <p14:creationId xmlns:p14="http://schemas.microsoft.com/office/powerpoint/2010/main" xmlns="" val="18881931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baseline="0" dirty="0"/>
              <a:t>Terminal Learning Objective (TLO) : participants understand what Focus Groups are, what goes into planning them, and how they can be used.</a:t>
            </a:r>
          </a:p>
          <a:p>
            <a:pPr defTabSz="931774">
              <a:defRPr/>
            </a:pPr>
            <a:endParaRPr lang="en-US" baseline="0" dirty="0"/>
          </a:p>
          <a:p>
            <a:pPr defTabSz="931774">
              <a:defRPr/>
            </a:pPr>
            <a:r>
              <a:rPr lang="en-US" baseline="0" dirty="0"/>
              <a:t>At the end of this you’ll have a better idea of:</a:t>
            </a:r>
          </a:p>
          <a:p>
            <a:pPr marL="174708" indent="-174708" defTabSz="931774">
              <a:buFont typeface="Arial" panose="020B0604020202020204" pitchFamily="34" charset="0"/>
              <a:buChar char="•"/>
              <a:defRPr/>
            </a:pPr>
            <a:r>
              <a:rPr lang="en-US" baseline="0" dirty="0"/>
              <a:t> what a Focus Group is and is not.</a:t>
            </a:r>
          </a:p>
          <a:p>
            <a:pPr defTabSz="931774">
              <a:defRPr/>
            </a:pPr>
            <a:endParaRPr lang="en-US" baseline="0" dirty="0"/>
          </a:p>
          <a:p>
            <a:pPr defTabSz="931774">
              <a:defRPr/>
            </a:pPr>
            <a:endParaRPr lang="en-US" baseline="0" dirty="0"/>
          </a:p>
          <a:p>
            <a:pPr defTabSz="931774">
              <a:defRPr/>
            </a:pPr>
            <a:r>
              <a:rPr lang="en-US" baseline="0" dirty="0"/>
              <a:t>Enabling Learning Objectives (ELOs):</a:t>
            </a:r>
          </a:p>
          <a:p>
            <a:pPr defTabSz="931774">
              <a:defRPr/>
            </a:pPr>
            <a:r>
              <a:rPr lang="en-US" baseline="0" dirty="0"/>
              <a:t>ELO1 – Definition of a Focus Group; what it is and what it isn’t.</a:t>
            </a:r>
          </a:p>
          <a:p>
            <a:pPr defTabSz="931774">
              <a:defRPr/>
            </a:pPr>
            <a:r>
              <a:rPr lang="en-US" baseline="0" dirty="0"/>
              <a:t>ELO2 – How the Focus Group is used.</a:t>
            </a:r>
          </a:p>
          <a:p>
            <a:pPr defTabSz="931774">
              <a:defRPr/>
            </a:pPr>
            <a:r>
              <a:rPr lang="en-US" baseline="0" dirty="0"/>
              <a:t>ELO3 – Steps to prepare a series of Focus Groups.</a:t>
            </a:r>
          </a:p>
          <a:p>
            <a:pPr defTabSz="931774">
              <a:defRPr/>
            </a:pPr>
            <a:r>
              <a:rPr lang="en-US" baseline="0" dirty="0"/>
              <a:t>ELO4 – What one looks like.</a:t>
            </a:r>
          </a:p>
          <a:p>
            <a:pPr defTabSz="931774">
              <a:defRPr/>
            </a:pPr>
            <a:r>
              <a:rPr lang="en-US" baseline="0" dirty="0"/>
              <a:t>ELO5 – What you do with the info you’ve received.</a:t>
            </a:r>
          </a:p>
          <a:p>
            <a:pPr defTabSz="931774">
              <a:defRPr/>
            </a:pPr>
            <a:r>
              <a:rPr lang="en-US" baseline="0" dirty="0"/>
              <a:t>ELO6 – Where to learn more.</a:t>
            </a:r>
          </a:p>
          <a:p>
            <a:pPr marL="465887" lvl="1" defTabSz="931774">
              <a:defRPr/>
            </a:pPr>
            <a:endParaRPr lang="en-US" baseline="0" dirty="0"/>
          </a:p>
          <a:p>
            <a:pPr marL="465887" lvl="1" defTabSz="931774">
              <a:defRPr/>
            </a:pPr>
            <a:endParaRPr lang="en-US" dirty="0"/>
          </a:p>
          <a:p>
            <a:endParaRPr lang="en-US" dirty="0"/>
          </a:p>
        </p:txBody>
      </p:sp>
      <p:sp>
        <p:nvSpPr>
          <p:cNvPr id="4" name="Slide Number Placeholder 3"/>
          <p:cNvSpPr>
            <a:spLocks noGrp="1"/>
          </p:cNvSpPr>
          <p:nvPr>
            <p:ph type="sldNum" sz="quarter" idx="10"/>
          </p:nvPr>
        </p:nvSpPr>
        <p:spPr/>
        <p:txBody>
          <a:bodyPr/>
          <a:lstStyle/>
          <a:p>
            <a:fld id="{C64AC70E-822E-4265-BE42-4453792B09E6}" type="slidenum">
              <a:rPr lang="en-US" smtClean="0"/>
              <a:pPr/>
              <a:t>1</a:t>
            </a:fld>
            <a:endParaRPr lang="en-US" dirty="0"/>
          </a:p>
        </p:txBody>
      </p:sp>
    </p:spTree>
    <p:extLst>
      <p:ext uri="{BB962C8B-B14F-4D97-AF65-F5344CB8AC3E}">
        <p14:creationId xmlns:p14="http://schemas.microsoft.com/office/powerpoint/2010/main" xmlns="" val="14652639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b="1" baseline="0" dirty="0">
                <a:solidFill>
                  <a:schemeClr val="tx1"/>
                </a:solidFill>
                <a:effectLst>
                  <a:outerShdw blurRad="38100" dist="38100" dir="2700000" algn="tl">
                    <a:srgbClr val="000000">
                      <a:alpha val="43137"/>
                    </a:srgbClr>
                  </a:outerShdw>
                </a:effectLst>
              </a:rPr>
              <a:t>4 CLICKS</a:t>
            </a:r>
          </a:p>
          <a:p>
            <a:pPr defTabSz="931774">
              <a:defRPr/>
            </a:pPr>
            <a:endParaRPr lang="en-US" b="1" baseline="0" dirty="0">
              <a:solidFill>
                <a:srgbClr val="FFFF00"/>
              </a:solidFill>
              <a:effectLst>
                <a:outerShdw blurRad="38100" dist="38100" dir="2700000" algn="tl">
                  <a:srgbClr val="000000">
                    <a:alpha val="43137"/>
                  </a:srgbClr>
                </a:outerShdw>
              </a:effectLst>
            </a:endParaRPr>
          </a:p>
          <a:p>
            <a:pPr defTabSz="931774">
              <a:defRPr/>
            </a:pPr>
            <a:endParaRPr lang="en-US" b="0" baseline="0" dirty="0">
              <a:solidFill>
                <a:srgbClr val="FFFF00"/>
              </a:solidFill>
              <a:effectLst>
                <a:outerShdw blurRad="38100" dist="38100" dir="2700000" algn="tl">
                  <a:srgbClr val="000000">
                    <a:alpha val="43137"/>
                  </a:srgbClr>
                </a:outerShdw>
              </a:effectLst>
            </a:endParaRPr>
          </a:p>
        </p:txBody>
      </p:sp>
      <p:sp>
        <p:nvSpPr>
          <p:cNvPr id="4" name="Slide Number Placeholder 3"/>
          <p:cNvSpPr>
            <a:spLocks noGrp="1"/>
          </p:cNvSpPr>
          <p:nvPr>
            <p:ph type="sldNum" sz="quarter" idx="10"/>
          </p:nvPr>
        </p:nvSpPr>
        <p:spPr/>
        <p:txBody>
          <a:bodyPr/>
          <a:lstStyle/>
          <a:p>
            <a:fld id="{C64AC70E-822E-4265-BE42-4453792B09E6}" type="slidenum">
              <a:rPr lang="en-US" smtClean="0"/>
              <a:pPr/>
              <a:t>10</a:t>
            </a:fld>
            <a:endParaRPr lang="en-US" dirty="0"/>
          </a:p>
        </p:txBody>
      </p:sp>
    </p:spTree>
    <p:extLst>
      <p:ext uri="{BB962C8B-B14F-4D97-AF65-F5344CB8AC3E}">
        <p14:creationId xmlns:p14="http://schemas.microsoft.com/office/powerpoint/2010/main" xmlns="" val="30025035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b="1" baseline="0" dirty="0">
                <a:solidFill>
                  <a:schemeClr val="tx1"/>
                </a:solidFill>
                <a:effectLst>
                  <a:outerShdw blurRad="38100" dist="38100" dir="2700000" algn="tl">
                    <a:srgbClr val="000000">
                      <a:alpha val="43137"/>
                    </a:srgbClr>
                  </a:outerShdw>
                </a:effectLst>
              </a:rPr>
              <a:t>5 CLICKS  (add’l notes appear under 1</a:t>
            </a:r>
            <a:r>
              <a:rPr lang="en-US" b="1" baseline="30000" dirty="0">
                <a:solidFill>
                  <a:schemeClr val="tx1"/>
                </a:solidFill>
                <a:effectLst>
                  <a:outerShdw blurRad="38100" dist="38100" dir="2700000" algn="tl">
                    <a:srgbClr val="000000">
                      <a:alpha val="43137"/>
                    </a:srgbClr>
                  </a:outerShdw>
                </a:effectLst>
              </a:rPr>
              <a:t>st</a:t>
            </a:r>
            <a:r>
              <a:rPr lang="en-US" b="1" baseline="0" dirty="0">
                <a:solidFill>
                  <a:schemeClr val="tx1"/>
                </a:solidFill>
                <a:effectLst>
                  <a:outerShdw blurRad="38100" dist="38100" dir="2700000" algn="tl">
                    <a:srgbClr val="000000">
                      <a:alpha val="43137"/>
                    </a:srgbClr>
                  </a:outerShdw>
                </a:effectLst>
              </a:rPr>
              <a:t> bullet)</a:t>
            </a:r>
          </a:p>
          <a:p>
            <a:pPr defTabSz="931774">
              <a:defRPr/>
            </a:pPr>
            <a:endParaRPr lang="en-US" b="1" baseline="0" dirty="0">
              <a:solidFill>
                <a:schemeClr val="tx1"/>
              </a:solidFill>
              <a:effectLst>
                <a:outerShdw blurRad="38100" dist="38100" dir="2700000" algn="tl">
                  <a:srgbClr val="000000">
                    <a:alpha val="43137"/>
                  </a:srgbClr>
                </a:outerShdw>
              </a:effectLst>
            </a:endParaRPr>
          </a:p>
          <a:p>
            <a:pPr defTabSz="931774">
              <a:defRPr/>
            </a:pPr>
            <a:r>
              <a:rPr lang="en-US" b="0" baseline="0" dirty="0">
                <a:solidFill>
                  <a:schemeClr val="tx1"/>
                </a:solidFill>
                <a:effectLst>
                  <a:outerShdw blurRad="38100" dist="38100" dir="2700000" algn="tl">
                    <a:srgbClr val="000000">
                      <a:alpha val="43137"/>
                    </a:srgbClr>
                  </a:outerShdw>
                </a:effectLst>
              </a:rPr>
              <a:t>Scope:  If this is wrong, the whole thing will be wrong. Know the decision. Think about the anticipated responses. Do you already know the COAs and you just need the info to pick the best one?</a:t>
            </a:r>
          </a:p>
          <a:p>
            <a:pPr defTabSz="931774">
              <a:defRPr/>
            </a:pPr>
            <a:endParaRPr lang="en-US" b="0" baseline="0" dirty="0">
              <a:solidFill>
                <a:schemeClr val="tx1"/>
              </a:solidFill>
              <a:effectLst>
                <a:outerShdw blurRad="38100" dist="38100" dir="2700000" algn="tl">
                  <a:srgbClr val="000000">
                    <a:alpha val="43137"/>
                  </a:srgbClr>
                </a:outerShdw>
              </a:effectLst>
            </a:endParaRPr>
          </a:p>
          <a:p>
            <a:pPr defTabSz="931774">
              <a:defRPr/>
            </a:pPr>
            <a:r>
              <a:rPr lang="en-US" b="0" baseline="0" dirty="0">
                <a:solidFill>
                  <a:schemeClr val="tx1"/>
                </a:solidFill>
                <a:effectLst>
                  <a:outerShdw blurRad="38100" dist="38100" dir="2700000" algn="tl">
                    <a:srgbClr val="000000">
                      <a:alpha val="43137"/>
                    </a:srgbClr>
                  </a:outerShdw>
                </a:effectLst>
              </a:rPr>
              <a:t>Who:  What group or groups do we need to tap into so we can get the info we need? </a:t>
            </a:r>
          </a:p>
          <a:p>
            <a:pPr defTabSz="931774">
              <a:defRPr/>
            </a:pPr>
            <a:endParaRPr lang="en-US" b="0" baseline="0" dirty="0">
              <a:solidFill>
                <a:schemeClr val="tx1"/>
              </a:solidFill>
              <a:effectLst>
                <a:outerShdw blurRad="38100" dist="38100" dir="2700000" algn="tl">
                  <a:srgbClr val="000000">
                    <a:alpha val="43137"/>
                  </a:srgbClr>
                </a:outerShdw>
              </a:effectLst>
            </a:endParaRPr>
          </a:p>
          <a:p>
            <a:pPr defTabSz="931774">
              <a:defRPr/>
            </a:pPr>
            <a:r>
              <a:rPr lang="en-US" b="0" baseline="0" dirty="0">
                <a:solidFill>
                  <a:schemeClr val="tx1"/>
                </a:solidFill>
                <a:effectLst>
                  <a:outerShdw blurRad="38100" dist="38100" dir="2700000" algn="tl">
                    <a:srgbClr val="000000">
                      <a:alpha val="43137"/>
                    </a:srgbClr>
                  </a:outerShdw>
                </a:effectLst>
              </a:rPr>
              <a:t>Timing:  How quickly does this need to be done? When is the decision going to be made? When is too late or too early? </a:t>
            </a:r>
          </a:p>
          <a:p>
            <a:pPr defTabSz="931774">
              <a:defRPr/>
            </a:pPr>
            <a:endParaRPr lang="en-US" b="0" baseline="0" dirty="0">
              <a:solidFill>
                <a:schemeClr val="tx1"/>
              </a:solidFill>
              <a:effectLst>
                <a:outerShdw blurRad="38100" dist="38100" dir="2700000" algn="tl">
                  <a:srgbClr val="000000">
                    <a:alpha val="43137"/>
                  </a:srgbClr>
                </a:outerShdw>
              </a:effectLst>
            </a:endParaRPr>
          </a:p>
          <a:p>
            <a:pPr defTabSz="931774">
              <a:defRPr/>
            </a:pPr>
            <a:r>
              <a:rPr lang="en-US" b="0" baseline="0" dirty="0">
                <a:solidFill>
                  <a:schemeClr val="tx1"/>
                </a:solidFill>
                <a:effectLst>
                  <a:outerShdw blurRad="38100" dist="38100" dir="2700000" algn="tl">
                    <a:srgbClr val="000000">
                      <a:alpha val="43137"/>
                    </a:srgbClr>
                  </a:outerShdw>
                </a:effectLst>
              </a:rPr>
              <a:t>In-House?:  Are we too close to the issue to see it clearly? Could we bring in others to conduct the Focus Groups who are not invested in the issue? Is this too big for us?</a:t>
            </a:r>
          </a:p>
          <a:p>
            <a:pPr defTabSz="931774">
              <a:defRPr/>
            </a:pPr>
            <a:endParaRPr lang="en-US" b="0" baseline="0" dirty="0">
              <a:solidFill>
                <a:schemeClr val="tx1"/>
              </a:solidFill>
              <a:effectLst>
                <a:outerShdw blurRad="38100" dist="38100" dir="2700000" algn="tl">
                  <a:srgbClr val="000000">
                    <a:alpha val="43137"/>
                  </a:srgbClr>
                </a:outerShdw>
              </a:effectLst>
            </a:endParaRPr>
          </a:p>
          <a:p>
            <a:pPr defTabSz="931774">
              <a:defRPr/>
            </a:pPr>
            <a:r>
              <a:rPr lang="en-US" b="0" baseline="0" dirty="0">
                <a:solidFill>
                  <a:schemeClr val="tx1"/>
                </a:solidFill>
                <a:effectLst>
                  <a:outerShdw blurRad="38100" dist="38100" dir="2700000" algn="tl">
                    <a:srgbClr val="000000">
                      <a:alpha val="43137"/>
                    </a:srgbClr>
                  </a:outerShdw>
                </a:effectLst>
              </a:rPr>
              <a:t>DECISION-MAKING PROCESS:  the Focus Group results will not give you a statistical mean on which to base your decision. The thoughts and ideas and feelings will help you understand the environment in which you’re making your decision better. </a:t>
            </a:r>
            <a:r>
              <a:rPr lang="en-US" b="1" baseline="0" dirty="0">
                <a:solidFill>
                  <a:schemeClr val="tx1"/>
                </a:solidFill>
                <a:effectLst>
                  <a:outerShdw blurRad="38100" dist="38100" dir="2700000" algn="tl">
                    <a:srgbClr val="000000">
                      <a:alpha val="43137"/>
                    </a:srgbClr>
                  </a:outerShdw>
                </a:effectLst>
              </a:rPr>
              <a:t>It won’t make the decision for you</a:t>
            </a:r>
            <a:r>
              <a:rPr lang="en-US" b="0" baseline="0" dirty="0">
                <a:solidFill>
                  <a:schemeClr val="tx1"/>
                </a:solidFill>
                <a:effectLst>
                  <a:outerShdw blurRad="38100" dist="38100" dir="2700000" algn="tl">
                    <a:srgbClr val="000000">
                      <a:alpha val="43137"/>
                    </a:srgbClr>
                  </a:outerShdw>
                </a:effectLst>
              </a:rPr>
              <a:t>.  </a:t>
            </a:r>
          </a:p>
        </p:txBody>
      </p:sp>
      <p:sp>
        <p:nvSpPr>
          <p:cNvPr id="4" name="Slide Number Placeholder 3"/>
          <p:cNvSpPr>
            <a:spLocks noGrp="1"/>
          </p:cNvSpPr>
          <p:nvPr>
            <p:ph type="sldNum" sz="quarter" idx="10"/>
          </p:nvPr>
        </p:nvSpPr>
        <p:spPr/>
        <p:txBody>
          <a:bodyPr/>
          <a:lstStyle/>
          <a:p>
            <a:fld id="{C64AC70E-822E-4265-BE42-4453792B09E6}" type="slidenum">
              <a:rPr lang="en-US" smtClean="0"/>
              <a:pPr/>
              <a:t>11</a:t>
            </a:fld>
            <a:endParaRPr lang="en-US" dirty="0"/>
          </a:p>
        </p:txBody>
      </p:sp>
    </p:spTree>
    <p:extLst>
      <p:ext uri="{BB962C8B-B14F-4D97-AF65-F5344CB8AC3E}">
        <p14:creationId xmlns:p14="http://schemas.microsoft.com/office/powerpoint/2010/main" xmlns="" val="300250351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b="1" baseline="0" dirty="0">
                <a:solidFill>
                  <a:schemeClr val="tx1"/>
                </a:solidFill>
                <a:effectLst>
                  <a:outerShdw blurRad="38100" dist="38100" dir="2700000" algn="tl">
                    <a:srgbClr val="000000">
                      <a:alpha val="43137"/>
                    </a:srgbClr>
                  </a:outerShdw>
                </a:effectLst>
              </a:rPr>
              <a:t>6 CLICKS</a:t>
            </a:r>
          </a:p>
          <a:p>
            <a:pPr defTabSz="931774">
              <a:defRPr/>
            </a:pPr>
            <a:endParaRPr lang="en-US" b="1" baseline="0" dirty="0">
              <a:solidFill>
                <a:schemeClr val="tx1"/>
              </a:solidFill>
              <a:effectLst>
                <a:outerShdw blurRad="38100" dist="38100" dir="2700000" algn="tl">
                  <a:srgbClr val="000000">
                    <a:alpha val="43137"/>
                  </a:srgbClr>
                </a:outerShdw>
              </a:effectLst>
            </a:endParaRPr>
          </a:p>
          <a:p>
            <a:pPr defTabSz="931774">
              <a:defRPr/>
            </a:pPr>
            <a:r>
              <a:rPr lang="en-US" b="0" baseline="0" dirty="0">
                <a:solidFill>
                  <a:schemeClr val="tx1"/>
                </a:solidFill>
                <a:effectLst>
                  <a:outerShdw blurRad="38100" dist="38100" dir="2700000" algn="tl">
                    <a:srgbClr val="000000">
                      <a:alpha val="43137"/>
                    </a:srgbClr>
                  </a:outerShdw>
                </a:effectLst>
              </a:rPr>
              <a:t>Schedule: backwards plan, ask sponsor to determine the relative importance of the Focus Group so you know whether she wants people off other work to take part.</a:t>
            </a:r>
          </a:p>
          <a:p>
            <a:pPr defTabSz="931774">
              <a:defRPr/>
            </a:pPr>
            <a:endParaRPr lang="en-US" b="0" baseline="0" dirty="0">
              <a:solidFill>
                <a:schemeClr val="tx1"/>
              </a:solidFill>
              <a:effectLst>
                <a:outerShdw blurRad="38100" dist="38100" dir="2700000" algn="tl">
                  <a:srgbClr val="000000">
                    <a:alpha val="43137"/>
                  </a:srgbClr>
                </a:outerShdw>
              </a:effectLst>
            </a:endParaRPr>
          </a:p>
          <a:p>
            <a:pPr defTabSz="931774">
              <a:defRPr/>
            </a:pPr>
            <a:r>
              <a:rPr lang="en-US" b="0" baseline="0" dirty="0">
                <a:solidFill>
                  <a:schemeClr val="tx1"/>
                </a:solidFill>
                <a:effectLst>
                  <a:outerShdw blurRad="38100" dist="38100" dir="2700000" algn="tl">
                    <a:srgbClr val="000000">
                      <a:alpha val="43137"/>
                    </a:srgbClr>
                  </a:outerShdw>
                </a:effectLst>
              </a:rPr>
              <a:t>Participants: Homogeneous or Heterogeneous? All managers, all workers? How do you want it split up?</a:t>
            </a:r>
          </a:p>
          <a:p>
            <a:pPr defTabSz="931774">
              <a:defRPr/>
            </a:pPr>
            <a:endParaRPr lang="en-US" b="0" baseline="0" dirty="0">
              <a:solidFill>
                <a:schemeClr val="tx1"/>
              </a:solidFill>
              <a:effectLst>
                <a:outerShdw blurRad="38100" dist="38100" dir="2700000" algn="tl">
                  <a:srgbClr val="000000">
                    <a:alpha val="43137"/>
                  </a:srgbClr>
                </a:outerShdw>
              </a:effectLst>
            </a:endParaRPr>
          </a:p>
          <a:p>
            <a:pPr defTabSz="931774">
              <a:defRPr/>
            </a:pPr>
            <a:r>
              <a:rPr lang="en-US" b="0" baseline="0" dirty="0">
                <a:solidFill>
                  <a:schemeClr val="tx1"/>
                </a:solidFill>
                <a:effectLst>
                  <a:outerShdw blurRad="38100" dist="38100" dir="2700000" algn="tl">
                    <a:srgbClr val="000000">
                      <a:alpha val="43137"/>
                    </a:srgbClr>
                  </a:outerShdw>
                </a:effectLst>
              </a:rPr>
              <a:t>Build the Interview: Here’s where you’ve got to get the </a:t>
            </a:r>
            <a:r>
              <a:rPr lang="en-US" b="0" i="1" baseline="0" dirty="0">
                <a:solidFill>
                  <a:schemeClr val="tx1"/>
                </a:solidFill>
                <a:effectLst>
                  <a:outerShdw blurRad="38100" dist="38100" dir="2700000" algn="tl">
                    <a:srgbClr val="000000">
                      <a:alpha val="43137"/>
                    </a:srgbClr>
                  </a:outerShdw>
                </a:effectLst>
              </a:rPr>
              <a:t>right  </a:t>
            </a:r>
            <a:r>
              <a:rPr lang="en-US" b="0" i="0" baseline="0" dirty="0">
                <a:solidFill>
                  <a:schemeClr val="tx1"/>
                </a:solidFill>
                <a:effectLst>
                  <a:outerShdw blurRad="38100" dist="38100" dir="2700000" algn="tl">
                    <a:srgbClr val="000000">
                      <a:alpha val="43137"/>
                    </a:srgbClr>
                  </a:outerShdw>
                </a:effectLst>
              </a:rPr>
              <a:t>questions. [more on next slide]</a:t>
            </a:r>
          </a:p>
          <a:p>
            <a:pPr defTabSz="931774">
              <a:defRPr/>
            </a:pPr>
            <a:endParaRPr lang="en-US" b="0" i="0" baseline="0" dirty="0">
              <a:solidFill>
                <a:schemeClr val="tx1"/>
              </a:solidFill>
              <a:effectLst>
                <a:outerShdw blurRad="38100" dist="38100" dir="2700000" algn="tl">
                  <a:srgbClr val="000000">
                    <a:alpha val="43137"/>
                  </a:srgbClr>
                </a:outerShdw>
              </a:effectLst>
            </a:endParaRPr>
          </a:p>
          <a:p>
            <a:pPr defTabSz="931774">
              <a:defRPr/>
            </a:pPr>
            <a:r>
              <a:rPr lang="en-US" b="0" i="0" baseline="0" dirty="0">
                <a:solidFill>
                  <a:schemeClr val="tx1"/>
                </a:solidFill>
                <a:effectLst>
                  <a:outerShdw blurRad="38100" dist="38100" dir="2700000" algn="tl">
                    <a:srgbClr val="000000">
                      <a:alpha val="43137"/>
                    </a:srgbClr>
                  </a:outerShdw>
                </a:effectLst>
              </a:rPr>
              <a:t>Communications: </a:t>
            </a:r>
            <a:r>
              <a:rPr lang="en-US" b="0" i="0" u="sng" baseline="0" dirty="0">
                <a:solidFill>
                  <a:schemeClr val="tx1"/>
                </a:solidFill>
                <a:effectLst>
                  <a:outerShdw blurRad="38100" dist="38100" dir="2700000" algn="tl">
                    <a:srgbClr val="000000">
                      <a:alpha val="43137"/>
                    </a:srgbClr>
                  </a:outerShdw>
                </a:effectLst>
              </a:rPr>
              <a:t>THIS CAN SCREW UP EVERYTHING if it ain’t done right</a:t>
            </a:r>
            <a:r>
              <a:rPr lang="en-US" b="0" i="0" u="none" baseline="0" dirty="0">
                <a:solidFill>
                  <a:schemeClr val="tx1"/>
                </a:solidFill>
                <a:effectLst>
                  <a:outerShdw blurRad="38100" dist="38100" dir="2700000" algn="tl">
                    <a:srgbClr val="000000">
                      <a:alpha val="43137"/>
                    </a:srgbClr>
                  </a:outerShdw>
                </a:effectLst>
              </a:rPr>
              <a:t>. Make sure the sponsor is clear on what he must do and what you will do.</a:t>
            </a:r>
            <a:r>
              <a:rPr lang="en-US" b="0" i="0" u="sng" baseline="0" dirty="0">
                <a:solidFill>
                  <a:schemeClr val="tx1"/>
                </a:solidFill>
                <a:effectLst>
                  <a:outerShdw blurRad="38100" dist="38100" dir="2700000" algn="tl">
                    <a:srgbClr val="000000">
                      <a:alpha val="43137"/>
                    </a:srgbClr>
                  </a:outerShdw>
                </a:effectLst>
              </a:rPr>
              <a:t> </a:t>
            </a:r>
          </a:p>
          <a:p>
            <a:pPr defTabSz="931774">
              <a:defRPr/>
            </a:pPr>
            <a:endParaRPr lang="en-US" b="0" i="0" u="sng" baseline="0" dirty="0">
              <a:solidFill>
                <a:schemeClr val="tx1"/>
              </a:solidFill>
              <a:effectLst>
                <a:outerShdw blurRad="38100" dist="38100" dir="2700000" algn="tl">
                  <a:srgbClr val="000000">
                    <a:alpha val="43137"/>
                  </a:srgbClr>
                </a:outerShdw>
              </a:effectLst>
            </a:endParaRPr>
          </a:p>
          <a:p>
            <a:pPr defTabSz="931774">
              <a:defRPr/>
            </a:pPr>
            <a:r>
              <a:rPr lang="en-US" b="0" i="0" u="none" baseline="0" dirty="0">
                <a:solidFill>
                  <a:schemeClr val="tx1"/>
                </a:solidFill>
                <a:effectLst>
                  <a:outerShdw blurRad="38100" dist="38100" dir="2700000" algn="tl">
                    <a:srgbClr val="000000">
                      <a:alpha val="43137"/>
                    </a:srgbClr>
                  </a:outerShdw>
                </a:effectLst>
              </a:rPr>
              <a:t>Format of Results:  Make sure what you’re planning on delivering is agreed to long before the final meeting (or it </a:t>
            </a:r>
            <a:r>
              <a:rPr lang="en-US" b="0" i="0" u="none" baseline="0" dirty="0" err="1">
                <a:solidFill>
                  <a:schemeClr val="tx1"/>
                </a:solidFill>
                <a:effectLst>
                  <a:outerShdw blurRad="38100" dist="38100" dir="2700000" algn="tl">
                    <a:srgbClr val="000000">
                      <a:alpha val="43137"/>
                    </a:srgbClr>
                  </a:outerShdw>
                </a:effectLst>
              </a:rPr>
              <a:t>aint</a:t>
            </a:r>
            <a:r>
              <a:rPr lang="en-US" b="0" i="0" u="none" baseline="0" dirty="0">
                <a:solidFill>
                  <a:schemeClr val="tx1"/>
                </a:solidFill>
                <a:effectLst>
                  <a:outerShdw blurRad="38100" dist="38100" dir="2700000" algn="tl">
                    <a:srgbClr val="000000">
                      <a:alpha val="43137"/>
                    </a:srgbClr>
                  </a:outerShdw>
                </a:effectLst>
              </a:rPr>
              <a:t> gonna be the </a:t>
            </a:r>
            <a:r>
              <a:rPr lang="en-US" b="0" i="1" u="none" baseline="0" dirty="0">
                <a:solidFill>
                  <a:schemeClr val="tx1"/>
                </a:solidFill>
                <a:effectLst>
                  <a:outerShdw blurRad="38100" dist="38100" dir="2700000" algn="tl">
                    <a:srgbClr val="000000">
                      <a:alpha val="43137"/>
                    </a:srgbClr>
                  </a:outerShdw>
                </a:effectLst>
              </a:rPr>
              <a:t>final  </a:t>
            </a:r>
            <a:r>
              <a:rPr lang="en-US" b="0" i="0" u="none" baseline="0" dirty="0">
                <a:solidFill>
                  <a:schemeClr val="tx1"/>
                </a:solidFill>
                <a:effectLst>
                  <a:outerShdw blurRad="38100" dist="38100" dir="2700000" algn="tl">
                    <a:srgbClr val="000000">
                      <a:alpha val="43137"/>
                    </a:srgbClr>
                  </a:outerShdw>
                </a:effectLst>
              </a:rPr>
              <a:t> meeting).</a:t>
            </a:r>
            <a:endParaRPr lang="en-US" b="0" u="none" baseline="0" dirty="0">
              <a:solidFill>
                <a:schemeClr val="tx1"/>
              </a:solidFill>
              <a:effectLst>
                <a:outerShdw blurRad="38100" dist="38100" dir="2700000" algn="tl">
                  <a:srgbClr val="000000">
                    <a:alpha val="43137"/>
                  </a:srgbClr>
                </a:outerShdw>
              </a:effectLst>
            </a:endParaRPr>
          </a:p>
        </p:txBody>
      </p:sp>
      <p:sp>
        <p:nvSpPr>
          <p:cNvPr id="4" name="Slide Number Placeholder 3"/>
          <p:cNvSpPr>
            <a:spLocks noGrp="1"/>
          </p:cNvSpPr>
          <p:nvPr>
            <p:ph type="sldNum" sz="quarter" idx="10"/>
          </p:nvPr>
        </p:nvSpPr>
        <p:spPr/>
        <p:txBody>
          <a:bodyPr/>
          <a:lstStyle/>
          <a:p>
            <a:fld id="{C64AC70E-822E-4265-BE42-4453792B09E6}" type="slidenum">
              <a:rPr lang="en-US" smtClean="0"/>
              <a:pPr/>
              <a:t>12</a:t>
            </a:fld>
            <a:endParaRPr lang="en-US" dirty="0"/>
          </a:p>
        </p:txBody>
      </p:sp>
    </p:spTree>
    <p:extLst>
      <p:ext uri="{BB962C8B-B14F-4D97-AF65-F5344CB8AC3E}">
        <p14:creationId xmlns:p14="http://schemas.microsoft.com/office/powerpoint/2010/main" xmlns="" val="300250351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b="1" baseline="0" dirty="0">
                <a:solidFill>
                  <a:schemeClr val="tx1"/>
                </a:solidFill>
                <a:effectLst>
                  <a:outerShdw blurRad="38100" dist="38100" dir="2700000" algn="tl">
                    <a:srgbClr val="000000">
                      <a:alpha val="43137"/>
                    </a:srgbClr>
                  </a:outerShdw>
                </a:effectLst>
              </a:rPr>
              <a:t>6 CLICKS</a:t>
            </a:r>
          </a:p>
          <a:p>
            <a:pPr defTabSz="931774">
              <a:defRPr/>
            </a:pPr>
            <a:endParaRPr lang="en-US" b="1" baseline="0" dirty="0">
              <a:solidFill>
                <a:schemeClr val="tx1"/>
              </a:solidFill>
              <a:effectLst>
                <a:outerShdw blurRad="38100" dist="38100" dir="2700000" algn="tl">
                  <a:srgbClr val="000000">
                    <a:alpha val="43137"/>
                  </a:srgbClr>
                </a:outerShdw>
              </a:effectLst>
            </a:endParaRPr>
          </a:p>
          <a:p>
            <a:pPr defTabSz="931774">
              <a:defRPr/>
            </a:pPr>
            <a:r>
              <a:rPr lang="en-US" b="0" baseline="0" dirty="0">
                <a:solidFill>
                  <a:schemeClr val="tx1"/>
                </a:solidFill>
                <a:effectLst>
                  <a:outerShdw blurRad="38100" dist="38100" dir="2700000" algn="tl">
                    <a:srgbClr val="000000">
                      <a:alpha val="43137"/>
                    </a:srgbClr>
                  </a:outerShdw>
                </a:effectLst>
              </a:rPr>
              <a:t>Schedule: backwards plan, ask sponsor to determine the relative importance of the Focus Group so you know whether she wants people off other work to take part.</a:t>
            </a:r>
          </a:p>
          <a:p>
            <a:pPr defTabSz="931774">
              <a:defRPr/>
            </a:pPr>
            <a:endParaRPr lang="en-US" b="0" baseline="0" dirty="0">
              <a:solidFill>
                <a:schemeClr val="tx1"/>
              </a:solidFill>
              <a:effectLst>
                <a:outerShdw blurRad="38100" dist="38100" dir="2700000" algn="tl">
                  <a:srgbClr val="000000">
                    <a:alpha val="43137"/>
                  </a:srgbClr>
                </a:outerShdw>
              </a:effectLst>
            </a:endParaRPr>
          </a:p>
          <a:p>
            <a:pPr defTabSz="931774">
              <a:defRPr/>
            </a:pPr>
            <a:r>
              <a:rPr lang="en-US" b="0" baseline="0" dirty="0">
                <a:solidFill>
                  <a:schemeClr val="tx1"/>
                </a:solidFill>
                <a:effectLst>
                  <a:outerShdw blurRad="38100" dist="38100" dir="2700000" algn="tl">
                    <a:srgbClr val="000000">
                      <a:alpha val="43137"/>
                    </a:srgbClr>
                  </a:outerShdw>
                </a:effectLst>
              </a:rPr>
              <a:t>Participants: Homogeneous or Heterogeneous? All managers, all workers? How do you want it split up?</a:t>
            </a:r>
          </a:p>
          <a:p>
            <a:pPr defTabSz="931774">
              <a:defRPr/>
            </a:pPr>
            <a:endParaRPr lang="en-US" b="0" baseline="0" dirty="0">
              <a:solidFill>
                <a:schemeClr val="tx1"/>
              </a:solidFill>
              <a:effectLst>
                <a:outerShdw blurRad="38100" dist="38100" dir="2700000" algn="tl">
                  <a:srgbClr val="000000">
                    <a:alpha val="43137"/>
                  </a:srgbClr>
                </a:outerShdw>
              </a:effectLst>
            </a:endParaRPr>
          </a:p>
          <a:p>
            <a:pPr defTabSz="931774">
              <a:defRPr/>
            </a:pPr>
            <a:r>
              <a:rPr lang="en-US" b="0" baseline="0" dirty="0">
                <a:solidFill>
                  <a:schemeClr val="tx1"/>
                </a:solidFill>
                <a:effectLst>
                  <a:outerShdw blurRad="38100" dist="38100" dir="2700000" algn="tl">
                    <a:srgbClr val="000000">
                      <a:alpha val="43137"/>
                    </a:srgbClr>
                  </a:outerShdw>
                </a:effectLst>
              </a:rPr>
              <a:t>Build the Interview: Here’s where you’ve got to get the </a:t>
            </a:r>
            <a:r>
              <a:rPr lang="en-US" b="0" i="1" baseline="0" dirty="0">
                <a:solidFill>
                  <a:schemeClr val="tx1"/>
                </a:solidFill>
                <a:effectLst>
                  <a:outerShdw blurRad="38100" dist="38100" dir="2700000" algn="tl">
                    <a:srgbClr val="000000">
                      <a:alpha val="43137"/>
                    </a:srgbClr>
                  </a:outerShdw>
                </a:effectLst>
              </a:rPr>
              <a:t>right  </a:t>
            </a:r>
            <a:r>
              <a:rPr lang="en-US" b="0" i="0" baseline="0" dirty="0">
                <a:solidFill>
                  <a:schemeClr val="tx1"/>
                </a:solidFill>
                <a:effectLst>
                  <a:outerShdw blurRad="38100" dist="38100" dir="2700000" algn="tl">
                    <a:srgbClr val="000000">
                      <a:alpha val="43137"/>
                    </a:srgbClr>
                  </a:outerShdw>
                </a:effectLst>
              </a:rPr>
              <a:t>questions. [more on next slide]</a:t>
            </a:r>
          </a:p>
          <a:p>
            <a:pPr defTabSz="931774">
              <a:defRPr/>
            </a:pPr>
            <a:endParaRPr lang="en-US" b="0" i="0" baseline="0" dirty="0">
              <a:solidFill>
                <a:schemeClr val="tx1"/>
              </a:solidFill>
              <a:effectLst>
                <a:outerShdw blurRad="38100" dist="38100" dir="2700000" algn="tl">
                  <a:srgbClr val="000000">
                    <a:alpha val="43137"/>
                  </a:srgbClr>
                </a:outerShdw>
              </a:effectLst>
            </a:endParaRPr>
          </a:p>
          <a:p>
            <a:pPr defTabSz="931774">
              <a:defRPr/>
            </a:pPr>
            <a:r>
              <a:rPr lang="en-US" b="0" i="0" baseline="0" dirty="0">
                <a:solidFill>
                  <a:schemeClr val="tx1"/>
                </a:solidFill>
                <a:effectLst>
                  <a:outerShdw blurRad="38100" dist="38100" dir="2700000" algn="tl">
                    <a:srgbClr val="000000">
                      <a:alpha val="43137"/>
                    </a:srgbClr>
                  </a:outerShdw>
                </a:effectLst>
              </a:rPr>
              <a:t>Communications: </a:t>
            </a:r>
            <a:r>
              <a:rPr lang="en-US" b="0" i="0" u="sng" baseline="0" dirty="0">
                <a:solidFill>
                  <a:schemeClr val="tx1"/>
                </a:solidFill>
                <a:effectLst>
                  <a:outerShdw blurRad="38100" dist="38100" dir="2700000" algn="tl">
                    <a:srgbClr val="000000">
                      <a:alpha val="43137"/>
                    </a:srgbClr>
                  </a:outerShdw>
                </a:effectLst>
              </a:rPr>
              <a:t>THIS CAN SCREW UP EVERYTHING if it ain’t done right</a:t>
            </a:r>
            <a:r>
              <a:rPr lang="en-US" b="0" i="0" u="none" baseline="0" dirty="0">
                <a:solidFill>
                  <a:schemeClr val="tx1"/>
                </a:solidFill>
                <a:effectLst>
                  <a:outerShdw blurRad="38100" dist="38100" dir="2700000" algn="tl">
                    <a:srgbClr val="000000">
                      <a:alpha val="43137"/>
                    </a:srgbClr>
                  </a:outerShdw>
                </a:effectLst>
              </a:rPr>
              <a:t>. Make sure the sponsor is clear on what he must do and what you will do.</a:t>
            </a:r>
            <a:r>
              <a:rPr lang="en-US" b="0" i="0" u="sng" baseline="0" dirty="0">
                <a:solidFill>
                  <a:schemeClr val="tx1"/>
                </a:solidFill>
                <a:effectLst>
                  <a:outerShdw blurRad="38100" dist="38100" dir="2700000" algn="tl">
                    <a:srgbClr val="000000">
                      <a:alpha val="43137"/>
                    </a:srgbClr>
                  </a:outerShdw>
                </a:effectLst>
              </a:rPr>
              <a:t> </a:t>
            </a:r>
          </a:p>
          <a:p>
            <a:pPr defTabSz="931774">
              <a:defRPr/>
            </a:pPr>
            <a:endParaRPr lang="en-US" b="0" i="0" u="sng" baseline="0" dirty="0">
              <a:solidFill>
                <a:schemeClr val="tx1"/>
              </a:solidFill>
              <a:effectLst>
                <a:outerShdw blurRad="38100" dist="38100" dir="2700000" algn="tl">
                  <a:srgbClr val="000000">
                    <a:alpha val="43137"/>
                  </a:srgbClr>
                </a:outerShdw>
              </a:effectLst>
            </a:endParaRPr>
          </a:p>
          <a:p>
            <a:pPr defTabSz="931774">
              <a:defRPr/>
            </a:pPr>
            <a:r>
              <a:rPr lang="en-US" b="0" i="0" u="none" baseline="0" dirty="0">
                <a:solidFill>
                  <a:schemeClr val="tx1"/>
                </a:solidFill>
                <a:effectLst>
                  <a:outerShdw blurRad="38100" dist="38100" dir="2700000" algn="tl">
                    <a:srgbClr val="000000">
                      <a:alpha val="43137"/>
                    </a:srgbClr>
                  </a:outerShdw>
                </a:effectLst>
              </a:rPr>
              <a:t>Format of Results:  Make sure what you’re planning on delivering is agreed to long before the final meeting (or it </a:t>
            </a:r>
            <a:r>
              <a:rPr lang="en-US" b="0" i="0" u="none" baseline="0" dirty="0" err="1">
                <a:solidFill>
                  <a:schemeClr val="tx1"/>
                </a:solidFill>
                <a:effectLst>
                  <a:outerShdw blurRad="38100" dist="38100" dir="2700000" algn="tl">
                    <a:srgbClr val="000000">
                      <a:alpha val="43137"/>
                    </a:srgbClr>
                  </a:outerShdw>
                </a:effectLst>
              </a:rPr>
              <a:t>aint</a:t>
            </a:r>
            <a:r>
              <a:rPr lang="en-US" b="0" i="0" u="none" baseline="0" dirty="0">
                <a:solidFill>
                  <a:schemeClr val="tx1"/>
                </a:solidFill>
                <a:effectLst>
                  <a:outerShdw blurRad="38100" dist="38100" dir="2700000" algn="tl">
                    <a:srgbClr val="000000">
                      <a:alpha val="43137"/>
                    </a:srgbClr>
                  </a:outerShdw>
                </a:effectLst>
              </a:rPr>
              <a:t> gonna be the </a:t>
            </a:r>
            <a:r>
              <a:rPr lang="en-US" b="0" i="1" u="none" baseline="0" dirty="0">
                <a:solidFill>
                  <a:schemeClr val="tx1"/>
                </a:solidFill>
                <a:effectLst>
                  <a:outerShdw blurRad="38100" dist="38100" dir="2700000" algn="tl">
                    <a:srgbClr val="000000">
                      <a:alpha val="43137"/>
                    </a:srgbClr>
                  </a:outerShdw>
                </a:effectLst>
              </a:rPr>
              <a:t>final  </a:t>
            </a:r>
            <a:r>
              <a:rPr lang="en-US" b="0" i="0" u="none" baseline="0" dirty="0">
                <a:solidFill>
                  <a:schemeClr val="tx1"/>
                </a:solidFill>
                <a:effectLst>
                  <a:outerShdw blurRad="38100" dist="38100" dir="2700000" algn="tl">
                    <a:srgbClr val="000000">
                      <a:alpha val="43137"/>
                    </a:srgbClr>
                  </a:outerShdw>
                </a:effectLst>
              </a:rPr>
              <a:t> meeting).</a:t>
            </a:r>
            <a:endParaRPr lang="en-US" b="0" u="none" baseline="0" dirty="0">
              <a:solidFill>
                <a:schemeClr val="tx1"/>
              </a:solidFill>
              <a:effectLst>
                <a:outerShdw blurRad="38100" dist="38100" dir="2700000" algn="tl">
                  <a:srgbClr val="000000">
                    <a:alpha val="43137"/>
                  </a:srgbClr>
                </a:outerShdw>
              </a:effectLst>
            </a:endParaRPr>
          </a:p>
        </p:txBody>
      </p:sp>
      <p:sp>
        <p:nvSpPr>
          <p:cNvPr id="4" name="Slide Number Placeholder 3"/>
          <p:cNvSpPr>
            <a:spLocks noGrp="1"/>
          </p:cNvSpPr>
          <p:nvPr>
            <p:ph type="sldNum" sz="quarter" idx="10"/>
          </p:nvPr>
        </p:nvSpPr>
        <p:spPr/>
        <p:txBody>
          <a:bodyPr/>
          <a:lstStyle/>
          <a:p>
            <a:fld id="{C64AC70E-822E-4265-BE42-4453792B09E6}" type="slidenum">
              <a:rPr lang="en-US" smtClean="0"/>
              <a:pPr/>
              <a:t>13</a:t>
            </a:fld>
            <a:endParaRPr lang="en-US" dirty="0"/>
          </a:p>
        </p:txBody>
      </p:sp>
    </p:spTree>
    <p:extLst>
      <p:ext uri="{BB962C8B-B14F-4D97-AF65-F5344CB8AC3E}">
        <p14:creationId xmlns:p14="http://schemas.microsoft.com/office/powerpoint/2010/main" xmlns="" val="294620981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b="1" baseline="0" dirty="0">
                <a:solidFill>
                  <a:schemeClr val="tx1"/>
                </a:solidFill>
                <a:effectLst>
                  <a:outerShdw blurRad="38100" dist="38100" dir="2700000" algn="tl">
                    <a:srgbClr val="000000">
                      <a:alpha val="43137"/>
                    </a:srgbClr>
                  </a:outerShdw>
                </a:effectLst>
              </a:rPr>
              <a:t>6 CLICKS</a:t>
            </a:r>
          </a:p>
          <a:p>
            <a:pPr defTabSz="931774">
              <a:defRPr/>
            </a:pPr>
            <a:endParaRPr lang="en-US" b="1" baseline="0" dirty="0">
              <a:solidFill>
                <a:schemeClr val="tx1"/>
              </a:solidFill>
              <a:effectLst>
                <a:outerShdw blurRad="38100" dist="38100" dir="2700000" algn="tl">
                  <a:srgbClr val="000000">
                    <a:alpha val="43137"/>
                  </a:srgbClr>
                </a:outerShdw>
              </a:effectLst>
            </a:endParaRPr>
          </a:p>
          <a:p>
            <a:pPr defTabSz="931774">
              <a:defRPr/>
            </a:pPr>
            <a:r>
              <a:rPr lang="en-US" b="0" baseline="0" dirty="0">
                <a:solidFill>
                  <a:schemeClr val="tx1"/>
                </a:solidFill>
                <a:effectLst>
                  <a:outerShdw blurRad="38100" dist="38100" dir="2700000" algn="tl">
                    <a:srgbClr val="000000">
                      <a:alpha val="43137"/>
                    </a:srgbClr>
                  </a:outerShdw>
                </a:effectLst>
              </a:rPr>
              <a:t>Schedule: backwards plan, ask sponsor to determine the relative importance of the Focus Group so you know whether she wants people off other work to take part.</a:t>
            </a:r>
          </a:p>
          <a:p>
            <a:pPr defTabSz="931774">
              <a:defRPr/>
            </a:pPr>
            <a:endParaRPr lang="en-US" b="0" baseline="0" dirty="0">
              <a:solidFill>
                <a:schemeClr val="tx1"/>
              </a:solidFill>
              <a:effectLst>
                <a:outerShdw blurRad="38100" dist="38100" dir="2700000" algn="tl">
                  <a:srgbClr val="000000">
                    <a:alpha val="43137"/>
                  </a:srgbClr>
                </a:outerShdw>
              </a:effectLst>
            </a:endParaRPr>
          </a:p>
          <a:p>
            <a:pPr defTabSz="931774">
              <a:defRPr/>
            </a:pPr>
            <a:r>
              <a:rPr lang="en-US" b="0" baseline="0" dirty="0">
                <a:solidFill>
                  <a:schemeClr val="tx1"/>
                </a:solidFill>
                <a:effectLst>
                  <a:outerShdw blurRad="38100" dist="38100" dir="2700000" algn="tl">
                    <a:srgbClr val="000000">
                      <a:alpha val="43137"/>
                    </a:srgbClr>
                  </a:outerShdw>
                </a:effectLst>
              </a:rPr>
              <a:t>Participants: Homogeneous or Heterogeneous? All managers, all workers? How do you want it split up?</a:t>
            </a:r>
          </a:p>
          <a:p>
            <a:pPr defTabSz="931774">
              <a:defRPr/>
            </a:pPr>
            <a:endParaRPr lang="en-US" b="0" baseline="0" dirty="0">
              <a:solidFill>
                <a:schemeClr val="tx1"/>
              </a:solidFill>
              <a:effectLst>
                <a:outerShdw blurRad="38100" dist="38100" dir="2700000" algn="tl">
                  <a:srgbClr val="000000">
                    <a:alpha val="43137"/>
                  </a:srgbClr>
                </a:outerShdw>
              </a:effectLst>
            </a:endParaRPr>
          </a:p>
          <a:p>
            <a:pPr defTabSz="931774">
              <a:defRPr/>
            </a:pPr>
            <a:r>
              <a:rPr lang="en-US" b="0" baseline="0" dirty="0">
                <a:solidFill>
                  <a:schemeClr val="tx1"/>
                </a:solidFill>
                <a:effectLst>
                  <a:outerShdw blurRad="38100" dist="38100" dir="2700000" algn="tl">
                    <a:srgbClr val="000000">
                      <a:alpha val="43137"/>
                    </a:srgbClr>
                  </a:outerShdw>
                </a:effectLst>
              </a:rPr>
              <a:t>Build the Interview: Here’s where you’ve got to get the </a:t>
            </a:r>
            <a:r>
              <a:rPr lang="en-US" b="0" i="1" baseline="0" dirty="0">
                <a:solidFill>
                  <a:schemeClr val="tx1"/>
                </a:solidFill>
                <a:effectLst>
                  <a:outerShdw blurRad="38100" dist="38100" dir="2700000" algn="tl">
                    <a:srgbClr val="000000">
                      <a:alpha val="43137"/>
                    </a:srgbClr>
                  </a:outerShdw>
                </a:effectLst>
              </a:rPr>
              <a:t>right  </a:t>
            </a:r>
            <a:r>
              <a:rPr lang="en-US" b="0" i="0" baseline="0" dirty="0">
                <a:solidFill>
                  <a:schemeClr val="tx1"/>
                </a:solidFill>
                <a:effectLst>
                  <a:outerShdw blurRad="38100" dist="38100" dir="2700000" algn="tl">
                    <a:srgbClr val="000000">
                      <a:alpha val="43137"/>
                    </a:srgbClr>
                  </a:outerShdw>
                </a:effectLst>
              </a:rPr>
              <a:t>questions. [more on next slide]</a:t>
            </a:r>
          </a:p>
          <a:p>
            <a:pPr defTabSz="931774">
              <a:defRPr/>
            </a:pPr>
            <a:endParaRPr lang="en-US" b="0" i="0" baseline="0" dirty="0">
              <a:solidFill>
                <a:schemeClr val="tx1"/>
              </a:solidFill>
              <a:effectLst>
                <a:outerShdw blurRad="38100" dist="38100" dir="2700000" algn="tl">
                  <a:srgbClr val="000000">
                    <a:alpha val="43137"/>
                  </a:srgbClr>
                </a:outerShdw>
              </a:effectLst>
            </a:endParaRPr>
          </a:p>
          <a:p>
            <a:pPr defTabSz="931774">
              <a:defRPr/>
            </a:pPr>
            <a:r>
              <a:rPr lang="en-US" b="0" i="0" baseline="0" dirty="0">
                <a:solidFill>
                  <a:schemeClr val="tx1"/>
                </a:solidFill>
                <a:effectLst>
                  <a:outerShdw blurRad="38100" dist="38100" dir="2700000" algn="tl">
                    <a:srgbClr val="000000">
                      <a:alpha val="43137"/>
                    </a:srgbClr>
                  </a:outerShdw>
                </a:effectLst>
              </a:rPr>
              <a:t>Communications: </a:t>
            </a:r>
            <a:r>
              <a:rPr lang="en-US" b="0" i="0" u="sng" baseline="0" dirty="0">
                <a:solidFill>
                  <a:schemeClr val="tx1"/>
                </a:solidFill>
                <a:effectLst>
                  <a:outerShdw blurRad="38100" dist="38100" dir="2700000" algn="tl">
                    <a:srgbClr val="000000">
                      <a:alpha val="43137"/>
                    </a:srgbClr>
                  </a:outerShdw>
                </a:effectLst>
              </a:rPr>
              <a:t>THIS CAN SCREW UP EVERYTHING if it ain’t done right</a:t>
            </a:r>
            <a:r>
              <a:rPr lang="en-US" b="0" i="0" u="none" baseline="0" dirty="0">
                <a:solidFill>
                  <a:schemeClr val="tx1"/>
                </a:solidFill>
                <a:effectLst>
                  <a:outerShdw blurRad="38100" dist="38100" dir="2700000" algn="tl">
                    <a:srgbClr val="000000">
                      <a:alpha val="43137"/>
                    </a:srgbClr>
                  </a:outerShdw>
                </a:effectLst>
              </a:rPr>
              <a:t>. Make sure the sponsor is clear on what he must do and what you will do.</a:t>
            </a:r>
            <a:r>
              <a:rPr lang="en-US" b="0" i="0" u="sng" baseline="0" dirty="0">
                <a:solidFill>
                  <a:schemeClr val="tx1"/>
                </a:solidFill>
                <a:effectLst>
                  <a:outerShdw blurRad="38100" dist="38100" dir="2700000" algn="tl">
                    <a:srgbClr val="000000">
                      <a:alpha val="43137"/>
                    </a:srgbClr>
                  </a:outerShdw>
                </a:effectLst>
              </a:rPr>
              <a:t> </a:t>
            </a:r>
          </a:p>
          <a:p>
            <a:pPr defTabSz="931774">
              <a:defRPr/>
            </a:pPr>
            <a:endParaRPr lang="en-US" b="0" i="0" u="sng" baseline="0" dirty="0">
              <a:solidFill>
                <a:schemeClr val="tx1"/>
              </a:solidFill>
              <a:effectLst>
                <a:outerShdw blurRad="38100" dist="38100" dir="2700000" algn="tl">
                  <a:srgbClr val="000000">
                    <a:alpha val="43137"/>
                  </a:srgbClr>
                </a:outerShdw>
              </a:effectLst>
            </a:endParaRPr>
          </a:p>
          <a:p>
            <a:pPr defTabSz="931774">
              <a:defRPr/>
            </a:pPr>
            <a:r>
              <a:rPr lang="en-US" b="0" i="0" u="none" baseline="0" dirty="0">
                <a:solidFill>
                  <a:schemeClr val="tx1"/>
                </a:solidFill>
                <a:effectLst>
                  <a:outerShdw blurRad="38100" dist="38100" dir="2700000" algn="tl">
                    <a:srgbClr val="000000">
                      <a:alpha val="43137"/>
                    </a:srgbClr>
                  </a:outerShdw>
                </a:effectLst>
              </a:rPr>
              <a:t>Format of Results:  Make sure what you’re planning on delivering is agreed to long before the final meeting (or it </a:t>
            </a:r>
            <a:r>
              <a:rPr lang="en-US" b="0" i="0" u="none" baseline="0" dirty="0" err="1">
                <a:solidFill>
                  <a:schemeClr val="tx1"/>
                </a:solidFill>
                <a:effectLst>
                  <a:outerShdw blurRad="38100" dist="38100" dir="2700000" algn="tl">
                    <a:srgbClr val="000000">
                      <a:alpha val="43137"/>
                    </a:srgbClr>
                  </a:outerShdw>
                </a:effectLst>
              </a:rPr>
              <a:t>aint</a:t>
            </a:r>
            <a:r>
              <a:rPr lang="en-US" b="0" i="0" u="none" baseline="0" dirty="0">
                <a:solidFill>
                  <a:schemeClr val="tx1"/>
                </a:solidFill>
                <a:effectLst>
                  <a:outerShdw blurRad="38100" dist="38100" dir="2700000" algn="tl">
                    <a:srgbClr val="000000">
                      <a:alpha val="43137"/>
                    </a:srgbClr>
                  </a:outerShdw>
                </a:effectLst>
              </a:rPr>
              <a:t> gonna be the </a:t>
            </a:r>
            <a:r>
              <a:rPr lang="en-US" b="0" i="1" u="none" baseline="0" dirty="0">
                <a:solidFill>
                  <a:schemeClr val="tx1"/>
                </a:solidFill>
                <a:effectLst>
                  <a:outerShdw blurRad="38100" dist="38100" dir="2700000" algn="tl">
                    <a:srgbClr val="000000">
                      <a:alpha val="43137"/>
                    </a:srgbClr>
                  </a:outerShdw>
                </a:effectLst>
              </a:rPr>
              <a:t>final  </a:t>
            </a:r>
            <a:r>
              <a:rPr lang="en-US" b="0" i="0" u="none" baseline="0" dirty="0">
                <a:solidFill>
                  <a:schemeClr val="tx1"/>
                </a:solidFill>
                <a:effectLst>
                  <a:outerShdw blurRad="38100" dist="38100" dir="2700000" algn="tl">
                    <a:srgbClr val="000000">
                      <a:alpha val="43137"/>
                    </a:srgbClr>
                  </a:outerShdw>
                </a:effectLst>
              </a:rPr>
              <a:t> meeting).</a:t>
            </a:r>
            <a:endParaRPr lang="en-US" b="0" u="none" baseline="0" dirty="0">
              <a:solidFill>
                <a:schemeClr val="tx1"/>
              </a:solidFill>
              <a:effectLst>
                <a:outerShdw blurRad="38100" dist="38100" dir="2700000" algn="tl">
                  <a:srgbClr val="000000">
                    <a:alpha val="43137"/>
                  </a:srgbClr>
                </a:outerShdw>
              </a:effectLst>
            </a:endParaRPr>
          </a:p>
        </p:txBody>
      </p:sp>
      <p:sp>
        <p:nvSpPr>
          <p:cNvPr id="4" name="Slide Number Placeholder 3"/>
          <p:cNvSpPr>
            <a:spLocks noGrp="1"/>
          </p:cNvSpPr>
          <p:nvPr>
            <p:ph type="sldNum" sz="quarter" idx="10"/>
          </p:nvPr>
        </p:nvSpPr>
        <p:spPr/>
        <p:txBody>
          <a:bodyPr/>
          <a:lstStyle/>
          <a:p>
            <a:fld id="{C64AC70E-822E-4265-BE42-4453792B09E6}" type="slidenum">
              <a:rPr lang="en-US" smtClean="0"/>
              <a:pPr/>
              <a:t>14</a:t>
            </a:fld>
            <a:endParaRPr lang="en-US" dirty="0"/>
          </a:p>
        </p:txBody>
      </p:sp>
    </p:spTree>
    <p:extLst>
      <p:ext uri="{BB962C8B-B14F-4D97-AF65-F5344CB8AC3E}">
        <p14:creationId xmlns:p14="http://schemas.microsoft.com/office/powerpoint/2010/main" xmlns="" val="126066624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b="1" baseline="0" dirty="0">
                <a:solidFill>
                  <a:schemeClr val="tx1"/>
                </a:solidFill>
                <a:effectLst>
                  <a:outerShdw blurRad="38100" dist="38100" dir="2700000" algn="tl">
                    <a:srgbClr val="000000">
                      <a:alpha val="43137"/>
                    </a:srgbClr>
                  </a:outerShdw>
                </a:effectLst>
              </a:rPr>
              <a:t>6 CLICKS</a:t>
            </a:r>
          </a:p>
          <a:p>
            <a:pPr defTabSz="931774">
              <a:defRPr/>
            </a:pPr>
            <a:endParaRPr lang="en-US" b="1" baseline="0" dirty="0">
              <a:solidFill>
                <a:schemeClr val="tx1"/>
              </a:solidFill>
              <a:effectLst>
                <a:outerShdw blurRad="38100" dist="38100" dir="2700000" algn="tl">
                  <a:srgbClr val="000000">
                    <a:alpha val="43137"/>
                  </a:srgbClr>
                </a:outerShdw>
              </a:effectLst>
            </a:endParaRPr>
          </a:p>
          <a:p>
            <a:pPr defTabSz="931774">
              <a:defRPr/>
            </a:pPr>
            <a:r>
              <a:rPr lang="en-US" b="0" baseline="0" dirty="0">
                <a:solidFill>
                  <a:schemeClr val="tx1"/>
                </a:solidFill>
                <a:effectLst>
                  <a:outerShdw blurRad="38100" dist="38100" dir="2700000" algn="tl">
                    <a:srgbClr val="000000">
                      <a:alpha val="43137"/>
                    </a:srgbClr>
                  </a:outerShdw>
                </a:effectLst>
              </a:rPr>
              <a:t>Schedule: backwards plan, ask sponsor to determine the relative importance of the Focus Group so you know whether she wants people off other work to take part.</a:t>
            </a:r>
          </a:p>
          <a:p>
            <a:pPr defTabSz="931774">
              <a:defRPr/>
            </a:pPr>
            <a:endParaRPr lang="en-US" b="0" baseline="0" dirty="0">
              <a:solidFill>
                <a:schemeClr val="tx1"/>
              </a:solidFill>
              <a:effectLst>
                <a:outerShdw blurRad="38100" dist="38100" dir="2700000" algn="tl">
                  <a:srgbClr val="000000">
                    <a:alpha val="43137"/>
                  </a:srgbClr>
                </a:outerShdw>
              </a:effectLst>
            </a:endParaRPr>
          </a:p>
          <a:p>
            <a:pPr defTabSz="931774">
              <a:defRPr/>
            </a:pPr>
            <a:r>
              <a:rPr lang="en-US" b="0" baseline="0" dirty="0">
                <a:solidFill>
                  <a:schemeClr val="tx1"/>
                </a:solidFill>
                <a:effectLst>
                  <a:outerShdw blurRad="38100" dist="38100" dir="2700000" algn="tl">
                    <a:srgbClr val="000000">
                      <a:alpha val="43137"/>
                    </a:srgbClr>
                  </a:outerShdw>
                </a:effectLst>
              </a:rPr>
              <a:t>Participants: Homogeneous or Heterogeneous? All managers, all workers? How do you want it split up?</a:t>
            </a:r>
          </a:p>
          <a:p>
            <a:pPr defTabSz="931774">
              <a:defRPr/>
            </a:pPr>
            <a:endParaRPr lang="en-US" b="0" baseline="0" dirty="0">
              <a:solidFill>
                <a:schemeClr val="tx1"/>
              </a:solidFill>
              <a:effectLst>
                <a:outerShdw blurRad="38100" dist="38100" dir="2700000" algn="tl">
                  <a:srgbClr val="000000">
                    <a:alpha val="43137"/>
                  </a:srgbClr>
                </a:outerShdw>
              </a:effectLst>
            </a:endParaRPr>
          </a:p>
          <a:p>
            <a:pPr defTabSz="931774">
              <a:defRPr/>
            </a:pPr>
            <a:r>
              <a:rPr lang="en-US" b="0" baseline="0" dirty="0">
                <a:solidFill>
                  <a:schemeClr val="tx1"/>
                </a:solidFill>
                <a:effectLst>
                  <a:outerShdw blurRad="38100" dist="38100" dir="2700000" algn="tl">
                    <a:srgbClr val="000000">
                      <a:alpha val="43137"/>
                    </a:srgbClr>
                  </a:outerShdw>
                </a:effectLst>
              </a:rPr>
              <a:t>Build the Interview: Here’s where you’ve got to get the </a:t>
            </a:r>
            <a:r>
              <a:rPr lang="en-US" b="0" i="1" baseline="0" dirty="0">
                <a:solidFill>
                  <a:schemeClr val="tx1"/>
                </a:solidFill>
                <a:effectLst>
                  <a:outerShdw blurRad="38100" dist="38100" dir="2700000" algn="tl">
                    <a:srgbClr val="000000">
                      <a:alpha val="43137"/>
                    </a:srgbClr>
                  </a:outerShdw>
                </a:effectLst>
              </a:rPr>
              <a:t>right  </a:t>
            </a:r>
            <a:r>
              <a:rPr lang="en-US" b="0" i="0" baseline="0" dirty="0">
                <a:solidFill>
                  <a:schemeClr val="tx1"/>
                </a:solidFill>
                <a:effectLst>
                  <a:outerShdw blurRad="38100" dist="38100" dir="2700000" algn="tl">
                    <a:srgbClr val="000000">
                      <a:alpha val="43137"/>
                    </a:srgbClr>
                  </a:outerShdw>
                </a:effectLst>
              </a:rPr>
              <a:t>questions. [more on next slide]</a:t>
            </a:r>
          </a:p>
          <a:p>
            <a:pPr defTabSz="931774">
              <a:defRPr/>
            </a:pPr>
            <a:endParaRPr lang="en-US" b="0" i="0" baseline="0" dirty="0">
              <a:solidFill>
                <a:schemeClr val="tx1"/>
              </a:solidFill>
              <a:effectLst>
                <a:outerShdw blurRad="38100" dist="38100" dir="2700000" algn="tl">
                  <a:srgbClr val="000000">
                    <a:alpha val="43137"/>
                  </a:srgbClr>
                </a:outerShdw>
              </a:effectLst>
            </a:endParaRPr>
          </a:p>
          <a:p>
            <a:pPr defTabSz="931774">
              <a:defRPr/>
            </a:pPr>
            <a:r>
              <a:rPr lang="en-US" b="0" i="0" baseline="0" dirty="0">
                <a:solidFill>
                  <a:schemeClr val="tx1"/>
                </a:solidFill>
                <a:effectLst>
                  <a:outerShdw blurRad="38100" dist="38100" dir="2700000" algn="tl">
                    <a:srgbClr val="000000">
                      <a:alpha val="43137"/>
                    </a:srgbClr>
                  </a:outerShdw>
                </a:effectLst>
              </a:rPr>
              <a:t>Communications: </a:t>
            </a:r>
            <a:r>
              <a:rPr lang="en-US" b="0" i="0" u="sng" baseline="0" dirty="0">
                <a:solidFill>
                  <a:schemeClr val="tx1"/>
                </a:solidFill>
                <a:effectLst>
                  <a:outerShdw blurRad="38100" dist="38100" dir="2700000" algn="tl">
                    <a:srgbClr val="000000">
                      <a:alpha val="43137"/>
                    </a:srgbClr>
                  </a:outerShdw>
                </a:effectLst>
              </a:rPr>
              <a:t>THIS CAN SCREW UP EVERYTHING if it ain’t done right</a:t>
            </a:r>
            <a:r>
              <a:rPr lang="en-US" b="0" i="0" u="none" baseline="0" dirty="0">
                <a:solidFill>
                  <a:schemeClr val="tx1"/>
                </a:solidFill>
                <a:effectLst>
                  <a:outerShdw blurRad="38100" dist="38100" dir="2700000" algn="tl">
                    <a:srgbClr val="000000">
                      <a:alpha val="43137"/>
                    </a:srgbClr>
                  </a:outerShdw>
                </a:effectLst>
              </a:rPr>
              <a:t>. Make sure the sponsor is clear on what he must do and what you will do.</a:t>
            </a:r>
            <a:r>
              <a:rPr lang="en-US" b="0" i="0" u="sng" baseline="0" dirty="0">
                <a:solidFill>
                  <a:schemeClr val="tx1"/>
                </a:solidFill>
                <a:effectLst>
                  <a:outerShdw blurRad="38100" dist="38100" dir="2700000" algn="tl">
                    <a:srgbClr val="000000">
                      <a:alpha val="43137"/>
                    </a:srgbClr>
                  </a:outerShdw>
                </a:effectLst>
              </a:rPr>
              <a:t> </a:t>
            </a:r>
          </a:p>
          <a:p>
            <a:pPr defTabSz="931774">
              <a:defRPr/>
            </a:pPr>
            <a:endParaRPr lang="en-US" b="0" i="0" u="sng" baseline="0" dirty="0">
              <a:solidFill>
                <a:schemeClr val="tx1"/>
              </a:solidFill>
              <a:effectLst>
                <a:outerShdw blurRad="38100" dist="38100" dir="2700000" algn="tl">
                  <a:srgbClr val="000000">
                    <a:alpha val="43137"/>
                  </a:srgbClr>
                </a:outerShdw>
              </a:effectLst>
            </a:endParaRPr>
          </a:p>
          <a:p>
            <a:pPr defTabSz="931774">
              <a:defRPr/>
            </a:pPr>
            <a:r>
              <a:rPr lang="en-US" b="0" i="0" u="none" baseline="0" dirty="0">
                <a:solidFill>
                  <a:schemeClr val="tx1"/>
                </a:solidFill>
                <a:effectLst>
                  <a:outerShdw blurRad="38100" dist="38100" dir="2700000" algn="tl">
                    <a:srgbClr val="000000">
                      <a:alpha val="43137"/>
                    </a:srgbClr>
                  </a:outerShdw>
                </a:effectLst>
              </a:rPr>
              <a:t>Format of Results:  Make sure what you’re planning on delivering is agreed to long before the final meeting (or it </a:t>
            </a:r>
            <a:r>
              <a:rPr lang="en-US" b="0" i="0" u="none" baseline="0" dirty="0" err="1">
                <a:solidFill>
                  <a:schemeClr val="tx1"/>
                </a:solidFill>
                <a:effectLst>
                  <a:outerShdw blurRad="38100" dist="38100" dir="2700000" algn="tl">
                    <a:srgbClr val="000000">
                      <a:alpha val="43137"/>
                    </a:srgbClr>
                  </a:outerShdw>
                </a:effectLst>
              </a:rPr>
              <a:t>aint</a:t>
            </a:r>
            <a:r>
              <a:rPr lang="en-US" b="0" i="0" u="none" baseline="0" dirty="0">
                <a:solidFill>
                  <a:schemeClr val="tx1"/>
                </a:solidFill>
                <a:effectLst>
                  <a:outerShdw blurRad="38100" dist="38100" dir="2700000" algn="tl">
                    <a:srgbClr val="000000">
                      <a:alpha val="43137"/>
                    </a:srgbClr>
                  </a:outerShdw>
                </a:effectLst>
              </a:rPr>
              <a:t> gonna be the </a:t>
            </a:r>
            <a:r>
              <a:rPr lang="en-US" b="0" i="1" u="none" baseline="0" dirty="0">
                <a:solidFill>
                  <a:schemeClr val="tx1"/>
                </a:solidFill>
                <a:effectLst>
                  <a:outerShdw blurRad="38100" dist="38100" dir="2700000" algn="tl">
                    <a:srgbClr val="000000">
                      <a:alpha val="43137"/>
                    </a:srgbClr>
                  </a:outerShdw>
                </a:effectLst>
              </a:rPr>
              <a:t>final  </a:t>
            </a:r>
            <a:r>
              <a:rPr lang="en-US" b="0" i="0" u="none" baseline="0" dirty="0">
                <a:solidFill>
                  <a:schemeClr val="tx1"/>
                </a:solidFill>
                <a:effectLst>
                  <a:outerShdw blurRad="38100" dist="38100" dir="2700000" algn="tl">
                    <a:srgbClr val="000000">
                      <a:alpha val="43137"/>
                    </a:srgbClr>
                  </a:outerShdw>
                </a:effectLst>
              </a:rPr>
              <a:t> meeting).</a:t>
            </a:r>
            <a:endParaRPr lang="en-US" b="0" u="none" baseline="0" dirty="0">
              <a:solidFill>
                <a:schemeClr val="tx1"/>
              </a:solidFill>
              <a:effectLst>
                <a:outerShdw blurRad="38100" dist="38100" dir="2700000" algn="tl">
                  <a:srgbClr val="000000">
                    <a:alpha val="43137"/>
                  </a:srgbClr>
                </a:outerShdw>
              </a:effectLst>
            </a:endParaRPr>
          </a:p>
        </p:txBody>
      </p:sp>
      <p:sp>
        <p:nvSpPr>
          <p:cNvPr id="4" name="Slide Number Placeholder 3"/>
          <p:cNvSpPr>
            <a:spLocks noGrp="1"/>
          </p:cNvSpPr>
          <p:nvPr>
            <p:ph type="sldNum" sz="quarter" idx="10"/>
          </p:nvPr>
        </p:nvSpPr>
        <p:spPr/>
        <p:txBody>
          <a:bodyPr/>
          <a:lstStyle/>
          <a:p>
            <a:fld id="{C64AC70E-822E-4265-BE42-4453792B09E6}" type="slidenum">
              <a:rPr lang="en-US" smtClean="0"/>
              <a:pPr/>
              <a:t>15</a:t>
            </a:fld>
            <a:endParaRPr lang="en-US" dirty="0"/>
          </a:p>
        </p:txBody>
      </p:sp>
    </p:spTree>
    <p:extLst>
      <p:ext uri="{BB962C8B-B14F-4D97-AF65-F5344CB8AC3E}">
        <p14:creationId xmlns:p14="http://schemas.microsoft.com/office/powerpoint/2010/main" xmlns="" val="401605755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b="1" baseline="0" dirty="0">
                <a:solidFill>
                  <a:schemeClr val="tx1"/>
                </a:solidFill>
                <a:effectLst>
                  <a:outerShdw blurRad="38100" dist="38100" dir="2700000" algn="tl">
                    <a:srgbClr val="000000">
                      <a:alpha val="43137"/>
                    </a:srgbClr>
                  </a:outerShdw>
                </a:effectLst>
              </a:rPr>
              <a:t>4 CLICKS</a:t>
            </a:r>
          </a:p>
          <a:p>
            <a:pPr defTabSz="931774">
              <a:defRPr/>
            </a:pPr>
            <a:endParaRPr lang="en-US" b="1" baseline="0" dirty="0">
              <a:solidFill>
                <a:schemeClr val="tx1"/>
              </a:solidFill>
              <a:effectLst>
                <a:outerShdw blurRad="38100" dist="38100" dir="2700000" algn="tl">
                  <a:srgbClr val="000000">
                    <a:alpha val="43137"/>
                  </a:srgbClr>
                </a:outerShdw>
              </a:effectLst>
            </a:endParaRPr>
          </a:p>
          <a:p>
            <a:pPr defTabSz="931774">
              <a:defRPr/>
            </a:pPr>
            <a:r>
              <a:rPr lang="en-US" b="0" baseline="0" dirty="0">
                <a:solidFill>
                  <a:schemeClr val="tx1"/>
                </a:solidFill>
                <a:effectLst>
                  <a:outerShdw blurRad="38100" dist="38100" dir="2700000" algn="tl">
                    <a:srgbClr val="000000">
                      <a:alpha val="43137"/>
                    </a:srgbClr>
                  </a:outerShdw>
                </a:effectLst>
              </a:rPr>
              <a:t>Plan for a couple “softball” questions that are designed to get everyone to speak at least a little.</a:t>
            </a:r>
          </a:p>
          <a:p>
            <a:pPr defTabSz="931774">
              <a:defRPr/>
            </a:pPr>
            <a:endParaRPr lang="en-US" b="0" baseline="0" dirty="0">
              <a:solidFill>
                <a:schemeClr val="tx1"/>
              </a:solidFill>
              <a:effectLst>
                <a:outerShdw blurRad="38100" dist="38100" dir="2700000" algn="tl">
                  <a:srgbClr val="000000">
                    <a:alpha val="43137"/>
                  </a:srgbClr>
                </a:outerShdw>
              </a:effectLst>
            </a:endParaRPr>
          </a:p>
          <a:p>
            <a:pPr defTabSz="931774">
              <a:defRPr/>
            </a:pPr>
            <a:r>
              <a:rPr lang="en-US" b="0" baseline="0" dirty="0">
                <a:solidFill>
                  <a:schemeClr val="tx1"/>
                </a:solidFill>
                <a:effectLst>
                  <a:outerShdw blurRad="38100" dist="38100" dir="2700000" algn="tl">
                    <a:srgbClr val="000000">
                      <a:alpha val="43137"/>
                    </a:srgbClr>
                  </a:outerShdw>
                </a:effectLst>
              </a:rPr>
              <a:t>The Key Questions need to have very specific verbiage as well as one or two specific </a:t>
            </a:r>
            <a:r>
              <a:rPr lang="en-US" b="0" i="1" baseline="0" dirty="0">
                <a:solidFill>
                  <a:schemeClr val="tx1"/>
                </a:solidFill>
                <a:effectLst>
                  <a:outerShdw blurRad="38100" dist="38100" dir="2700000" algn="tl">
                    <a:srgbClr val="000000">
                      <a:alpha val="43137"/>
                    </a:srgbClr>
                  </a:outerShdw>
                </a:effectLst>
              </a:rPr>
              <a:t>prompting</a:t>
            </a:r>
            <a:r>
              <a:rPr lang="en-US" b="0" i="0" baseline="0" dirty="0">
                <a:solidFill>
                  <a:schemeClr val="tx1"/>
                </a:solidFill>
                <a:effectLst>
                  <a:outerShdw blurRad="38100" dist="38100" dir="2700000" algn="tl">
                    <a:srgbClr val="000000">
                      <a:alpha val="43137"/>
                    </a:srgbClr>
                  </a:outerShdw>
                </a:effectLst>
              </a:rPr>
              <a:t>  or </a:t>
            </a:r>
            <a:r>
              <a:rPr lang="en-US" b="0" i="1" baseline="0" dirty="0">
                <a:solidFill>
                  <a:schemeClr val="tx1"/>
                </a:solidFill>
                <a:effectLst>
                  <a:outerShdw blurRad="38100" dist="38100" dir="2700000" algn="tl">
                    <a:srgbClr val="000000">
                      <a:alpha val="43137"/>
                    </a:srgbClr>
                  </a:outerShdw>
                </a:effectLst>
              </a:rPr>
              <a:t>follow-up</a:t>
            </a:r>
            <a:r>
              <a:rPr lang="en-US" b="0" i="0" baseline="0" dirty="0">
                <a:solidFill>
                  <a:schemeClr val="tx1"/>
                </a:solidFill>
                <a:effectLst>
                  <a:outerShdw blurRad="38100" dist="38100" dir="2700000" algn="tl">
                    <a:srgbClr val="000000">
                      <a:alpha val="43137"/>
                    </a:srgbClr>
                  </a:outerShdw>
                </a:effectLst>
              </a:rPr>
              <a:t>  questions.</a:t>
            </a:r>
          </a:p>
          <a:p>
            <a:pPr defTabSz="931774">
              <a:defRPr/>
            </a:pPr>
            <a:r>
              <a:rPr lang="en-US" b="0" i="0" baseline="0" dirty="0">
                <a:solidFill>
                  <a:schemeClr val="tx1"/>
                </a:solidFill>
                <a:effectLst>
                  <a:outerShdw blurRad="38100" dist="38100" dir="2700000" algn="tl">
                    <a:srgbClr val="000000">
                      <a:alpha val="43137"/>
                    </a:srgbClr>
                  </a:outerShdw>
                </a:effectLst>
              </a:rPr>
              <a:t>These tend to be more scripted because the feedback received needs to be applied to the key topic. </a:t>
            </a:r>
            <a:endParaRPr lang="en-US" b="0" baseline="0" dirty="0">
              <a:solidFill>
                <a:schemeClr val="tx1"/>
              </a:solidFill>
              <a:effectLst>
                <a:outerShdw blurRad="38100" dist="38100" dir="2700000" algn="tl">
                  <a:srgbClr val="000000">
                    <a:alpha val="43137"/>
                  </a:srgbClr>
                </a:outerShdw>
              </a:effectLst>
            </a:endParaRPr>
          </a:p>
        </p:txBody>
      </p:sp>
      <p:sp>
        <p:nvSpPr>
          <p:cNvPr id="4" name="Slide Number Placeholder 3"/>
          <p:cNvSpPr>
            <a:spLocks noGrp="1"/>
          </p:cNvSpPr>
          <p:nvPr>
            <p:ph type="sldNum" sz="quarter" idx="10"/>
          </p:nvPr>
        </p:nvSpPr>
        <p:spPr/>
        <p:txBody>
          <a:bodyPr/>
          <a:lstStyle/>
          <a:p>
            <a:fld id="{C64AC70E-822E-4265-BE42-4453792B09E6}" type="slidenum">
              <a:rPr lang="en-US" smtClean="0"/>
              <a:pPr/>
              <a:t>16</a:t>
            </a:fld>
            <a:endParaRPr lang="en-US" dirty="0"/>
          </a:p>
        </p:txBody>
      </p:sp>
    </p:spTree>
    <p:extLst>
      <p:ext uri="{BB962C8B-B14F-4D97-AF65-F5344CB8AC3E}">
        <p14:creationId xmlns:p14="http://schemas.microsoft.com/office/powerpoint/2010/main" xmlns="" val="300250351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b="1" baseline="0" dirty="0">
                <a:solidFill>
                  <a:schemeClr val="tx1"/>
                </a:solidFill>
                <a:effectLst>
                  <a:outerShdw blurRad="38100" dist="38100" dir="2700000" algn="tl">
                    <a:srgbClr val="000000">
                      <a:alpha val="43137"/>
                    </a:srgbClr>
                  </a:outerShdw>
                </a:effectLst>
              </a:rPr>
              <a:t>4 CLICKS</a:t>
            </a:r>
          </a:p>
          <a:p>
            <a:pPr defTabSz="931774">
              <a:defRPr/>
            </a:pPr>
            <a:endParaRPr lang="en-US" b="1" baseline="0" dirty="0">
              <a:solidFill>
                <a:schemeClr val="tx1"/>
              </a:solidFill>
              <a:effectLst>
                <a:outerShdw blurRad="38100" dist="38100" dir="2700000" algn="tl">
                  <a:srgbClr val="000000">
                    <a:alpha val="43137"/>
                  </a:srgbClr>
                </a:outerShdw>
              </a:effectLst>
            </a:endParaRPr>
          </a:p>
          <a:p>
            <a:pPr defTabSz="931774">
              <a:defRPr/>
            </a:pPr>
            <a:r>
              <a:rPr lang="en-US" b="0" baseline="0" dirty="0">
                <a:solidFill>
                  <a:schemeClr val="tx1"/>
                </a:solidFill>
                <a:effectLst>
                  <a:outerShdw blurRad="38100" dist="38100" dir="2700000" algn="tl">
                    <a:srgbClr val="000000">
                      <a:alpha val="43137"/>
                    </a:srgbClr>
                  </a:outerShdw>
                </a:effectLst>
              </a:rPr>
              <a:t>Plan for a couple “softball” questions that are designed to get everyone to speak at least a little.</a:t>
            </a:r>
          </a:p>
          <a:p>
            <a:pPr defTabSz="931774">
              <a:defRPr/>
            </a:pPr>
            <a:endParaRPr lang="en-US" b="0" baseline="0" dirty="0">
              <a:solidFill>
                <a:schemeClr val="tx1"/>
              </a:solidFill>
              <a:effectLst>
                <a:outerShdw blurRad="38100" dist="38100" dir="2700000" algn="tl">
                  <a:srgbClr val="000000">
                    <a:alpha val="43137"/>
                  </a:srgbClr>
                </a:outerShdw>
              </a:effectLst>
            </a:endParaRPr>
          </a:p>
          <a:p>
            <a:pPr defTabSz="931774">
              <a:defRPr/>
            </a:pPr>
            <a:r>
              <a:rPr lang="en-US" b="0" baseline="0" dirty="0">
                <a:solidFill>
                  <a:schemeClr val="tx1"/>
                </a:solidFill>
                <a:effectLst>
                  <a:outerShdw blurRad="38100" dist="38100" dir="2700000" algn="tl">
                    <a:srgbClr val="000000">
                      <a:alpha val="43137"/>
                    </a:srgbClr>
                  </a:outerShdw>
                </a:effectLst>
              </a:rPr>
              <a:t>The Key Questions need to have very specific verbiage as well as one or two specific </a:t>
            </a:r>
            <a:r>
              <a:rPr lang="en-US" b="0" i="1" baseline="0" dirty="0">
                <a:solidFill>
                  <a:schemeClr val="tx1"/>
                </a:solidFill>
                <a:effectLst>
                  <a:outerShdw blurRad="38100" dist="38100" dir="2700000" algn="tl">
                    <a:srgbClr val="000000">
                      <a:alpha val="43137"/>
                    </a:srgbClr>
                  </a:outerShdw>
                </a:effectLst>
              </a:rPr>
              <a:t>prompting</a:t>
            </a:r>
            <a:r>
              <a:rPr lang="en-US" b="0" i="0" baseline="0" dirty="0">
                <a:solidFill>
                  <a:schemeClr val="tx1"/>
                </a:solidFill>
                <a:effectLst>
                  <a:outerShdw blurRad="38100" dist="38100" dir="2700000" algn="tl">
                    <a:srgbClr val="000000">
                      <a:alpha val="43137"/>
                    </a:srgbClr>
                  </a:outerShdw>
                </a:effectLst>
              </a:rPr>
              <a:t>  or </a:t>
            </a:r>
            <a:r>
              <a:rPr lang="en-US" b="0" i="1" baseline="0" dirty="0">
                <a:solidFill>
                  <a:schemeClr val="tx1"/>
                </a:solidFill>
                <a:effectLst>
                  <a:outerShdw blurRad="38100" dist="38100" dir="2700000" algn="tl">
                    <a:srgbClr val="000000">
                      <a:alpha val="43137"/>
                    </a:srgbClr>
                  </a:outerShdw>
                </a:effectLst>
              </a:rPr>
              <a:t>follow-up</a:t>
            </a:r>
            <a:r>
              <a:rPr lang="en-US" b="0" i="0" baseline="0" dirty="0">
                <a:solidFill>
                  <a:schemeClr val="tx1"/>
                </a:solidFill>
                <a:effectLst>
                  <a:outerShdw blurRad="38100" dist="38100" dir="2700000" algn="tl">
                    <a:srgbClr val="000000">
                      <a:alpha val="43137"/>
                    </a:srgbClr>
                  </a:outerShdw>
                </a:effectLst>
              </a:rPr>
              <a:t>  questions.</a:t>
            </a:r>
          </a:p>
          <a:p>
            <a:pPr defTabSz="931774">
              <a:defRPr/>
            </a:pPr>
            <a:r>
              <a:rPr lang="en-US" b="0" i="0" baseline="0" dirty="0">
                <a:solidFill>
                  <a:schemeClr val="tx1"/>
                </a:solidFill>
                <a:effectLst>
                  <a:outerShdw blurRad="38100" dist="38100" dir="2700000" algn="tl">
                    <a:srgbClr val="000000">
                      <a:alpha val="43137"/>
                    </a:srgbClr>
                  </a:outerShdw>
                </a:effectLst>
              </a:rPr>
              <a:t>These tend to be more scripted because the feedback received needs to be applied to the key topic. </a:t>
            </a:r>
            <a:endParaRPr lang="en-US" b="0" baseline="0" dirty="0">
              <a:solidFill>
                <a:schemeClr val="tx1"/>
              </a:solidFill>
              <a:effectLst>
                <a:outerShdw blurRad="38100" dist="38100" dir="2700000" algn="tl">
                  <a:srgbClr val="000000">
                    <a:alpha val="43137"/>
                  </a:srgbClr>
                </a:outerShdw>
              </a:effectLst>
            </a:endParaRPr>
          </a:p>
        </p:txBody>
      </p:sp>
      <p:sp>
        <p:nvSpPr>
          <p:cNvPr id="4" name="Slide Number Placeholder 3"/>
          <p:cNvSpPr>
            <a:spLocks noGrp="1"/>
          </p:cNvSpPr>
          <p:nvPr>
            <p:ph type="sldNum" sz="quarter" idx="10"/>
          </p:nvPr>
        </p:nvSpPr>
        <p:spPr/>
        <p:txBody>
          <a:bodyPr/>
          <a:lstStyle/>
          <a:p>
            <a:fld id="{C64AC70E-822E-4265-BE42-4453792B09E6}" type="slidenum">
              <a:rPr lang="en-US" smtClean="0"/>
              <a:pPr/>
              <a:t>17</a:t>
            </a:fld>
            <a:endParaRPr lang="en-US" dirty="0"/>
          </a:p>
        </p:txBody>
      </p:sp>
    </p:spTree>
    <p:extLst>
      <p:ext uri="{BB962C8B-B14F-4D97-AF65-F5344CB8AC3E}">
        <p14:creationId xmlns:p14="http://schemas.microsoft.com/office/powerpoint/2010/main" xmlns="" val="297552424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b="1" baseline="0" dirty="0">
                <a:solidFill>
                  <a:schemeClr val="tx1"/>
                </a:solidFill>
                <a:effectLst>
                  <a:outerShdw blurRad="38100" dist="38100" dir="2700000" algn="tl">
                    <a:srgbClr val="000000">
                      <a:alpha val="43137"/>
                    </a:srgbClr>
                  </a:outerShdw>
                </a:effectLst>
              </a:rPr>
              <a:t>6 CLICKS</a:t>
            </a:r>
          </a:p>
          <a:p>
            <a:pPr defTabSz="931774">
              <a:defRPr/>
            </a:pPr>
            <a:endParaRPr lang="en-US" b="1" baseline="0" dirty="0">
              <a:solidFill>
                <a:schemeClr val="tx1"/>
              </a:solidFill>
              <a:effectLst>
                <a:outerShdw blurRad="38100" dist="38100" dir="2700000" algn="tl">
                  <a:srgbClr val="000000">
                    <a:alpha val="43137"/>
                  </a:srgbClr>
                </a:outerShdw>
              </a:effectLst>
            </a:endParaRPr>
          </a:p>
          <a:p>
            <a:pPr defTabSz="931774">
              <a:defRPr/>
            </a:pPr>
            <a:r>
              <a:rPr lang="en-US" b="0" baseline="0" dirty="0">
                <a:solidFill>
                  <a:schemeClr val="tx1"/>
                </a:solidFill>
                <a:effectLst>
                  <a:outerShdw blurRad="38100" dist="38100" dir="2700000" algn="tl">
                    <a:srgbClr val="000000">
                      <a:alpha val="43137"/>
                    </a:srgbClr>
                  </a:outerShdw>
                </a:effectLst>
              </a:rPr>
              <a:t>Schedule: backwards plan, ask sponsor to determine the relative importance of the Focus Group so you know whether she wants people off other work to take part.</a:t>
            </a:r>
          </a:p>
          <a:p>
            <a:pPr defTabSz="931774">
              <a:defRPr/>
            </a:pPr>
            <a:endParaRPr lang="en-US" b="0" baseline="0" dirty="0">
              <a:solidFill>
                <a:schemeClr val="tx1"/>
              </a:solidFill>
              <a:effectLst>
                <a:outerShdw blurRad="38100" dist="38100" dir="2700000" algn="tl">
                  <a:srgbClr val="000000">
                    <a:alpha val="43137"/>
                  </a:srgbClr>
                </a:outerShdw>
              </a:effectLst>
            </a:endParaRPr>
          </a:p>
          <a:p>
            <a:pPr defTabSz="931774">
              <a:defRPr/>
            </a:pPr>
            <a:r>
              <a:rPr lang="en-US" b="0" baseline="0" dirty="0">
                <a:solidFill>
                  <a:schemeClr val="tx1"/>
                </a:solidFill>
                <a:effectLst>
                  <a:outerShdw blurRad="38100" dist="38100" dir="2700000" algn="tl">
                    <a:srgbClr val="000000">
                      <a:alpha val="43137"/>
                    </a:srgbClr>
                  </a:outerShdw>
                </a:effectLst>
              </a:rPr>
              <a:t>Participants: Homogeneous or Heterogeneous? All managers, all workers? How do you want it split up?</a:t>
            </a:r>
          </a:p>
          <a:p>
            <a:pPr defTabSz="931774">
              <a:defRPr/>
            </a:pPr>
            <a:endParaRPr lang="en-US" b="0" baseline="0" dirty="0">
              <a:solidFill>
                <a:schemeClr val="tx1"/>
              </a:solidFill>
              <a:effectLst>
                <a:outerShdw blurRad="38100" dist="38100" dir="2700000" algn="tl">
                  <a:srgbClr val="000000">
                    <a:alpha val="43137"/>
                  </a:srgbClr>
                </a:outerShdw>
              </a:effectLst>
            </a:endParaRPr>
          </a:p>
          <a:p>
            <a:pPr defTabSz="931774">
              <a:defRPr/>
            </a:pPr>
            <a:r>
              <a:rPr lang="en-US" b="0" baseline="0" dirty="0">
                <a:solidFill>
                  <a:schemeClr val="tx1"/>
                </a:solidFill>
                <a:effectLst>
                  <a:outerShdw blurRad="38100" dist="38100" dir="2700000" algn="tl">
                    <a:srgbClr val="000000">
                      <a:alpha val="43137"/>
                    </a:srgbClr>
                  </a:outerShdw>
                </a:effectLst>
              </a:rPr>
              <a:t>Build the Interview: Here’s where you’ve got to get the </a:t>
            </a:r>
            <a:r>
              <a:rPr lang="en-US" b="0" i="1" baseline="0" dirty="0">
                <a:solidFill>
                  <a:schemeClr val="tx1"/>
                </a:solidFill>
                <a:effectLst>
                  <a:outerShdw blurRad="38100" dist="38100" dir="2700000" algn="tl">
                    <a:srgbClr val="000000">
                      <a:alpha val="43137"/>
                    </a:srgbClr>
                  </a:outerShdw>
                </a:effectLst>
              </a:rPr>
              <a:t>right  </a:t>
            </a:r>
            <a:r>
              <a:rPr lang="en-US" b="0" i="0" baseline="0" dirty="0">
                <a:solidFill>
                  <a:schemeClr val="tx1"/>
                </a:solidFill>
                <a:effectLst>
                  <a:outerShdw blurRad="38100" dist="38100" dir="2700000" algn="tl">
                    <a:srgbClr val="000000">
                      <a:alpha val="43137"/>
                    </a:srgbClr>
                  </a:outerShdw>
                </a:effectLst>
              </a:rPr>
              <a:t>questions. [more on next slide]</a:t>
            </a:r>
          </a:p>
          <a:p>
            <a:pPr defTabSz="931774">
              <a:defRPr/>
            </a:pPr>
            <a:endParaRPr lang="en-US" b="0" i="0" baseline="0" dirty="0">
              <a:solidFill>
                <a:schemeClr val="tx1"/>
              </a:solidFill>
              <a:effectLst>
                <a:outerShdw blurRad="38100" dist="38100" dir="2700000" algn="tl">
                  <a:srgbClr val="000000">
                    <a:alpha val="43137"/>
                  </a:srgbClr>
                </a:outerShdw>
              </a:effectLst>
            </a:endParaRPr>
          </a:p>
          <a:p>
            <a:pPr defTabSz="931774">
              <a:defRPr/>
            </a:pPr>
            <a:r>
              <a:rPr lang="en-US" b="0" i="0" baseline="0" dirty="0">
                <a:solidFill>
                  <a:schemeClr val="tx1"/>
                </a:solidFill>
                <a:effectLst>
                  <a:outerShdw blurRad="38100" dist="38100" dir="2700000" algn="tl">
                    <a:srgbClr val="000000">
                      <a:alpha val="43137"/>
                    </a:srgbClr>
                  </a:outerShdw>
                </a:effectLst>
              </a:rPr>
              <a:t>Communications: </a:t>
            </a:r>
            <a:r>
              <a:rPr lang="en-US" b="0" i="0" u="sng" baseline="0" dirty="0">
                <a:solidFill>
                  <a:schemeClr val="tx1"/>
                </a:solidFill>
                <a:effectLst>
                  <a:outerShdw blurRad="38100" dist="38100" dir="2700000" algn="tl">
                    <a:srgbClr val="000000">
                      <a:alpha val="43137"/>
                    </a:srgbClr>
                  </a:outerShdw>
                </a:effectLst>
              </a:rPr>
              <a:t>THIS CAN SCREW UP EVERYTHING if it ain’t done right</a:t>
            </a:r>
            <a:r>
              <a:rPr lang="en-US" b="0" i="0" u="none" baseline="0" dirty="0">
                <a:solidFill>
                  <a:schemeClr val="tx1"/>
                </a:solidFill>
                <a:effectLst>
                  <a:outerShdw blurRad="38100" dist="38100" dir="2700000" algn="tl">
                    <a:srgbClr val="000000">
                      <a:alpha val="43137"/>
                    </a:srgbClr>
                  </a:outerShdw>
                </a:effectLst>
              </a:rPr>
              <a:t>. Make sure the sponsor is clear on what he must do and what you will do.</a:t>
            </a:r>
            <a:r>
              <a:rPr lang="en-US" b="0" i="0" u="sng" baseline="0" dirty="0">
                <a:solidFill>
                  <a:schemeClr val="tx1"/>
                </a:solidFill>
                <a:effectLst>
                  <a:outerShdw blurRad="38100" dist="38100" dir="2700000" algn="tl">
                    <a:srgbClr val="000000">
                      <a:alpha val="43137"/>
                    </a:srgbClr>
                  </a:outerShdw>
                </a:effectLst>
              </a:rPr>
              <a:t> </a:t>
            </a:r>
          </a:p>
          <a:p>
            <a:pPr defTabSz="931774">
              <a:defRPr/>
            </a:pPr>
            <a:endParaRPr lang="en-US" b="0" i="0" u="sng" baseline="0" dirty="0">
              <a:solidFill>
                <a:schemeClr val="tx1"/>
              </a:solidFill>
              <a:effectLst>
                <a:outerShdw blurRad="38100" dist="38100" dir="2700000" algn="tl">
                  <a:srgbClr val="000000">
                    <a:alpha val="43137"/>
                  </a:srgbClr>
                </a:outerShdw>
              </a:effectLst>
            </a:endParaRPr>
          </a:p>
          <a:p>
            <a:pPr defTabSz="931774">
              <a:defRPr/>
            </a:pPr>
            <a:r>
              <a:rPr lang="en-US" b="0" i="0" u="none" baseline="0" dirty="0">
                <a:solidFill>
                  <a:schemeClr val="tx1"/>
                </a:solidFill>
                <a:effectLst>
                  <a:outerShdw blurRad="38100" dist="38100" dir="2700000" algn="tl">
                    <a:srgbClr val="000000">
                      <a:alpha val="43137"/>
                    </a:srgbClr>
                  </a:outerShdw>
                </a:effectLst>
              </a:rPr>
              <a:t>Format of Results:  Make sure what you’re planning on delivering is agreed to long before the final meeting (or it </a:t>
            </a:r>
            <a:r>
              <a:rPr lang="en-US" b="0" i="0" u="none" baseline="0" dirty="0" err="1">
                <a:solidFill>
                  <a:schemeClr val="tx1"/>
                </a:solidFill>
                <a:effectLst>
                  <a:outerShdw blurRad="38100" dist="38100" dir="2700000" algn="tl">
                    <a:srgbClr val="000000">
                      <a:alpha val="43137"/>
                    </a:srgbClr>
                  </a:outerShdw>
                </a:effectLst>
              </a:rPr>
              <a:t>aint</a:t>
            </a:r>
            <a:r>
              <a:rPr lang="en-US" b="0" i="0" u="none" baseline="0" dirty="0">
                <a:solidFill>
                  <a:schemeClr val="tx1"/>
                </a:solidFill>
                <a:effectLst>
                  <a:outerShdw blurRad="38100" dist="38100" dir="2700000" algn="tl">
                    <a:srgbClr val="000000">
                      <a:alpha val="43137"/>
                    </a:srgbClr>
                  </a:outerShdw>
                </a:effectLst>
              </a:rPr>
              <a:t> gonna be the </a:t>
            </a:r>
            <a:r>
              <a:rPr lang="en-US" b="0" i="1" u="none" baseline="0" dirty="0">
                <a:solidFill>
                  <a:schemeClr val="tx1"/>
                </a:solidFill>
                <a:effectLst>
                  <a:outerShdw blurRad="38100" dist="38100" dir="2700000" algn="tl">
                    <a:srgbClr val="000000">
                      <a:alpha val="43137"/>
                    </a:srgbClr>
                  </a:outerShdw>
                </a:effectLst>
              </a:rPr>
              <a:t>final  </a:t>
            </a:r>
            <a:r>
              <a:rPr lang="en-US" b="0" i="0" u="none" baseline="0" dirty="0">
                <a:solidFill>
                  <a:schemeClr val="tx1"/>
                </a:solidFill>
                <a:effectLst>
                  <a:outerShdw blurRad="38100" dist="38100" dir="2700000" algn="tl">
                    <a:srgbClr val="000000">
                      <a:alpha val="43137"/>
                    </a:srgbClr>
                  </a:outerShdw>
                </a:effectLst>
              </a:rPr>
              <a:t> meeting).</a:t>
            </a:r>
            <a:endParaRPr lang="en-US" b="0" u="none" baseline="0" dirty="0">
              <a:solidFill>
                <a:schemeClr val="tx1"/>
              </a:solidFill>
              <a:effectLst>
                <a:outerShdw blurRad="38100" dist="38100" dir="2700000" algn="tl">
                  <a:srgbClr val="000000">
                    <a:alpha val="43137"/>
                  </a:srgbClr>
                </a:outerShdw>
              </a:effectLst>
            </a:endParaRPr>
          </a:p>
        </p:txBody>
      </p:sp>
      <p:sp>
        <p:nvSpPr>
          <p:cNvPr id="4" name="Slide Number Placeholder 3"/>
          <p:cNvSpPr>
            <a:spLocks noGrp="1"/>
          </p:cNvSpPr>
          <p:nvPr>
            <p:ph type="sldNum" sz="quarter" idx="10"/>
          </p:nvPr>
        </p:nvSpPr>
        <p:spPr/>
        <p:txBody>
          <a:bodyPr/>
          <a:lstStyle/>
          <a:p>
            <a:fld id="{C64AC70E-822E-4265-BE42-4453792B09E6}" type="slidenum">
              <a:rPr lang="en-US" smtClean="0"/>
              <a:pPr/>
              <a:t>18</a:t>
            </a:fld>
            <a:endParaRPr lang="en-US" dirty="0"/>
          </a:p>
        </p:txBody>
      </p:sp>
    </p:spTree>
    <p:extLst>
      <p:ext uri="{BB962C8B-B14F-4D97-AF65-F5344CB8AC3E}">
        <p14:creationId xmlns:p14="http://schemas.microsoft.com/office/powerpoint/2010/main" xmlns="" val="321354781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b="1" baseline="0" dirty="0">
                <a:solidFill>
                  <a:schemeClr val="tx1"/>
                </a:solidFill>
                <a:effectLst>
                  <a:outerShdw blurRad="38100" dist="38100" dir="2700000" algn="tl">
                    <a:srgbClr val="000000">
                      <a:alpha val="43137"/>
                    </a:srgbClr>
                  </a:outerShdw>
                </a:effectLst>
              </a:rPr>
              <a:t>4 CLICKS</a:t>
            </a:r>
          </a:p>
          <a:p>
            <a:pPr defTabSz="931774">
              <a:defRPr/>
            </a:pPr>
            <a:endParaRPr lang="en-US" b="1" baseline="0" dirty="0">
              <a:solidFill>
                <a:schemeClr val="tx1"/>
              </a:solidFill>
              <a:effectLst>
                <a:outerShdw blurRad="38100" dist="38100" dir="2700000" algn="tl">
                  <a:srgbClr val="000000">
                    <a:alpha val="43137"/>
                  </a:srgbClr>
                </a:outerShdw>
              </a:effectLst>
            </a:endParaRPr>
          </a:p>
          <a:p>
            <a:pPr defTabSz="931774">
              <a:defRPr/>
            </a:pPr>
            <a:r>
              <a:rPr lang="en-US" b="0" baseline="0" dirty="0">
                <a:solidFill>
                  <a:schemeClr val="tx1"/>
                </a:solidFill>
                <a:effectLst>
                  <a:outerShdw blurRad="38100" dist="38100" dir="2700000" algn="tl">
                    <a:srgbClr val="000000">
                      <a:alpha val="43137"/>
                    </a:srgbClr>
                  </a:outerShdw>
                </a:effectLst>
              </a:rPr>
              <a:t>Note: stick as closely to agreed upon questions as is realistic. The reason for this is the note-taker needs to be able to categorize on the fly. Your scribe is also watching body-language and is furiously trying to keep up with ideas and discussion. Rephrasing questions can make it hard to catch transitions.</a:t>
            </a:r>
          </a:p>
          <a:p>
            <a:pPr defTabSz="931774">
              <a:defRPr/>
            </a:pPr>
            <a:endParaRPr lang="en-US" b="0" baseline="0" dirty="0">
              <a:solidFill>
                <a:schemeClr val="tx1"/>
              </a:solidFill>
              <a:effectLst>
                <a:outerShdw blurRad="38100" dist="38100" dir="2700000" algn="tl">
                  <a:srgbClr val="000000">
                    <a:alpha val="43137"/>
                  </a:srgbClr>
                </a:outerShdw>
              </a:effectLst>
            </a:endParaRPr>
          </a:p>
          <a:p>
            <a:pPr defTabSz="931774">
              <a:defRPr/>
            </a:pPr>
            <a:r>
              <a:rPr lang="en-US" b="0" baseline="0" dirty="0">
                <a:solidFill>
                  <a:schemeClr val="tx1"/>
                </a:solidFill>
                <a:effectLst>
                  <a:outerShdw blurRad="38100" dist="38100" dir="2700000" algn="tl">
                    <a:srgbClr val="000000">
                      <a:alpha val="43137"/>
                    </a:srgbClr>
                  </a:outerShdw>
                </a:effectLst>
              </a:rPr>
              <a:t>You also need to be asking the questions consistently so you’re framing the topic for the participants uniformly. </a:t>
            </a:r>
          </a:p>
          <a:p>
            <a:pPr defTabSz="931774">
              <a:defRPr/>
            </a:pPr>
            <a:endParaRPr lang="en-US" b="0" baseline="0" dirty="0">
              <a:solidFill>
                <a:srgbClr val="FFFF00"/>
              </a:solidFill>
              <a:effectLst>
                <a:outerShdw blurRad="38100" dist="38100" dir="2700000" algn="tl">
                  <a:srgbClr val="000000">
                    <a:alpha val="43137"/>
                  </a:srgbClr>
                </a:outerShdw>
              </a:effectLst>
            </a:endParaRPr>
          </a:p>
          <a:p>
            <a:pPr defTabSz="931774">
              <a:defRPr/>
            </a:pPr>
            <a:r>
              <a:rPr lang="en-US" b="0" baseline="0" dirty="0">
                <a:solidFill>
                  <a:srgbClr val="FFFF00"/>
                </a:solidFill>
                <a:effectLst>
                  <a:outerShdw blurRad="38100" dist="38100" dir="2700000" algn="tl">
                    <a:srgbClr val="000000">
                      <a:alpha val="43137"/>
                    </a:srgbClr>
                  </a:outerShdw>
                </a:effectLst>
              </a:rPr>
              <a:t>Changes will happen, but asking subsequent groups different questions dilutes the feedback and makes drawing clear recommendations more difficult.    </a:t>
            </a:r>
          </a:p>
        </p:txBody>
      </p:sp>
      <p:sp>
        <p:nvSpPr>
          <p:cNvPr id="4" name="Slide Number Placeholder 3"/>
          <p:cNvSpPr>
            <a:spLocks noGrp="1"/>
          </p:cNvSpPr>
          <p:nvPr>
            <p:ph type="sldNum" sz="quarter" idx="10"/>
          </p:nvPr>
        </p:nvSpPr>
        <p:spPr/>
        <p:txBody>
          <a:bodyPr/>
          <a:lstStyle/>
          <a:p>
            <a:fld id="{C64AC70E-822E-4265-BE42-4453792B09E6}" type="slidenum">
              <a:rPr lang="en-US" smtClean="0"/>
              <a:pPr/>
              <a:t>19</a:t>
            </a:fld>
            <a:endParaRPr lang="en-US" dirty="0"/>
          </a:p>
        </p:txBody>
      </p:sp>
    </p:spTree>
    <p:extLst>
      <p:ext uri="{BB962C8B-B14F-4D97-AF65-F5344CB8AC3E}">
        <p14:creationId xmlns:p14="http://schemas.microsoft.com/office/powerpoint/2010/main" xmlns="" val="30025035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b="1" dirty="0">
                <a:solidFill>
                  <a:srgbClr val="FF0000"/>
                </a:solidFill>
              </a:rPr>
              <a:t>2 CLICKS</a:t>
            </a:r>
          </a:p>
          <a:p>
            <a:pPr defTabSz="931774">
              <a:defRPr/>
            </a:pPr>
            <a:endParaRPr lang="en-US" b="1" dirty="0"/>
          </a:p>
          <a:p>
            <a:pPr defTabSz="931774">
              <a:defRPr/>
            </a:pPr>
            <a:r>
              <a:rPr lang="en-US" b="1" dirty="0"/>
              <a:t>Slide Theme </a:t>
            </a:r>
            <a:r>
              <a:rPr lang="en-US" dirty="0"/>
              <a:t>– Define</a:t>
            </a:r>
            <a:r>
              <a:rPr lang="en-US" baseline="0" dirty="0"/>
              <a:t> a Focus Group 1</a:t>
            </a:r>
            <a:endParaRPr lang="en-US" dirty="0"/>
          </a:p>
          <a:p>
            <a:pPr marL="465887" lvl="1" defTabSz="931774">
              <a:defRPr/>
            </a:pPr>
            <a:endParaRPr lang="en-US" baseline="0" dirty="0"/>
          </a:p>
          <a:p>
            <a:pPr defTabSz="931774">
              <a:defRPr/>
            </a:pPr>
            <a:r>
              <a:rPr lang="en-US" baseline="0" dirty="0"/>
              <a:t>What does the BABOK say about the “Focus Group” Technique? </a:t>
            </a:r>
          </a:p>
        </p:txBody>
      </p:sp>
      <p:sp>
        <p:nvSpPr>
          <p:cNvPr id="4" name="Slide Number Placeholder 3"/>
          <p:cNvSpPr>
            <a:spLocks noGrp="1"/>
          </p:cNvSpPr>
          <p:nvPr>
            <p:ph type="sldNum" sz="quarter" idx="10"/>
          </p:nvPr>
        </p:nvSpPr>
        <p:spPr/>
        <p:txBody>
          <a:bodyPr/>
          <a:lstStyle/>
          <a:p>
            <a:fld id="{C64AC70E-822E-4265-BE42-4453792B09E6}" type="slidenum">
              <a:rPr lang="en-US" smtClean="0"/>
              <a:pPr/>
              <a:t>2</a:t>
            </a:fld>
            <a:endParaRPr lang="en-US" dirty="0"/>
          </a:p>
        </p:txBody>
      </p:sp>
    </p:spTree>
    <p:extLst>
      <p:ext uri="{BB962C8B-B14F-4D97-AF65-F5344CB8AC3E}">
        <p14:creationId xmlns:p14="http://schemas.microsoft.com/office/powerpoint/2010/main" xmlns="" val="379579459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b="1" baseline="0" dirty="0">
                <a:solidFill>
                  <a:schemeClr val="tx1"/>
                </a:solidFill>
                <a:effectLst>
                  <a:outerShdw blurRad="38100" dist="38100" dir="2700000" algn="tl">
                    <a:srgbClr val="000000">
                      <a:alpha val="43137"/>
                    </a:srgbClr>
                  </a:outerShdw>
                </a:effectLst>
              </a:rPr>
              <a:t>4 CLICKS</a:t>
            </a:r>
          </a:p>
          <a:p>
            <a:pPr defTabSz="931774">
              <a:defRPr/>
            </a:pPr>
            <a:endParaRPr lang="en-US" b="1" baseline="0" dirty="0">
              <a:solidFill>
                <a:schemeClr val="tx1"/>
              </a:solidFill>
              <a:effectLst>
                <a:outerShdw blurRad="38100" dist="38100" dir="2700000" algn="tl">
                  <a:srgbClr val="000000">
                    <a:alpha val="43137"/>
                  </a:srgbClr>
                </a:outerShdw>
              </a:effectLst>
            </a:endParaRPr>
          </a:p>
          <a:p>
            <a:pPr defTabSz="931774">
              <a:defRPr/>
            </a:pPr>
            <a:r>
              <a:rPr lang="en-US" b="0" baseline="0" dirty="0">
                <a:solidFill>
                  <a:schemeClr val="tx1"/>
                </a:solidFill>
                <a:effectLst>
                  <a:outerShdw blurRad="38100" dist="38100" dir="2700000" algn="tl">
                    <a:srgbClr val="000000">
                      <a:alpha val="43137"/>
                    </a:srgbClr>
                  </a:outerShdw>
                </a:effectLst>
              </a:rPr>
              <a:t>For the team, this is the challenging part. </a:t>
            </a:r>
          </a:p>
          <a:p>
            <a:pPr defTabSz="931774">
              <a:defRPr/>
            </a:pPr>
            <a:endParaRPr lang="en-US" b="0" baseline="0" dirty="0">
              <a:solidFill>
                <a:schemeClr val="tx1"/>
              </a:solidFill>
              <a:effectLst>
                <a:outerShdw blurRad="38100" dist="38100" dir="2700000" algn="tl">
                  <a:srgbClr val="000000">
                    <a:alpha val="43137"/>
                  </a:srgbClr>
                </a:outerShdw>
              </a:effectLst>
            </a:endParaRPr>
          </a:p>
          <a:p>
            <a:pPr defTabSz="931774">
              <a:defRPr/>
            </a:pPr>
            <a:r>
              <a:rPr lang="en-US" b="0" u="sng" baseline="0" dirty="0">
                <a:solidFill>
                  <a:schemeClr val="tx1"/>
                </a:solidFill>
                <a:effectLst>
                  <a:outerShdw blurRad="38100" dist="38100" dir="2700000" algn="tl">
                    <a:srgbClr val="000000">
                      <a:alpha val="43137"/>
                    </a:srgbClr>
                  </a:outerShdw>
                </a:effectLst>
              </a:rPr>
              <a:t>Delivering the Final Report</a:t>
            </a:r>
          </a:p>
          <a:p>
            <a:pPr defTabSz="931774">
              <a:defRPr/>
            </a:pPr>
            <a:r>
              <a:rPr lang="en-US" b="0" baseline="0" dirty="0">
                <a:solidFill>
                  <a:schemeClr val="tx1"/>
                </a:solidFill>
                <a:effectLst>
                  <a:outerShdw blurRad="38100" dist="38100" dir="2700000" algn="tl">
                    <a:srgbClr val="000000">
                      <a:alpha val="43137"/>
                    </a:srgbClr>
                  </a:outerShdw>
                </a:effectLst>
              </a:rPr>
              <a:t>I prefer to identify key themes, sometimes supported with direct statements heard in the sessions, and roll that into a synopsis report.</a:t>
            </a:r>
          </a:p>
          <a:p>
            <a:pPr defTabSz="931774">
              <a:defRPr/>
            </a:pPr>
            <a:r>
              <a:rPr lang="en-US" b="0" baseline="0" dirty="0">
                <a:solidFill>
                  <a:schemeClr val="tx1"/>
                </a:solidFill>
                <a:effectLst>
                  <a:outerShdw blurRad="38100" dist="38100" dir="2700000" algn="tl">
                    <a:srgbClr val="000000">
                      <a:alpha val="43137"/>
                    </a:srgbClr>
                  </a:outerShdw>
                </a:effectLst>
              </a:rPr>
              <a:t>I provide that synopsis to the sponsors prior to meeting with them, but I do not provide raw comments until after we’ve met in person to talk about the themes. I do this to ensure the big picture is seen </a:t>
            </a:r>
            <a:r>
              <a:rPr lang="en-US" b="0" i="1" baseline="0" dirty="0">
                <a:solidFill>
                  <a:schemeClr val="tx1"/>
                </a:solidFill>
                <a:effectLst>
                  <a:outerShdw blurRad="38100" dist="38100" dir="2700000" algn="tl">
                    <a:srgbClr val="000000">
                      <a:alpha val="43137"/>
                    </a:srgbClr>
                  </a:outerShdw>
                </a:effectLst>
              </a:rPr>
              <a:t>first</a:t>
            </a:r>
            <a:r>
              <a:rPr lang="en-US" b="0" i="0" baseline="0" dirty="0">
                <a:solidFill>
                  <a:schemeClr val="tx1"/>
                </a:solidFill>
                <a:effectLst>
                  <a:outerShdw blurRad="38100" dist="38100" dir="2700000" algn="tl">
                    <a:srgbClr val="000000">
                      <a:alpha val="43137"/>
                    </a:srgbClr>
                  </a:outerShdw>
                </a:effectLst>
              </a:rPr>
              <a:t>  then follow that with all the supporting comments. </a:t>
            </a:r>
            <a:endParaRPr lang="en-US" b="0" baseline="0" dirty="0">
              <a:solidFill>
                <a:schemeClr val="tx1"/>
              </a:solidFill>
              <a:effectLst>
                <a:outerShdw blurRad="38100" dist="38100" dir="2700000" algn="tl">
                  <a:srgbClr val="000000">
                    <a:alpha val="43137"/>
                  </a:srgbClr>
                </a:outerShdw>
              </a:effectLst>
            </a:endParaRPr>
          </a:p>
          <a:p>
            <a:pPr defTabSz="931774">
              <a:defRPr/>
            </a:pPr>
            <a:endParaRPr lang="en-US" b="0" baseline="0" dirty="0">
              <a:solidFill>
                <a:schemeClr val="tx1"/>
              </a:solidFill>
              <a:effectLst>
                <a:outerShdw blurRad="38100" dist="38100" dir="2700000" algn="tl">
                  <a:srgbClr val="000000">
                    <a:alpha val="43137"/>
                  </a:srgbClr>
                </a:outerShdw>
              </a:effectLst>
            </a:endParaRPr>
          </a:p>
        </p:txBody>
      </p:sp>
      <p:sp>
        <p:nvSpPr>
          <p:cNvPr id="4" name="Slide Number Placeholder 3"/>
          <p:cNvSpPr>
            <a:spLocks noGrp="1"/>
          </p:cNvSpPr>
          <p:nvPr>
            <p:ph type="sldNum" sz="quarter" idx="10"/>
          </p:nvPr>
        </p:nvSpPr>
        <p:spPr/>
        <p:txBody>
          <a:bodyPr/>
          <a:lstStyle/>
          <a:p>
            <a:fld id="{C64AC70E-822E-4265-BE42-4453792B09E6}" type="slidenum">
              <a:rPr lang="en-US" smtClean="0"/>
              <a:pPr/>
              <a:t>20</a:t>
            </a:fld>
            <a:endParaRPr lang="en-US" dirty="0"/>
          </a:p>
        </p:txBody>
      </p:sp>
    </p:spTree>
    <p:extLst>
      <p:ext uri="{BB962C8B-B14F-4D97-AF65-F5344CB8AC3E}">
        <p14:creationId xmlns:p14="http://schemas.microsoft.com/office/powerpoint/2010/main" xmlns="" val="300250351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b="1" baseline="0" dirty="0">
                <a:solidFill>
                  <a:schemeClr val="tx1"/>
                </a:solidFill>
                <a:effectLst>
                  <a:outerShdw blurRad="38100" dist="38100" dir="2700000" algn="tl">
                    <a:srgbClr val="000000">
                      <a:alpha val="43137"/>
                    </a:srgbClr>
                  </a:outerShdw>
                </a:effectLst>
              </a:rPr>
              <a:t>5 CLICKS</a:t>
            </a:r>
          </a:p>
          <a:p>
            <a:pPr defTabSz="931774">
              <a:defRPr/>
            </a:pPr>
            <a:endParaRPr lang="en-US" b="1" baseline="0" dirty="0">
              <a:solidFill>
                <a:schemeClr val="tx1"/>
              </a:solidFill>
              <a:effectLst>
                <a:outerShdw blurRad="38100" dist="38100" dir="2700000" algn="tl">
                  <a:srgbClr val="000000">
                    <a:alpha val="43137"/>
                  </a:srgbClr>
                </a:outerShdw>
              </a:effectLst>
            </a:endParaRPr>
          </a:p>
          <a:p>
            <a:pPr defTabSz="931774">
              <a:defRPr/>
            </a:pPr>
            <a:r>
              <a:rPr lang="en-US" b="0" baseline="0" dirty="0">
                <a:solidFill>
                  <a:schemeClr val="tx1"/>
                </a:solidFill>
                <a:effectLst>
                  <a:outerShdw blurRad="38100" dist="38100" dir="2700000" algn="tl">
                    <a:srgbClr val="000000">
                      <a:alpha val="43137"/>
                    </a:srgbClr>
                  </a:outerShdw>
                </a:effectLst>
              </a:rPr>
              <a:t>Critical that the Communication Plan is completed.</a:t>
            </a:r>
          </a:p>
          <a:p>
            <a:pPr defTabSz="931774">
              <a:defRPr/>
            </a:pPr>
            <a:endParaRPr lang="en-US" b="0" baseline="0" dirty="0">
              <a:solidFill>
                <a:schemeClr val="tx1"/>
              </a:solidFill>
              <a:effectLst>
                <a:outerShdw blurRad="38100" dist="38100" dir="2700000" algn="tl">
                  <a:srgbClr val="000000">
                    <a:alpha val="43137"/>
                  </a:srgbClr>
                </a:outerShdw>
              </a:effectLst>
            </a:endParaRPr>
          </a:p>
          <a:p>
            <a:pPr defTabSz="931774">
              <a:defRPr/>
            </a:pPr>
            <a:r>
              <a:rPr lang="en-US" b="0" baseline="0" dirty="0">
                <a:solidFill>
                  <a:schemeClr val="tx1"/>
                </a:solidFill>
                <a:effectLst>
                  <a:outerShdw blurRad="38100" dist="38100" dir="2700000" algn="tl">
                    <a:srgbClr val="000000">
                      <a:alpha val="43137"/>
                    </a:srgbClr>
                  </a:outerShdw>
                </a:effectLst>
              </a:rPr>
              <a:t>Few things are worse than asking for people to give you feedback and for your organization to fail to recognize that feedback. The organization can choose to go against recommendations, but this is an opportunity to let the group know that their input was </a:t>
            </a:r>
            <a:r>
              <a:rPr lang="en-US" b="0" u="sng" baseline="0" dirty="0">
                <a:solidFill>
                  <a:schemeClr val="tx1"/>
                </a:solidFill>
                <a:effectLst>
                  <a:outerShdw blurRad="38100" dist="38100" dir="2700000" algn="tl">
                    <a:srgbClr val="000000">
                      <a:alpha val="43137"/>
                    </a:srgbClr>
                  </a:outerShdw>
                </a:effectLst>
              </a:rPr>
              <a:t>part</a:t>
            </a:r>
            <a:r>
              <a:rPr lang="en-US" b="0" baseline="0" dirty="0">
                <a:solidFill>
                  <a:schemeClr val="tx1"/>
                </a:solidFill>
                <a:effectLst>
                  <a:outerShdw blurRad="38100" dist="38100" dir="2700000" algn="tl">
                    <a:srgbClr val="000000">
                      <a:alpha val="43137"/>
                    </a:srgbClr>
                  </a:outerShdw>
                </a:effectLst>
              </a:rPr>
              <a:t> of that decision. </a:t>
            </a:r>
          </a:p>
        </p:txBody>
      </p:sp>
      <p:sp>
        <p:nvSpPr>
          <p:cNvPr id="4" name="Slide Number Placeholder 3"/>
          <p:cNvSpPr>
            <a:spLocks noGrp="1"/>
          </p:cNvSpPr>
          <p:nvPr>
            <p:ph type="sldNum" sz="quarter" idx="10"/>
          </p:nvPr>
        </p:nvSpPr>
        <p:spPr/>
        <p:txBody>
          <a:bodyPr/>
          <a:lstStyle/>
          <a:p>
            <a:fld id="{C64AC70E-822E-4265-BE42-4453792B09E6}" type="slidenum">
              <a:rPr lang="en-US" smtClean="0"/>
              <a:pPr/>
              <a:t>21</a:t>
            </a:fld>
            <a:endParaRPr lang="en-US" dirty="0"/>
          </a:p>
        </p:txBody>
      </p:sp>
    </p:spTree>
    <p:extLst>
      <p:ext uri="{BB962C8B-B14F-4D97-AF65-F5344CB8AC3E}">
        <p14:creationId xmlns:p14="http://schemas.microsoft.com/office/powerpoint/2010/main" xmlns="" val="300250351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sz="1800" dirty="0"/>
              <a:t>4 CLICKS</a:t>
            </a:r>
          </a:p>
          <a:p>
            <a:pPr algn="l"/>
            <a:endParaRPr lang="en-US" sz="1800" dirty="0"/>
          </a:p>
          <a:p>
            <a:pPr algn="l"/>
            <a:r>
              <a:rPr lang="en-US" sz="1800" dirty="0"/>
              <a:t>Run through the staffing for a Focus Group</a:t>
            </a:r>
          </a:p>
        </p:txBody>
      </p:sp>
      <p:sp>
        <p:nvSpPr>
          <p:cNvPr id="4" name="Slide Number Placeholder 3"/>
          <p:cNvSpPr>
            <a:spLocks noGrp="1"/>
          </p:cNvSpPr>
          <p:nvPr>
            <p:ph type="sldNum" sz="quarter" idx="10"/>
          </p:nvPr>
        </p:nvSpPr>
        <p:spPr/>
        <p:txBody>
          <a:bodyPr/>
          <a:lstStyle/>
          <a:p>
            <a:fld id="{C64AC70E-822E-4265-BE42-4453792B09E6}" type="slidenum">
              <a:rPr lang="en-US" smtClean="0"/>
              <a:pPr/>
              <a:t>22</a:t>
            </a:fld>
            <a:endParaRPr lang="en-US" dirty="0"/>
          </a:p>
        </p:txBody>
      </p:sp>
    </p:spTree>
    <p:extLst>
      <p:ext uri="{BB962C8B-B14F-4D97-AF65-F5344CB8AC3E}">
        <p14:creationId xmlns:p14="http://schemas.microsoft.com/office/powerpoint/2010/main" xmlns="" val="300250351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sz="1800" dirty="0"/>
              <a:t>In this section I will lead a small, abbreviated Focus Group (no more than 10 minutes) with some select class members acting as specific roles within the Focus Group.</a:t>
            </a:r>
          </a:p>
          <a:p>
            <a:pPr algn="l"/>
            <a:endParaRPr lang="en-US" sz="1800" dirty="0"/>
          </a:p>
          <a:p>
            <a:r>
              <a:rPr lang="en-US" b="1" dirty="0"/>
              <a:t>Example Focus Group</a:t>
            </a:r>
          </a:p>
          <a:p>
            <a:r>
              <a:rPr lang="en-US" dirty="0"/>
              <a:t>Set the Stage: 5-6 people in the front of the room. Explain that all the other processes have occurred.</a:t>
            </a:r>
            <a:endParaRPr lang="en-US" sz="1100" dirty="0"/>
          </a:p>
          <a:p>
            <a:r>
              <a:rPr lang="en-US" dirty="0"/>
              <a:t>Facilitator, scribe, recording device. </a:t>
            </a:r>
            <a:endParaRPr lang="en-US" sz="1100" dirty="0"/>
          </a:p>
          <a:p>
            <a:r>
              <a:rPr lang="en-US" dirty="0"/>
              <a:t>Explain the layout: comfortable, easy to see everyone. Food and drink. Best to provide just some </a:t>
            </a:r>
            <a:r>
              <a:rPr lang="en-US" dirty="0" err="1"/>
              <a:t>gnosh</a:t>
            </a:r>
            <a:r>
              <a:rPr lang="en-US" dirty="0"/>
              <a:t>-time at the beginning for people to eat then go into the session.</a:t>
            </a:r>
            <a:endParaRPr lang="en-US" sz="1100" dirty="0"/>
          </a:p>
          <a:p>
            <a:r>
              <a:rPr lang="en-US" dirty="0"/>
              <a:t>Your budget and timeframe will dictate how elaborate you can think about being.  </a:t>
            </a:r>
            <a:endParaRPr lang="en-US" sz="1100" dirty="0"/>
          </a:p>
          <a:p>
            <a:r>
              <a:rPr lang="en-US" dirty="0"/>
              <a:t> </a:t>
            </a:r>
            <a:endParaRPr lang="en-US" sz="1100" dirty="0"/>
          </a:p>
          <a:p>
            <a:r>
              <a:rPr lang="en-US" dirty="0"/>
              <a:t> </a:t>
            </a:r>
            <a:endParaRPr lang="en-US" sz="1100" dirty="0"/>
          </a:p>
          <a:p>
            <a:r>
              <a:rPr lang="en-US" dirty="0"/>
              <a:t>Introduction: </a:t>
            </a:r>
            <a:endParaRPr lang="en-US" sz="1100" dirty="0"/>
          </a:p>
          <a:p>
            <a:pPr lvl="1"/>
            <a:r>
              <a:rPr lang="en-US" dirty="0"/>
              <a:t>“This is a Focus Group, we’re here to hear from each of you. I am interested in your thoughts and ideas. It is perfectly fine to express different opinions, in fact I’d really like to hear whatever you think about the topics. Disagreeing is fine, too. I want to make sure we respect one another throughout. I also have a little of a time constraint so I may bring us back to the topic if we get too far away. I am recording the session only so my scribe and I can ensure we’ve accurately captured your thoughts, then the recording is erased. Likewise, this session is non-attributable so we ask that you leave what other people have to say here and leave it to me to bring your thoughts to the organization.”    </a:t>
            </a:r>
            <a:endParaRPr lang="en-US" sz="1100" dirty="0"/>
          </a:p>
          <a:p>
            <a:pPr lvl="0"/>
            <a:r>
              <a:rPr lang="en-US" dirty="0"/>
              <a:t>Lead in Question:</a:t>
            </a:r>
          </a:p>
          <a:p>
            <a:pPr lvl="1"/>
            <a:r>
              <a:rPr lang="en-US" dirty="0"/>
              <a:t>“Please tell me about your daily commute; how far, how long, highway?”</a:t>
            </a:r>
            <a:endParaRPr lang="en-US" sz="1100" dirty="0"/>
          </a:p>
          <a:p>
            <a:r>
              <a:rPr lang="en-US" sz="1400" dirty="0"/>
              <a:t>Core</a:t>
            </a:r>
            <a:r>
              <a:rPr lang="en-US" dirty="0"/>
              <a:t> Topic: </a:t>
            </a:r>
          </a:p>
          <a:p>
            <a:pPr lvl="1"/>
            <a:r>
              <a:rPr lang="en-US" dirty="0"/>
              <a:t>“When you arrived, did you use the Valet Service?”</a:t>
            </a:r>
          </a:p>
          <a:p>
            <a:pPr lvl="1"/>
            <a:r>
              <a:rPr lang="en-US" dirty="0"/>
              <a:t>“What do you like about Valet Service?”</a:t>
            </a:r>
            <a:endParaRPr lang="en-US" sz="1100" dirty="0"/>
          </a:p>
          <a:p>
            <a:pPr lvl="1"/>
            <a:r>
              <a:rPr lang="en-US" dirty="0"/>
              <a:t>“What don’t you like?”</a:t>
            </a:r>
            <a:endParaRPr lang="en-US" sz="1100" dirty="0"/>
          </a:p>
          <a:p>
            <a:r>
              <a:rPr lang="en-US" dirty="0"/>
              <a:t>Participant #1 – Normal Participant.  Take part as you normally would. Actively offer input.</a:t>
            </a:r>
          </a:p>
          <a:p>
            <a:r>
              <a:rPr lang="en-US" dirty="0"/>
              <a:t>Participant #2 – Hesitant Participant.  Do not offer any input unless called upon. Once called upon, take part as you normally would.</a:t>
            </a:r>
            <a:endParaRPr lang="en-US" sz="1100" dirty="0"/>
          </a:p>
          <a:p>
            <a:r>
              <a:rPr lang="en-US" dirty="0"/>
              <a:t>Participant #3 – </a:t>
            </a:r>
            <a:r>
              <a:rPr lang="en-US" dirty="0" err="1"/>
              <a:t>FogHorn</a:t>
            </a:r>
            <a:r>
              <a:rPr lang="en-US" dirty="0"/>
              <a:t> </a:t>
            </a:r>
            <a:r>
              <a:rPr lang="en-US" dirty="0" err="1"/>
              <a:t>LegHorn</a:t>
            </a:r>
            <a:r>
              <a:rPr lang="en-US" dirty="0"/>
              <a:t>.  You jump in immediately after each question is asked. However, once the moderator asks you to take a step back and allow others to comment, you participate normally. </a:t>
            </a:r>
            <a:endParaRPr lang="en-US" sz="1100" dirty="0"/>
          </a:p>
          <a:p>
            <a:pPr algn="l"/>
            <a:endParaRPr lang="en-US" sz="1800" dirty="0"/>
          </a:p>
        </p:txBody>
      </p:sp>
      <p:sp>
        <p:nvSpPr>
          <p:cNvPr id="4" name="Slide Number Placeholder 3"/>
          <p:cNvSpPr>
            <a:spLocks noGrp="1"/>
          </p:cNvSpPr>
          <p:nvPr>
            <p:ph type="sldNum" sz="quarter" idx="10"/>
          </p:nvPr>
        </p:nvSpPr>
        <p:spPr/>
        <p:txBody>
          <a:bodyPr/>
          <a:lstStyle/>
          <a:p>
            <a:fld id="{C64AC70E-822E-4265-BE42-4453792B09E6}" type="slidenum">
              <a:rPr lang="en-US" smtClean="0"/>
              <a:pPr/>
              <a:t>23</a:t>
            </a:fld>
            <a:endParaRPr lang="en-US" dirty="0"/>
          </a:p>
        </p:txBody>
      </p:sp>
    </p:spTree>
    <p:extLst>
      <p:ext uri="{BB962C8B-B14F-4D97-AF65-F5344CB8AC3E}">
        <p14:creationId xmlns:p14="http://schemas.microsoft.com/office/powerpoint/2010/main" xmlns="" val="300250351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sz="1800" dirty="0"/>
              <a:t>4 CLICKS</a:t>
            </a:r>
          </a:p>
          <a:p>
            <a:pPr algn="l"/>
            <a:endParaRPr lang="en-US" sz="1800" dirty="0"/>
          </a:p>
          <a:p>
            <a:pPr algn="l"/>
            <a:r>
              <a:rPr lang="en-US" sz="1800" dirty="0"/>
              <a:t>Recap what the group saw in the mock-session. </a:t>
            </a:r>
          </a:p>
        </p:txBody>
      </p:sp>
      <p:sp>
        <p:nvSpPr>
          <p:cNvPr id="4" name="Slide Number Placeholder 3"/>
          <p:cNvSpPr>
            <a:spLocks noGrp="1"/>
          </p:cNvSpPr>
          <p:nvPr>
            <p:ph type="sldNum" sz="quarter" idx="10"/>
          </p:nvPr>
        </p:nvSpPr>
        <p:spPr/>
        <p:txBody>
          <a:bodyPr/>
          <a:lstStyle/>
          <a:p>
            <a:fld id="{C64AC70E-822E-4265-BE42-4453792B09E6}" type="slidenum">
              <a:rPr lang="en-US" smtClean="0"/>
              <a:pPr/>
              <a:t>24</a:t>
            </a:fld>
            <a:endParaRPr lang="en-US" dirty="0"/>
          </a:p>
        </p:txBody>
      </p:sp>
    </p:spTree>
    <p:extLst>
      <p:ext uri="{BB962C8B-B14F-4D97-AF65-F5344CB8AC3E}">
        <p14:creationId xmlns:p14="http://schemas.microsoft.com/office/powerpoint/2010/main" xmlns="" val="300250351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Step by Step guide</a:t>
            </a:r>
          </a:p>
        </p:txBody>
      </p:sp>
      <p:sp>
        <p:nvSpPr>
          <p:cNvPr id="4" name="Slide Number Placeholder 3"/>
          <p:cNvSpPr>
            <a:spLocks noGrp="1"/>
          </p:cNvSpPr>
          <p:nvPr>
            <p:ph type="sldNum" sz="quarter" idx="10"/>
          </p:nvPr>
        </p:nvSpPr>
        <p:spPr/>
        <p:txBody>
          <a:bodyPr/>
          <a:lstStyle/>
          <a:p>
            <a:fld id="{C64AC70E-822E-4265-BE42-4453792B09E6}" type="slidenum">
              <a:rPr lang="en-US" smtClean="0"/>
              <a:pPr/>
              <a:t>25</a:t>
            </a:fld>
            <a:endParaRPr lang="en-US" dirty="0"/>
          </a:p>
        </p:txBody>
      </p:sp>
    </p:spTree>
    <p:extLst>
      <p:ext uri="{BB962C8B-B14F-4D97-AF65-F5344CB8AC3E}">
        <p14:creationId xmlns:p14="http://schemas.microsoft.com/office/powerpoint/2010/main" xmlns="" val="197769668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65887" lvl="1" defTabSz="931774">
              <a:defRPr/>
            </a:pPr>
            <a:endParaRPr lang="en-US" baseline="0" dirty="0"/>
          </a:p>
          <a:p>
            <a:pPr marL="465887" lvl="1" defTabSz="931774">
              <a:defRPr/>
            </a:pPr>
            <a:endParaRPr lang="en-US" baseline="0" dirty="0"/>
          </a:p>
          <a:p>
            <a:pPr marL="465887" lvl="1" defTabSz="931774">
              <a:defRPr/>
            </a:pPr>
            <a:endParaRPr lang="en-US" dirty="0"/>
          </a:p>
          <a:p>
            <a:endParaRPr lang="en-US" dirty="0"/>
          </a:p>
        </p:txBody>
      </p:sp>
      <p:sp>
        <p:nvSpPr>
          <p:cNvPr id="4" name="Slide Number Placeholder 3"/>
          <p:cNvSpPr>
            <a:spLocks noGrp="1"/>
          </p:cNvSpPr>
          <p:nvPr>
            <p:ph type="sldNum" sz="quarter" idx="10"/>
          </p:nvPr>
        </p:nvSpPr>
        <p:spPr/>
        <p:txBody>
          <a:bodyPr/>
          <a:lstStyle/>
          <a:p>
            <a:fld id="{C64AC70E-822E-4265-BE42-4453792B09E6}" type="slidenum">
              <a:rPr lang="en-US" smtClean="0"/>
              <a:pPr/>
              <a:t>26</a:t>
            </a:fld>
            <a:endParaRPr lang="en-US" dirty="0"/>
          </a:p>
        </p:txBody>
      </p:sp>
    </p:spTree>
    <p:extLst>
      <p:ext uri="{BB962C8B-B14F-4D97-AF65-F5344CB8AC3E}">
        <p14:creationId xmlns:p14="http://schemas.microsoft.com/office/powerpoint/2010/main" xmlns="" val="14652639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b="1" dirty="0"/>
              <a:t>5 CLICKS</a:t>
            </a:r>
          </a:p>
          <a:p>
            <a:pPr defTabSz="931774">
              <a:defRPr/>
            </a:pPr>
            <a:endParaRPr lang="en-US" b="1" dirty="0"/>
          </a:p>
          <a:p>
            <a:pPr defTabSz="931774">
              <a:defRPr/>
            </a:pPr>
            <a:r>
              <a:rPr lang="en-US" b="1" dirty="0"/>
              <a:t>Slide Theme </a:t>
            </a:r>
            <a:r>
              <a:rPr lang="en-US" dirty="0"/>
              <a:t>– Define</a:t>
            </a:r>
            <a:r>
              <a:rPr lang="en-US" baseline="0" dirty="0"/>
              <a:t> a Focus Group 2</a:t>
            </a:r>
            <a:endParaRPr lang="en-US" dirty="0"/>
          </a:p>
          <a:p>
            <a:pPr marL="465887" lvl="1" defTabSz="931774">
              <a:defRPr/>
            </a:pPr>
            <a:endParaRPr lang="en-US" baseline="0" dirty="0"/>
          </a:p>
          <a:p>
            <a:pPr defTabSz="931774">
              <a:defRPr/>
            </a:pPr>
            <a:r>
              <a:rPr lang="en-US" b="0" u="none" dirty="0"/>
              <a:t>How</a:t>
            </a:r>
            <a:r>
              <a:rPr lang="en-US" b="0" u="none" baseline="0" dirty="0"/>
              <a:t> do others define a “Focus Group”? </a:t>
            </a:r>
          </a:p>
          <a:p>
            <a:pPr defTabSz="931774">
              <a:defRPr/>
            </a:pPr>
            <a:r>
              <a:rPr lang="en-US" b="0" u="none" baseline="0" dirty="0"/>
              <a:t>“Focus Groups – a practical guide for applied research.”  Krueger and Casey</a:t>
            </a:r>
            <a:endParaRPr lang="en-US" b="0" u="none" dirty="0"/>
          </a:p>
        </p:txBody>
      </p:sp>
      <p:sp>
        <p:nvSpPr>
          <p:cNvPr id="4" name="Slide Number Placeholder 3"/>
          <p:cNvSpPr>
            <a:spLocks noGrp="1"/>
          </p:cNvSpPr>
          <p:nvPr>
            <p:ph type="sldNum" sz="quarter" idx="10"/>
          </p:nvPr>
        </p:nvSpPr>
        <p:spPr/>
        <p:txBody>
          <a:bodyPr/>
          <a:lstStyle/>
          <a:p>
            <a:fld id="{C64AC70E-822E-4265-BE42-4453792B09E6}" type="slidenum">
              <a:rPr lang="en-US" smtClean="0"/>
              <a:pPr/>
              <a:t>3</a:t>
            </a:fld>
            <a:endParaRPr lang="en-US" dirty="0"/>
          </a:p>
        </p:txBody>
      </p:sp>
    </p:spTree>
    <p:extLst>
      <p:ext uri="{BB962C8B-B14F-4D97-AF65-F5344CB8AC3E}">
        <p14:creationId xmlns:p14="http://schemas.microsoft.com/office/powerpoint/2010/main" xmlns="" val="37957945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b="1" dirty="0"/>
              <a:t>4 CLICKS</a:t>
            </a:r>
          </a:p>
          <a:p>
            <a:pPr defTabSz="931774">
              <a:defRPr/>
            </a:pPr>
            <a:endParaRPr lang="en-US" b="1" dirty="0"/>
          </a:p>
          <a:p>
            <a:pPr defTabSz="931774">
              <a:defRPr/>
            </a:pPr>
            <a:r>
              <a:rPr lang="en-US" b="1" dirty="0"/>
              <a:t>Slide Theme </a:t>
            </a:r>
            <a:r>
              <a:rPr lang="en-US" dirty="0"/>
              <a:t>– Define</a:t>
            </a:r>
            <a:r>
              <a:rPr lang="en-US" baseline="0" dirty="0"/>
              <a:t> a Focus Group 3</a:t>
            </a:r>
            <a:endParaRPr lang="en-US" dirty="0"/>
          </a:p>
          <a:p>
            <a:pPr marL="465887" lvl="1" defTabSz="931774">
              <a:defRPr/>
            </a:pPr>
            <a:endParaRPr lang="en-US" baseline="0" dirty="0"/>
          </a:p>
          <a:p>
            <a:pPr defTabSz="931774">
              <a:defRPr/>
            </a:pPr>
            <a:r>
              <a:rPr lang="en-US" baseline="0" dirty="0"/>
              <a:t>Technique is often “done” but frequently not “done well”.</a:t>
            </a:r>
          </a:p>
          <a:p>
            <a:pPr defTabSz="931774">
              <a:defRPr/>
            </a:pPr>
            <a:endParaRPr lang="en-US" baseline="0" dirty="0"/>
          </a:p>
          <a:p>
            <a:pPr defTabSz="931774">
              <a:defRPr/>
            </a:pPr>
            <a:r>
              <a:rPr lang="en-US" baseline="0" dirty="0"/>
              <a:t>Like “Brainstorming” there is much, much preparation that goes into doing it the right way.</a:t>
            </a:r>
          </a:p>
          <a:p>
            <a:pPr defTabSz="931774">
              <a:defRPr/>
            </a:pPr>
            <a:r>
              <a:rPr lang="en-US" baseline="0" dirty="0"/>
              <a:t>It can also be thrown together at the last minute and executed. </a:t>
            </a:r>
          </a:p>
        </p:txBody>
      </p:sp>
      <p:sp>
        <p:nvSpPr>
          <p:cNvPr id="4" name="Slide Number Placeholder 3"/>
          <p:cNvSpPr>
            <a:spLocks noGrp="1"/>
          </p:cNvSpPr>
          <p:nvPr>
            <p:ph type="sldNum" sz="quarter" idx="10"/>
          </p:nvPr>
        </p:nvSpPr>
        <p:spPr/>
        <p:txBody>
          <a:bodyPr/>
          <a:lstStyle/>
          <a:p>
            <a:fld id="{C64AC70E-822E-4265-BE42-4453792B09E6}" type="slidenum">
              <a:rPr lang="en-US" smtClean="0"/>
              <a:pPr/>
              <a:t>4</a:t>
            </a:fld>
            <a:endParaRPr lang="en-US" dirty="0"/>
          </a:p>
        </p:txBody>
      </p:sp>
    </p:spTree>
    <p:extLst>
      <p:ext uri="{BB962C8B-B14F-4D97-AF65-F5344CB8AC3E}">
        <p14:creationId xmlns:p14="http://schemas.microsoft.com/office/powerpoint/2010/main" xmlns="" val="37957945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b="1" dirty="0"/>
              <a:t>4 CLICKS</a:t>
            </a:r>
          </a:p>
          <a:p>
            <a:pPr defTabSz="931774">
              <a:defRPr/>
            </a:pPr>
            <a:endParaRPr lang="en-US" b="1" dirty="0"/>
          </a:p>
          <a:p>
            <a:pPr defTabSz="931774">
              <a:defRPr/>
            </a:pPr>
            <a:r>
              <a:rPr lang="en-US" b="1" dirty="0"/>
              <a:t>Slide Theme </a:t>
            </a:r>
            <a:r>
              <a:rPr lang="en-US" dirty="0"/>
              <a:t>– Define</a:t>
            </a:r>
            <a:r>
              <a:rPr lang="en-US" baseline="0" dirty="0"/>
              <a:t> a Focus Group 3</a:t>
            </a:r>
            <a:endParaRPr lang="en-US" dirty="0"/>
          </a:p>
          <a:p>
            <a:pPr marL="465887" lvl="1" defTabSz="931774">
              <a:defRPr/>
            </a:pPr>
            <a:endParaRPr lang="en-US" baseline="0" dirty="0"/>
          </a:p>
          <a:p>
            <a:pPr defTabSz="931774">
              <a:defRPr/>
            </a:pPr>
            <a:r>
              <a:rPr lang="en-US" baseline="0" dirty="0"/>
              <a:t>Technique is often “done” but frequently not “done well”.</a:t>
            </a:r>
          </a:p>
          <a:p>
            <a:pPr defTabSz="931774">
              <a:defRPr/>
            </a:pPr>
            <a:endParaRPr lang="en-US" baseline="0" dirty="0"/>
          </a:p>
          <a:p>
            <a:pPr defTabSz="931774">
              <a:defRPr/>
            </a:pPr>
            <a:r>
              <a:rPr lang="en-US" baseline="0" dirty="0"/>
              <a:t>Like “Brainstorming” there is much, much preparation that goes into doing it the right way.</a:t>
            </a:r>
          </a:p>
          <a:p>
            <a:pPr defTabSz="931774">
              <a:defRPr/>
            </a:pPr>
            <a:r>
              <a:rPr lang="en-US" baseline="0" dirty="0"/>
              <a:t>It can also be thrown together at the last minute and executed. </a:t>
            </a:r>
          </a:p>
        </p:txBody>
      </p:sp>
      <p:sp>
        <p:nvSpPr>
          <p:cNvPr id="4" name="Slide Number Placeholder 3"/>
          <p:cNvSpPr>
            <a:spLocks noGrp="1"/>
          </p:cNvSpPr>
          <p:nvPr>
            <p:ph type="sldNum" sz="quarter" idx="10"/>
          </p:nvPr>
        </p:nvSpPr>
        <p:spPr/>
        <p:txBody>
          <a:bodyPr/>
          <a:lstStyle/>
          <a:p>
            <a:fld id="{C64AC70E-822E-4265-BE42-4453792B09E6}" type="slidenum">
              <a:rPr lang="en-US" smtClean="0"/>
              <a:pPr/>
              <a:t>5</a:t>
            </a:fld>
            <a:endParaRPr lang="en-US" dirty="0"/>
          </a:p>
        </p:txBody>
      </p:sp>
    </p:spTree>
    <p:extLst>
      <p:ext uri="{BB962C8B-B14F-4D97-AF65-F5344CB8AC3E}">
        <p14:creationId xmlns:p14="http://schemas.microsoft.com/office/powerpoint/2010/main" xmlns="" val="70511125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b="1" baseline="0" dirty="0"/>
              <a:t>5 CLICKS</a:t>
            </a:r>
          </a:p>
          <a:p>
            <a:pPr defTabSz="931774">
              <a:defRPr/>
            </a:pPr>
            <a:endParaRPr lang="en-US" baseline="0" dirty="0"/>
          </a:p>
          <a:p>
            <a:pPr defTabSz="931774">
              <a:defRPr/>
            </a:pPr>
            <a:r>
              <a:rPr lang="en-US" baseline="0" dirty="0"/>
              <a:t>All these steps need to be followed to get the information you need to make your decisions.</a:t>
            </a:r>
          </a:p>
          <a:p>
            <a:pPr marL="465887" lvl="1" defTabSz="931774">
              <a:defRPr/>
            </a:pPr>
            <a:endParaRPr lang="en-US" baseline="0" dirty="0"/>
          </a:p>
          <a:p>
            <a:pPr marL="465887" lvl="1" defTabSz="931774">
              <a:defRPr/>
            </a:pPr>
            <a:endParaRPr lang="en-US" dirty="0"/>
          </a:p>
          <a:p>
            <a:endParaRPr lang="en-US" dirty="0"/>
          </a:p>
        </p:txBody>
      </p:sp>
      <p:sp>
        <p:nvSpPr>
          <p:cNvPr id="4" name="Slide Number Placeholder 3"/>
          <p:cNvSpPr>
            <a:spLocks noGrp="1"/>
          </p:cNvSpPr>
          <p:nvPr>
            <p:ph type="sldNum" sz="quarter" idx="10"/>
          </p:nvPr>
        </p:nvSpPr>
        <p:spPr/>
        <p:txBody>
          <a:bodyPr/>
          <a:lstStyle/>
          <a:p>
            <a:fld id="{C64AC70E-822E-4265-BE42-4453792B09E6}" type="slidenum">
              <a:rPr lang="en-US" smtClean="0"/>
              <a:pPr/>
              <a:t>6</a:t>
            </a:fld>
            <a:endParaRPr lang="en-US" dirty="0"/>
          </a:p>
        </p:txBody>
      </p:sp>
    </p:spTree>
    <p:extLst>
      <p:ext uri="{BB962C8B-B14F-4D97-AF65-F5344CB8AC3E}">
        <p14:creationId xmlns:p14="http://schemas.microsoft.com/office/powerpoint/2010/main" xmlns="" val="146526397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b="1" dirty="0"/>
              <a:t>4 CLICKS</a:t>
            </a:r>
          </a:p>
          <a:p>
            <a:pPr lvl="1"/>
            <a:endParaRPr lang="en-US" dirty="0"/>
          </a:p>
          <a:p>
            <a:pPr lvl="1"/>
            <a:r>
              <a:rPr lang="en-US" dirty="0"/>
              <a:t>Remember this from the BABOK? </a:t>
            </a:r>
            <a:r>
              <a:rPr lang="en-US" u="sng" dirty="0"/>
              <a:t>Use</a:t>
            </a:r>
            <a:r>
              <a:rPr lang="en-US" dirty="0"/>
              <a:t> this!</a:t>
            </a:r>
          </a:p>
        </p:txBody>
      </p:sp>
      <p:sp>
        <p:nvSpPr>
          <p:cNvPr id="4" name="Slide Number Placeholder 3"/>
          <p:cNvSpPr>
            <a:spLocks noGrp="1"/>
          </p:cNvSpPr>
          <p:nvPr>
            <p:ph type="sldNum" sz="quarter" idx="10"/>
          </p:nvPr>
        </p:nvSpPr>
        <p:spPr/>
        <p:txBody>
          <a:bodyPr/>
          <a:lstStyle/>
          <a:p>
            <a:fld id="{C64AC70E-822E-4265-BE42-4453792B09E6}" type="slidenum">
              <a:rPr lang="en-US" smtClean="0"/>
              <a:pPr/>
              <a:t>7</a:t>
            </a:fld>
            <a:endParaRPr lang="en-US" dirty="0"/>
          </a:p>
        </p:txBody>
      </p:sp>
    </p:spTree>
    <p:extLst>
      <p:ext uri="{BB962C8B-B14F-4D97-AF65-F5344CB8AC3E}">
        <p14:creationId xmlns:p14="http://schemas.microsoft.com/office/powerpoint/2010/main" xmlns="" val="300250351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b="1" dirty="0"/>
              <a:t>5 CLICKS</a:t>
            </a:r>
          </a:p>
          <a:p>
            <a:pPr defTabSz="931774">
              <a:defRPr/>
            </a:pPr>
            <a:endParaRPr lang="en-US" b="1" dirty="0"/>
          </a:p>
          <a:p>
            <a:pPr defTabSz="931774">
              <a:defRPr/>
            </a:pPr>
            <a:r>
              <a:rPr lang="en-US" b="1" dirty="0"/>
              <a:t>How do you know the Focus Group will be the </a:t>
            </a:r>
            <a:r>
              <a:rPr lang="en-US" b="1" i="1" dirty="0"/>
              <a:t>right</a:t>
            </a:r>
            <a:r>
              <a:rPr lang="en-US" b="1" dirty="0"/>
              <a:t> technique.</a:t>
            </a:r>
          </a:p>
          <a:p>
            <a:pPr defTabSz="931774">
              <a:defRPr/>
            </a:pPr>
            <a:endParaRPr lang="en-US" b="1" baseline="0" dirty="0"/>
          </a:p>
          <a:p>
            <a:pPr defTabSz="931774">
              <a:defRPr/>
            </a:pPr>
            <a:r>
              <a:rPr lang="en-US" b="0" baseline="0" dirty="0"/>
              <a:t>Also – recognize the limitations of a Focus Group:</a:t>
            </a:r>
          </a:p>
          <a:p>
            <a:pPr marL="174708" indent="-174708" defTabSz="931774">
              <a:buFontTx/>
              <a:buChar char="-"/>
              <a:defRPr/>
            </a:pPr>
            <a:r>
              <a:rPr lang="en-US" b="0" baseline="0" dirty="0"/>
              <a:t>Feedback is subjective</a:t>
            </a:r>
          </a:p>
          <a:p>
            <a:pPr marL="174708" indent="-174708" defTabSz="931774">
              <a:buFontTx/>
              <a:buChar char="-"/>
              <a:defRPr/>
            </a:pPr>
            <a:r>
              <a:rPr lang="en-US" b="0" baseline="0" dirty="0"/>
              <a:t>It is often best used at the very end or very beginning of a process</a:t>
            </a:r>
          </a:p>
          <a:p>
            <a:pPr marL="174708" indent="-174708" defTabSz="931774">
              <a:buFontTx/>
              <a:buChar char="-"/>
              <a:defRPr/>
            </a:pPr>
            <a:r>
              <a:rPr lang="en-US" b="0" baseline="0" dirty="0"/>
              <a:t>Can be effective in shaping scope for a large effort</a:t>
            </a:r>
          </a:p>
          <a:p>
            <a:pPr marL="174708" indent="-174708" defTabSz="931774">
              <a:buFontTx/>
              <a:buChar char="-"/>
              <a:defRPr/>
            </a:pPr>
            <a:r>
              <a:rPr lang="en-US" b="0" baseline="0" dirty="0"/>
              <a:t>Can be effective in seeing if the change had the desired effect (note: needed to have done a baseline prior).</a:t>
            </a:r>
          </a:p>
        </p:txBody>
      </p:sp>
      <p:sp>
        <p:nvSpPr>
          <p:cNvPr id="4" name="Slide Number Placeholder 3"/>
          <p:cNvSpPr>
            <a:spLocks noGrp="1"/>
          </p:cNvSpPr>
          <p:nvPr>
            <p:ph type="sldNum" sz="quarter" idx="10"/>
          </p:nvPr>
        </p:nvSpPr>
        <p:spPr/>
        <p:txBody>
          <a:bodyPr/>
          <a:lstStyle/>
          <a:p>
            <a:fld id="{C64AC70E-822E-4265-BE42-4453792B09E6}" type="slidenum">
              <a:rPr lang="en-US" smtClean="0"/>
              <a:pPr/>
              <a:t>8</a:t>
            </a:fld>
            <a:endParaRPr lang="en-US" dirty="0"/>
          </a:p>
        </p:txBody>
      </p:sp>
    </p:spTree>
    <p:extLst>
      <p:ext uri="{BB962C8B-B14F-4D97-AF65-F5344CB8AC3E}">
        <p14:creationId xmlns:p14="http://schemas.microsoft.com/office/powerpoint/2010/main" xmlns="" val="379579459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b="1" dirty="0"/>
              <a:t>3 CLICKS</a:t>
            </a:r>
          </a:p>
          <a:p>
            <a:pPr defTabSz="931774">
              <a:defRPr/>
            </a:pPr>
            <a:endParaRPr lang="en-US" b="1" dirty="0"/>
          </a:p>
          <a:p>
            <a:pPr defTabSz="931774">
              <a:defRPr/>
            </a:pPr>
            <a:r>
              <a:rPr lang="en-US" b="1" dirty="0"/>
              <a:t>Watch out for this…</a:t>
            </a:r>
            <a:endParaRPr lang="en-US" dirty="0"/>
          </a:p>
          <a:p>
            <a:pPr marL="465887" lvl="1" defTabSz="931774">
              <a:defRPr/>
            </a:pPr>
            <a:endParaRPr lang="en-US" baseline="0" dirty="0"/>
          </a:p>
          <a:p>
            <a:pPr defTabSz="931774">
              <a:defRPr/>
            </a:pPr>
            <a:r>
              <a:rPr lang="en-US" baseline="0" dirty="0"/>
              <a:t>If there’s discussion in the planning team on these points, that’s an indicator that the Focus Group might not be appropriate.</a:t>
            </a:r>
          </a:p>
          <a:p>
            <a:pPr defTabSz="931774">
              <a:defRPr/>
            </a:pPr>
            <a:endParaRPr lang="en-US" baseline="0" dirty="0"/>
          </a:p>
          <a:p>
            <a:pPr defTabSz="931774">
              <a:defRPr/>
            </a:pPr>
            <a:r>
              <a:rPr lang="en-US" baseline="0" dirty="0"/>
              <a:t>Also note that the Focus Group will yield feelings, thoughts and ideas.</a:t>
            </a:r>
          </a:p>
          <a:p>
            <a:pPr defTabSz="931774">
              <a:defRPr/>
            </a:pPr>
            <a:r>
              <a:rPr lang="en-US" baseline="0" dirty="0"/>
              <a:t>If you want objective statistics on which to base a decision you will need a different technique. </a:t>
            </a:r>
          </a:p>
        </p:txBody>
      </p:sp>
      <p:sp>
        <p:nvSpPr>
          <p:cNvPr id="4" name="Slide Number Placeholder 3"/>
          <p:cNvSpPr>
            <a:spLocks noGrp="1"/>
          </p:cNvSpPr>
          <p:nvPr>
            <p:ph type="sldNum" sz="quarter" idx="10"/>
          </p:nvPr>
        </p:nvSpPr>
        <p:spPr/>
        <p:txBody>
          <a:bodyPr/>
          <a:lstStyle/>
          <a:p>
            <a:fld id="{C64AC70E-822E-4265-BE42-4453792B09E6}" type="slidenum">
              <a:rPr lang="en-US" smtClean="0"/>
              <a:pPr/>
              <a:t>9</a:t>
            </a:fld>
            <a:endParaRPr lang="en-US" dirty="0"/>
          </a:p>
        </p:txBody>
      </p:sp>
    </p:spTree>
    <p:extLst>
      <p:ext uri="{BB962C8B-B14F-4D97-AF65-F5344CB8AC3E}">
        <p14:creationId xmlns:p14="http://schemas.microsoft.com/office/powerpoint/2010/main" xmlns="" val="379579459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dirty="0"/>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24699605-6D82-4739-9B4B-7100E1A0E98A}" type="datetimeFigureOut">
              <a:rPr lang="en-US" smtClean="0"/>
              <a:pPr/>
              <a:t>3/13/2017</a:t>
            </a:fld>
            <a:endParaRPr lang="en-US" dirty="0"/>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dirty="0"/>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F6CF15DD-6E68-4196-B3B3-A210D28EF59C}" type="slidenum">
              <a:rPr lang="en-US" smtClean="0"/>
              <a:pPr/>
              <a:t>‹#›</a:t>
            </a:fld>
            <a:endParaRPr lang="en-US" dirty="0"/>
          </a:p>
        </p:txBody>
      </p: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a:xfrm>
            <a:off x="457200" y="1481329"/>
            <a:ext cx="8229600" cy="4386071"/>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24699605-6D82-4739-9B4B-7100E1A0E98A}" type="datetimeFigureOut">
              <a:rPr lang="en-US" smtClean="0"/>
              <a:pPr/>
              <a:t>3/13/2017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6CF15DD-6E68-4196-B3B3-A210D28EF59C}" type="slidenum">
              <a:rPr lang="en-US" smtClean="0"/>
              <a:pPr/>
              <a:t>‹#›</a:t>
            </a:fld>
            <a:endParaRPr lang="en-US" dirty="0"/>
          </a:p>
        </p:txBody>
      </p: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24699605-6D82-4739-9B4B-7100E1A0E98A}" type="datetimeFigureOut">
              <a:rPr lang="en-US" smtClean="0"/>
              <a:pPr/>
              <a:t>3/13/2017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6CF15DD-6E68-4196-B3B3-A210D28EF59C}" type="slidenum">
              <a:rPr lang="en-US" smtClean="0"/>
              <a:pPr/>
              <a:t>‹#›</a:t>
            </a:fld>
            <a:endParaRPr lang="en-US" dirty="0"/>
          </a:p>
        </p:txBody>
      </p: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24699605-6D82-4739-9B4B-7100E1A0E98A}" type="datetimeFigureOut">
              <a:rPr lang="en-US" smtClean="0"/>
              <a:pPr/>
              <a:t>3/13/2017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6CF15DD-6E68-4196-B3B3-A210D28EF59C}" type="slidenum">
              <a:rPr lang="en-US" smtClean="0"/>
              <a:pPr/>
              <a:t>‹#›</a:t>
            </a:fld>
            <a:endParaRPr lang="en-US" dirty="0"/>
          </a:p>
        </p:txBody>
      </p:sp>
      <p:sp>
        <p:nvSpPr>
          <p:cNvPr id="7" name="Title 6"/>
          <p:cNvSpPr>
            <a:spLocks noGrp="1"/>
          </p:cNvSpPr>
          <p:nvPr>
            <p:ph type="title"/>
          </p:nvPr>
        </p:nvSpPr>
        <p:spPr/>
        <p:txBody>
          <a:bodyPr rtlCol="0"/>
          <a:lstStyle/>
          <a:p>
            <a:r>
              <a:rPr kumimoji="0" lang="en-US"/>
              <a:t>Click to edit Master title style</a:t>
            </a:r>
          </a:p>
        </p:txBody>
      </p: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24699605-6D82-4739-9B4B-7100E1A0E98A}" type="datetimeFigureOut">
              <a:rPr lang="en-US" smtClean="0"/>
              <a:pPr/>
              <a:t>3/13/2017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6CF15DD-6E68-4196-B3B3-A210D28EF59C}" type="slidenum">
              <a:rPr lang="en-US" smtClean="0"/>
              <a:pPr/>
              <a:t>‹#›</a:t>
            </a:fld>
            <a:endParaRPr lang="en-US" dirty="0"/>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dirty="0"/>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24699605-6D82-4739-9B4B-7100E1A0E98A}" type="datetimeFigureOut">
              <a:rPr lang="en-US" smtClean="0"/>
              <a:pPr/>
              <a:t>3/13/2017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6CF15DD-6E68-4196-B3B3-A210D28EF59C}" type="slidenum">
              <a:rPr lang="en-US" smtClean="0"/>
              <a:pPr/>
              <a:t>‹#›</a:t>
            </a:fld>
            <a:endParaRPr lang="en-US" dirty="0"/>
          </a:p>
        </p:txBody>
      </p:sp>
      <p:sp>
        <p:nvSpPr>
          <p:cNvPr id="8" name="Title 7"/>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a:t>Click to edit Master title style</a:t>
            </a:r>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24699605-6D82-4739-9B4B-7100E1A0E98A}" type="datetimeFigureOut">
              <a:rPr lang="en-US" smtClean="0"/>
              <a:pPr/>
              <a:t>3/13/2017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F6CF15DD-6E68-4196-B3B3-A210D28EF59C}"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24699605-6D82-4739-9B4B-7100E1A0E98A}" type="datetimeFigureOut">
              <a:rPr lang="en-US" smtClean="0"/>
              <a:pPr/>
              <a:t>3/13/2017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F6CF15DD-6E68-4196-B3B3-A210D28EF59C}" type="slidenum">
              <a:rPr lang="en-US" smtClean="0"/>
              <a:pPr/>
              <a:t>‹#›</a:t>
            </a:fld>
            <a:endParaRPr lang="en-US" dirty="0"/>
          </a:p>
        </p:txBody>
      </p:sp>
      <p:sp>
        <p:nvSpPr>
          <p:cNvPr id="6" name="Title 5"/>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4699605-6D82-4739-9B4B-7100E1A0E98A}" type="datetimeFigureOut">
              <a:rPr lang="en-US" smtClean="0"/>
              <a:pPr/>
              <a:t>3/13/2017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F6CF15DD-6E68-4196-B3B3-A210D28EF59C}" type="slidenum">
              <a:rPr lang="en-US" smtClean="0"/>
              <a:pPr/>
              <a:t>‹#›</a:t>
            </a:fld>
            <a:endParaRPr lang="en-US" dirty="0"/>
          </a:p>
        </p:txBody>
      </p: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a:t>Click to edit Master title style</a:t>
            </a:r>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p>
            <a:fld id="{24699605-6D82-4739-9B4B-7100E1A0E98A}" type="datetimeFigureOut">
              <a:rPr lang="en-US" smtClean="0"/>
              <a:pPr/>
              <a:t>3/13/2017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6CF15DD-6E68-4196-B3B3-A210D28EF59C}"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dirty="0"/>
              <a:t>Click icon to add picture</a:t>
            </a:r>
          </a:p>
        </p:txBody>
      </p:sp>
      <p:sp>
        <p:nvSpPr>
          <p:cNvPr id="5" name="Date Placeholder 4"/>
          <p:cNvSpPr>
            <a:spLocks noGrp="1"/>
          </p:cNvSpPr>
          <p:nvPr>
            <p:ph type="dt" sz="half" idx="10"/>
          </p:nvPr>
        </p:nvSpPr>
        <p:spPr/>
        <p:txBody>
          <a:bodyPr/>
          <a:lstStyle>
            <a:lvl1pPr>
              <a:defRPr>
                <a:solidFill>
                  <a:schemeClr val="tx1"/>
                </a:solidFill>
              </a:defRPr>
            </a:lvl1pPr>
            <a:extLst/>
          </a:lstStyle>
          <a:p>
            <a:fld id="{24699605-6D82-4739-9B4B-7100E1A0E98A}" type="datetimeFigureOut">
              <a:rPr lang="en-US" smtClean="0"/>
              <a:pPr/>
              <a:t>3/13/2017</a:t>
            </a:fld>
            <a:endParaRPr lang="en-US" dirty="0"/>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dirty="0"/>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F6CF15DD-6E68-4196-B3B3-A210D28EF59C}" type="slidenum">
              <a:rPr lang="en-US" smtClean="0"/>
              <a:pPr/>
              <a:t>‹#›</a:t>
            </a:fld>
            <a:endParaRPr lang="en-US"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a:t>Click to edit Master title style</a:t>
            </a:r>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dirty="0"/>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dirty="0"/>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dirty="0"/>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a:t>Click to edit Master title style</a:t>
            </a:r>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24699605-6D82-4739-9B4B-7100E1A0E98A}" type="datetimeFigureOut">
              <a:rPr lang="en-US" smtClean="0"/>
              <a:pPr/>
              <a:t>3/13/2017</a:t>
            </a:fld>
            <a:endParaRPr lang="en-US" dirty="0"/>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dirty="0"/>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F6CF15DD-6E68-4196-B3B3-A210D28EF59C}"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image" Target="../media/image7.emf"/><Relationship Id="rId3" Type="http://schemas.openxmlformats.org/officeDocument/2006/relationships/image" Target="../media/image2.emf"/><Relationship Id="rId7" Type="http://schemas.openxmlformats.org/officeDocument/2006/relationships/image" Target="../media/image6.emf"/><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image" Target="../media/image5.emf"/><Relationship Id="rId5" Type="http://schemas.openxmlformats.org/officeDocument/2006/relationships/image" Target="../media/image4.emf"/><Relationship Id="rId4" Type="http://schemas.openxmlformats.org/officeDocument/2006/relationships/image" Target="../media/image3.emf"/></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a:xfrm>
            <a:off x="762000" y="1447800"/>
            <a:ext cx="7239000" cy="1905000"/>
          </a:xfrm>
          <a:prstGeom prst="rect">
            <a:avLst/>
          </a:prstGeom>
        </p:spPr>
        <p:txBody>
          <a:bodyPr vert="horz" rtlCol="0" anchor="ctr">
            <a:normAutofit fontScale="97500"/>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pPr algn="ctr"/>
            <a:r>
              <a:rPr lang="en-US" sz="5400" dirty="0">
                <a:solidFill>
                  <a:schemeClr val="tx1"/>
                </a:solidFill>
                <a:effectLst>
                  <a:outerShdw blurRad="60007" dist="310007" dir="7680000" sy="30000" kx="1300200" algn="ctr" rotWithShape="0">
                    <a:prstClr val="black">
                      <a:alpha val="32000"/>
                    </a:prstClr>
                  </a:outerShdw>
                </a:effectLst>
                <a:latin typeface="Arial" panose="020B0604020202020204" pitchFamily="34" charset="0"/>
                <a:cs typeface="Arial" panose="020B0604020202020204" pitchFamily="34" charset="0"/>
              </a:rPr>
              <a:t>Effective Focus Groups </a:t>
            </a:r>
          </a:p>
        </p:txBody>
      </p:sp>
    </p:spTree>
    <p:extLst>
      <p:ext uri="{BB962C8B-B14F-4D97-AF65-F5344CB8AC3E}">
        <p14:creationId xmlns:p14="http://schemas.microsoft.com/office/powerpoint/2010/main" xmlns="" val="450366567"/>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686800" cy="1143000"/>
          </a:xfrm>
        </p:spPr>
        <p:txBody>
          <a:bodyPr>
            <a:noAutofit/>
          </a:bodyPr>
          <a:lstStyle/>
          <a:p>
            <a:r>
              <a:rPr lang="en-US" sz="4000" dirty="0">
                <a:effectLst/>
                <a:latin typeface="Arial" panose="020B0604020202020204" pitchFamily="34" charset="0"/>
                <a:cs typeface="Arial" panose="020B0604020202020204" pitchFamily="34" charset="0"/>
              </a:rPr>
              <a:t>Focus Group – Lets get Started</a:t>
            </a:r>
          </a:p>
        </p:txBody>
      </p:sp>
      <p:sp>
        <p:nvSpPr>
          <p:cNvPr id="3" name="Rectangle 2"/>
          <p:cNvSpPr/>
          <p:nvPr/>
        </p:nvSpPr>
        <p:spPr>
          <a:xfrm>
            <a:off x="1737360" y="1422737"/>
            <a:ext cx="5992346" cy="584775"/>
          </a:xfrm>
          <a:prstGeom prst="rect">
            <a:avLst/>
          </a:prstGeom>
        </p:spPr>
        <p:txBody>
          <a:bodyPr wrap="none">
            <a:spAutoFit/>
          </a:bodyPr>
          <a:lstStyle/>
          <a:p>
            <a:r>
              <a:rPr lang="en-US" sz="3200" dirty="0">
                <a:latin typeface="Arial" panose="020B0604020202020204" pitchFamily="34" charset="0"/>
                <a:cs typeface="Arial" panose="020B0604020202020204" pitchFamily="34" charset="0"/>
              </a:rPr>
              <a:t>1. Understand Scope, then Plan</a:t>
            </a:r>
          </a:p>
        </p:txBody>
      </p:sp>
      <p:sp>
        <p:nvSpPr>
          <p:cNvPr id="5" name="Rectangle 4"/>
          <p:cNvSpPr/>
          <p:nvPr/>
        </p:nvSpPr>
        <p:spPr>
          <a:xfrm>
            <a:off x="3251493" y="2574091"/>
            <a:ext cx="2234907" cy="584775"/>
          </a:xfrm>
          <a:prstGeom prst="rect">
            <a:avLst/>
          </a:prstGeom>
        </p:spPr>
        <p:txBody>
          <a:bodyPr wrap="none">
            <a:spAutoFit/>
          </a:bodyPr>
          <a:lstStyle/>
          <a:p>
            <a:r>
              <a:rPr lang="en-US" sz="3200" dirty="0">
                <a:latin typeface="Arial" panose="020B0604020202020204" pitchFamily="34" charset="0"/>
                <a:cs typeface="Arial" panose="020B0604020202020204" pitchFamily="34" charset="0"/>
              </a:rPr>
              <a:t>2. Execute </a:t>
            </a:r>
          </a:p>
        </p:txBody>
      </p:sp>
      <p:sp>
        <p:nvSpPr>
          <p:cNvPr id="6" name="Rectangle 5"/>
          <p:cNvSpPr/>
          <p:nvPr/>
        </p:nvSpPr>
        <p:spPr>
          <a:xfrm>
            <a:off x="3944644" y="3725445"/>
            <a:ext cx="4284956" cy="584775"/>
          </a:xfrm>
          <a:prstGeom prst="rect">
            <a:avLst/>
          </a:prstGeom>
        </p:spPr>
        <p:txBody>
          <a:bodyPr wrap="none">
            <a:spAutoFit/>
          </a:bodyPr>
          <a:lstStyle/>
          <a:p>
            <a:r>
              <a:rPr lang="en-US" sz="3200" dirty="0">
                <a:latin typeface="Arial" panose="020B0604020202020204" pitchFamily="34" charset="0"/>
                <a:cs typeface="Arial" panose="020B0604020202020204" pitchFamily="34" charset="0"/>
              </a:rPr>
              <a:t>3. Analysis and Report</a:t>
            </a:r>
          </a:p>
        </p:txBody>
      </p:sp>
      <p:sp>
        <p:nvSpPr>
          <p:cNvPr id="7" name="Rectangle 6"/>
          <p:cNvSpPr/>
          <p:nvPr/>
        </p:nvSpPr>
        <p:spPr>
          <a:xfrm>
            <a:off x="3048000" y="4876800"/>
            <a:ext cx="2007281" cy="584775"/>
          </a:xfrm>
          <a:prstGeom prst="rect">
            <a:avLst/>
          </a:prstGeom>
        </p:spPr>
        <p:txBody>
          <a:bodyPr wrap="none">
            <a:spAutoFit/>
          </a:bodyPr>
          <a:lstStyle/>
          <a:p>
            <a:r>
              <a:rPr lang="en-US" sz="3200" dirty="0">
                <a:latin typeface="Arial" panose="020B0604020202020204" pitchFamily="34" charset="0"/>
                <a:cs typeface="Arial" panose="020B0604020202020204" pitchFamily="34" charset="0"/>
              </a:rPr>
              <a:t>4. Closing</a:t>
            </a:r>
          </a:p>
        </p:txBody>
      </p:sp>
    </p:spTree>
    <p:extLst>
      <p:ext uri="{BB962C8B-B14F-4D97-AF65-F5344CB8AC3E}">
        <p14:creationId xmlns:p14="http://schemas.microsoft.com/office/powerpoint/2010/main" xmlns="" val="3326061622"/>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fade">
                                      <p:cBhvr>
                                        <p:cTn id="2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P spid="6" grpId="0"/>
      <p:bldP spid="7"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686800" cy="1143000"/>
          </a:xfrm>
        </p:spPr>
        <p:txBody>
          <a:bodyPr>
            <a:noAutofit/>
          </a:bodyPr>
          <a:lstStyle/>
          <a:p>
            <a:r>
              <a:rPr lang="en-US" sz="4000" dirty="0">
                <a:effectLst/>
                <a:latin typeface="Arial" panose="020B0604020202020204" pitchFamily="34" charset="0"/>
                <a:cs typeface="Arial" panose="020B0604020202020204" pitchFamily="34" charset="0"/>
              </a:rPr>
              <a:t>Focus Group – Understand Scope</a:t>
            </a:r>
          </a:p>
        </p:txBody>
      </p:sp>
      <p:sp>
        <p:nvSpPr>
          <p:cNvPr id="3" name="Rectangle 2"/>
          <p:cNvSpPr/>
          <p:nvPr/>
        </p:nvSpPr>
        <p:spPr>
          <a:xfrm>
            <a:off x="381000" y="1422737"/>
            <a:ext cx="8854283" cy="584775"/>
          </a:xfrm>
          <a:prstGeom prst="rect">
            <a:avLst/>
          </a:prstGeom>
        </p:spPr>
        <p:txBody>
          <a:bodyPr wrap="none">
            <a:spAutoFit/>
          </a:bodyPr>
          <a:lstStyle/>
          <a:p>
            <a:r>
              <a:rPr lang="en-US" sz="3200" dirty="0">
                <a:latin typeface="Arial" panose="020B0604020202020204" pitchFamily="34" charset="0"/>
                <a:cs typeface="Arial" panose="020B0604020202020204" pitchFamily="34" charset="0"/>
              </a:rPr>
              <a:t>1. What’s the issue, the question, the decision? </a:t>
            </a:r>
          </a:p>
        </p:txBody>
      </p:sp>
      <p:sp>
        <p:nvSpPr>
          <p:cNvPr id="5" name="Rectangle 4"/>
          <p:cNvSpPr/>
          <p:nvPr/>
        </p:nvSpPr>
        <p:spPr>
          <a:xfrm>
            <a:off x="3251493" y="2743081"/>
            <a:ext cx="5604419" cy="584775"/>
          </a:xfrm>
          <a:prstGeom prst="rect">
            <a:avLst/>
          </a:prstGeom>
        </p:spPr>
        <p:txBody>
          <a:bodyPr wrap="none">
            <a:spAutoFit/>
          </a:bodyPr>
          <a:lstStyle/>
          <a:p>
            <a:r>
              <a:rPr lang="en-US" sz="3200" dirty="0">
                <a:latin typeface="Arial" panose="020B0604020202020204" pitchFamily="34" charset="0"/>
                <a:cs typeface="Arial" panose="020B0604020202020204" pitchFamily="34" charset="0"/>
              </a:rPr>
              <a:t>2. Who has the info we need?</a:t>
            </a:r>
          </a:p>
        </p:txBody>
      </p:sp>
      <p:sp>
        <p:nvSpPr>
          <p:cNvPr id="6" name="Rectangle 5"/>
          <p:cNvSpPr/>
          <p:nvPr/>
        </p:nvSpPr>
        <p:spPr>
          <a:xfrm>
            <a:off x="3352800" y="4063425"/>
            <a:ext cx="5671745" cy="584775"/>
          </a:xfrm>
          <a:prstGeom prst="rect">
            <a:avLst/>
          </a:prstGeom>
        </p:spPr>
        <p:txBody>
          <a:bodyPr wrap="none">
            <a:spAutoFit/>
          </a:bodyPr>
          <a:lstStyle/>
          <a:p>
            <a:r>
              <a:rPr lang="en-US" sz="3200" dirty="0">
                <a:latin typeface="Arial" panose="020B0604020202020204" pitchFamily="34" charset="0"/>
                <a:cs typeface="Arial" panose="020B0604020202020204" pitchFamily="34" charset="0"/>
              </a:rPr>
              <a:t>3. When do we </a:t>
            </a:r>
            <a:r>
              <a:rPr lang="en-US" sz="3200" b="1" i="1" dirty="0">
                <a:latin typeface="Arial" panose="020B0604020202020204" pitchFamily="34" charset="0"/>
                <a:cs typeface="Arial" panose="020B0604020202020204" pitchFamily="34" charset="0"/>
              </a:rPr>
              <a:t>need</a:t>
            </a:r>
            <a:r>
              <a:rPr lang="en-US" sz="3200" dirty="0">
                <a:latin typeface="Arial" panose="020B0604020202020204" pitchFamily="34" charset="0"/>
                <a:cs typeface="Arial" panose="020B0604020202020204" pitchFamily="34" charset="0"/>
              </a:rPr>
              <a:t> the info?</a:t>
            </a:r>
          </a:p>
        </p:txBody>
      </p:sp>
      <p:sp>
        <p:nvSpPr>
          <p:cNvPr id="7" name="Rectangle 6"/>
          <p:cNvSpPr/>
          <p:nvPr/>
        </p:nvSpPr>
        <p:spPr>
          <a:xfrm>
            <a:off x="3048000" y="5358825"/>
            <a:ext cx="5445722" cy="584775"/>
          </a:xfrm>
          <a:prstGeom prst="rect">
            <a:avLst/>
          </a:prstGeom>
        </p:spPr>
        <p:txBody>
          <a:bodyPr wrap="none">
            <a:spAutoFit/>
          </a:bodyPr>
          <a:lstStyle/>
          <a:p>
            <a:r>
              <a:rPr lang="en-US" sz="3200" dirty="0">
                <a:latin typeface="Arial" panose="020B0604020202020204" pitchFamily="34" charset="0"/>
                <a:cs typeface="Arial" panose="020B0604020202020204" pitchFamily="34" charset="0"/>
              </a:rPr>
              <a:t>4. Can we do this ourselves?</a:t>
            </a:r>
          </a:p>
        </p:txBody>
      </p:sp>
      <p:sp>
        <p:nvSpPr>
          <p:cNvPr id="8" name="Rectangle 7"/>
          <p:cNvSpPr/>
          <p:nvPr/>
        </p:nvSpPr>
        <p:spPr>
          <a:xfrm>
            <a:off x="1396625" y="1959114"/>
            <a:ext cx="7518775" cy="707886"/>
          </a:xfrm>
          <a:prstGeom prst="rect">
            <a:avLst/>
          </a:prstGeom>
        </p:spPr>
        <p:txBody>
          <a:bodyPr wrap="square">
            <a:spAutoFit/>
          </a:bodyPr>
          <a:lstStyle/>
          <a:p>
            <a:r>
              <a:rPr lang="en-US" sz="2000" dirty="0">
                <a:latin typeface="Arial" panose="020B0604020202020204" pitchFamily="34" charset="0"/>
                <a:cs typeface="Arial" panose="020B0604020202020204" pitchFamily="34" charset="0"/>
              </a:rPr>
              <a:t>Focus Group </a:t>
            </a:r>
            <a:r>
              <a:rPr lang="en-US" sz="2000" b="1" i="1" dirty="0">
                <a:latin typeface="Arial" panose="020B0604020202020204" pitchFamily="34" charset="0"/>
                <a:cs typeface="Arial" panose="020B0604020202020204" pitchFamily="34" charset="0"/>
              </a:rPr>
              <a:t>informs</a:t>
            </a:r>
            <a:r>
              <a:rPr lang="en-US" sz="2000" dirty="0">
                <a:latin typeface="Arial" panose="020B0604020202020204" pitchFamily="34" charset="0"/>
                <a:cs typeface="Arial" panose="020B0604020202020204" pitchFamily="34" charset="0"/>
              </a:rPr>
              <a:t> the decision-making process, </a:t>
            </a:r>
          </a:p>
          <a:p>
            <a:r>
              <a:rPr lang="en-US" sz="2000" dirty="0">
                <a:latin typeface="Arial" panose="020B0604020202020204" pitchFamily="34" charset="0"/>
                <a:cs typeface="Arial" panose="020B0604020202020204" pitchFamily="34" charset="0"/>
              </a:rPr>
              <a:t>	the Focus Group </a:t>
            </a:r>
            <a:r>
              <a:rPr lang="en-US" sz="2000" b="1" i="1" dirty="0">
                <a:solidFill>
                  <a:srgbClr val="FF0000"/>
                </a:solidFill>
                <a:latin typeface="Arial" panose="020B0604020202020204" pitchFamily="34" charset="0"/>
                <a:cs typeface="Arial" panose="020B0604020202020204" pitchFamily="34" charset="0"/>
              </a:rPr>
              <a:t>is not</a:t>
            </a:r>
            <a:r>
              <a:rPr lang="en-US" sz="2000" dirty="0">
                <a:latin typeface="Arial" panose="020B0604020202020204" pitchFamily="34" charset="0"/>
                <a:cs typeface="Arial" panose="020B0604020202020204" pitchFamily="34" charset="0"/>
              </a:rPr>
              <a:t> </a:t>
            </a:r>
            <a:r>
              <a:rPr lang="en-US" sz="2000" b="1" dirty="0">
                <a:latin typeface="Arial" panose="020B0604020202020204" pitchFamily="34" charset="0"/>
                <a:cs typeface="Arial" panose="020B0604020202020204" pitchFamily="34" charset="0"/>
              </a:rPr>
              <a:t>the </a:t>
            </a:r>
            <a:r>
              <a:rPr lang="en-US" sz="2000" dirty="0">
                <a:latin typeface="Arial" panose="020B0604020202020204" pitchFamily="34" charset="0"/>
                <a:cs typeface="Arial" panose="020B0604020202020204" pitchFamily="34" charset="0"/>
              </a:rPr>
              <a:t>Decision-Making Process  </a:t>
            </a:r>
          </a:p>
        </p:txBody>
      </p:sp>
    </p:spTree>
    <p:extLst>
      <p:ext uri="{BB962C8B-B14F-4D97-AF65-F5344CB8AC3E}">
        <p14:creationId xmlns:p14="http://schemas.microsoft.com/office/powerpoint/2010/main" xmlns="" val="1202918744"/>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fade">
                                      <p:cBhvr>
                                        <p:cTn id="22" dur="5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fade">
                                      <p:cBhvr>
                                        <p:cTn id="2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P spid="6" grpId="0"/>
      <p:bldP spid="7" grpId="0"/>
      <p:bldP spid="8"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p:cNvSpPr/>
          <p:nvPr/>
        </p:nvSpPr>
        <p:spPr>
          <a:xfrm>
            <a:off x="2514600" y="2133600"/>
            <a:ext cx="5791200" cy="863516"/>
          </a:xfrm>
          <a:prstGeom prst="ellipse">
            <a:avLst/>
          </a:prstGeom>
          <a:solidFill>
            <a:srgbClr val="FFFF00">
              <a:alpha val="26000"/>
            </a:srgb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p:nvPr/>
        </p:nvSpPr>
        <p:spPr>
          <a:xfrm>
            <a:off x="381000" y="1422737"/>
            <a:ext cx="4285147" cy="584775"/>
          </a:xfrm>
          <a:prstGeom prst="rect">
            <a:avLst/>
          </a:prstGeom>
        </p:spPr>
        <p:txBody>
          <a:bodyPr wrap="none">
            <a:spAutoFit/>
          </a:bodyPr>
          <a:lstStyle/>
          <a:p>
            <a:r>
              <a:rPr lang="en-US" sz="3200" dirty="0">
                <a:latin typeface="Arial" panose="020B0604020202020204" pitchFamily="34" charset="0"/>
                <a:cs typeface="Arial" panose="020B0604020202020204" pitchFamily="34" charset="0"/>
              </a:rPr>
              <a:t>1. Build the Schedule. </a:t>
            </a:r>
          </a:p>
        </p:txBody>
      </p:sp>
      <p:sp>
        <p:nvSpPr>
          <p:cNvPr id="5" name="Rectangle 4"/>
          <p:cNvSpPr/>
          <p:nvPr/>
        </p:nvSpPr>
        <p:spPr>
          <a:xfrm>
            <a:off x="3251493" y="2286253"/>
            <a:ext cx="4283545" cy="584775"/>
          </a:xfrm>
          <a:prstGeom prst="rect">
            <a:avLst/>
          </a:prstGeom>
        </p:spPr>
        <p:txBody>
          <a:bodyPr wrap="none">
            <a:spAutoFit/>
          </a:bodyPr>
          <a:lstStyle/>
          <a:p>
            <a:r>
              <a:rPr lang="en-US" sz="3200" dirty="0">
                <a:latin typeface="Arial" panose="020B0604020202020204" pitchFamily="34" charset="0"/>
                <a:cs typeface="Arial" panose="020B0604020202020204" pitchFamily="34" charset="0"/>
              </a:rPr>
              <a:t>2. Identify participants.</a:t>
            </a:r>
          </a:p>
        </p:txBody>
      </p:sp>
      <p:sp>
        <p:nvSpPr>
          <p:cNvPr id="6" name="Rectangle 5"/>
          <p:cNvSpPr/>
          <p:nvPr/>
        </p:nvSpPr>
        <p:spPr>
          <a:xfrm>
            <a:off x="3352800" y="3149769"/>
            <a:ext cx="4079771" cy="584775"/>
          </a:xfrm>
          <a:prstGeom prst="rect">
            <a:avLst/>
          </a:prstGeom>
        </p:spPr>
        <p:txBody>
          <a:bodyPr wrap="none">
            <a:spAutoFit/>
          </a:bodyPr>
          <a:lstStyle/>
          <a:p>
            <a:r>
              <a:rPr lang="en-US" sz="3200" dirty="0">
                <a:latin typeface="Arial" panose="020B0604020202020204" pitchFamily="34" charset="0"/>
                <a:cs typeface="Arial" panose="020B0604020202020204" pitchFamily="34" charset="0"/>
              </a:rPr>
              <a:t>3. Build the Interview.</a:t>
            </a:r>
          </a:p>
        </p:txBody>
      </p:sp>
      <p:sp>
        <p:nvSpPr>
          <p:cNvPr id="7" name="Rectangle 6"/>
          <p:cNvSpPr/>
          <p:nvPr/>
        </p:nvSpPr>
        <p:spPr>
          <a:xfrm>
            <a:off x="3048000" y="4013285"/>
            <a:ext cx="5423280" cy="584775"/>
          </a:xfrm>
          <a:prstGeom prst="rect">
            <a:avLst/>
          </a:prstGeom>
        </p:spPr>
        <p:txBody>
          <a:bodyPr wrap="none">
            <a:spAutoFit/>
          </a:bodyPr>
          <a:lstStyle/>
          <a:p>
            <a:r>
              <a:rPr lang="en-US" sz="3200" dirty="0">
                <a:latin typeface="Arial" panose="020B0604020202020204" pitchFamily="34" charset="0"/>
                <a:cs typeface="Arial" panose="020B0604020202020204" pitchFamily="34" charset="0"/>
              </a:rPr>
              <a:t>4. Plan the Communications.</a:t>
            </a:r>
          </a:p>
        </p:txBody>
      </p:sp>
      <p:sp>
        <p:nvSpPr>
          <p:cNvPr id="8" name="Rectangle 7"/>
          <p:cNvSpPr/>
          <p:nvPr/>
        </p:nvSpPr>
        <p:spPr>
          <a:xfrm>
            <a:off x="2618995" y="4876800"/>
            <a:ext cx="5382005" cy="1077218"/>
          </a:xfrm>
          <a:prstGeom prst="rect">
            <a:avLst/>
          </a:prstGeom>
        </p:spPr>
        <p:txBody>
          <a:bodyPr wrap="square">
            <a:spAutoFit/>
          </a:bodyPr>
          <a:lstStyle/>
          <a:p>
            <a:r>
              <a:rPr lang="en-US" sz="3200" dirty="0">
                <a:latin typeface="Arial" panose="020B0604020202020204" pitchFamily="34" charset="0"/>
                <a:cs typeface="Arial" panose="020B0604020202020204" pitchFamily="34" charset="0"/>
              </a:rPr>
              <a:t>5. Agree on format for delivering results</a:t>
            </a:r>
          </a:p>
        </p:txBody>
      </p:sp>
      <p:sp>
        <p:nvSpPr>
          <p:cNvPr id="11" name="Title 1"/>
          <p:cNvSpPr>
            <a:spLocks noGrp="1"/>
          </p:cNvSpPr>
          <p:nvPr>
            <p:ph type="title"/>
          </p:nvPr>
        </p:nvSpPr>
        <p:spPr>
          <a:xfrm>
            <a:off x="304800" y="381000"/>
            <a:ext cx="8686800" cy="1143000"/>
          </a:xfrm>
        </p:spPr>
        <p:txBody>
          <a:bodyPr>
            <a:noAutofit/>
          </a:bodyPr>
          <a:lstStyle/>
          <a:p>
            <a:r>
              <a:rPr lang="en-US" sz="4000" dirty="0">
                <a:effectLst/>
                <a:latin typeface="Arial" panose="020B0604020202020204" pitchFamily="34" charset="0"/>
                <a:cs typeface="Arial" panose="020B0604020202020204" pitchFamily="34" charset="0"/>
              </a:rPr>
              <a:t>Focus Group – Plan</a:t>
            </a:r>
          </a:p>
        </p:txBody>
      </p:sp>
    </p:spTree>
    <p:extLst>
      <p:ext uri="{BB962C8B-B14F-4D97-AF65-F5344CB8AC3E}">
        <p14:creationId xmlns:p14="http://schemas.microsoft.com/office/powerpoint/2010/main" xmlns="" val="3864158447"/>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fade">
                                      <p:cBhvr>
                                        <p:cTn id="22" dur="5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fade">
                                      <p:cBhvr>
                                        <p:cTn id="27" dur="500"/>
                                        <p:tgtEl>
                                          <p:spTgt spid="8"/>
                                        </p:tgtEl>
                                      </p:cBhvr>
                                    </p:animEffect>
                                  </p:childTnLst>
                                </p:cTn>
                              </p:par>
                            </p:childTnLst>
                          </p:cTn>
                        </p:par>
                      </p:childTnLst>
                    </p:cTn>
                  </p:par>
                  <p:par>
                    <p:cTn id="28" fill="hold">
                      <p:stCondLst>
                        <p:cond delay="indefinite"/>
                      </p:stCondLst>
                      <p:childTnLst>
                        <p:par>
                          <p:cTn id="29" fill="hold">
                            <p:stCondLst>
                              <p:cond delay="0"/>
                            </p:stCondLst>
                            <p:childTnLst>
                              <p:par>
                                <p:cTn id="30" presetID="42" presetClass="entr" presetSubtype="0" fill="hold" grpId="0" nodeType="clickEffect">
                                  <p:stCondLst>
                                    <p:cond delay="0"/>
                                  </p:stCondLst>
                                  <p:childTnLst>
                                    <p:set>
                                      <p:cBhvr>
                                        <p:cTn id="31" dur="1" fill="hold">
                                          <p:stCondLst>
                                            <p:cond delay="0"/>
                                          </p:stCondLst>
                                        </p:cTn>
                                        <p:tgtEl>
                                          <p:spTgt spid="4"/>
                                        </p:tgtEl>
                                        <p:attrNameLst>
                                          <p:attrName>style.visibility</p:attrName>
                                        </p:attrNameLst>
                                      </p:cBhvr>
                                      <p:to>
                                        <p:strVal val="visible"/>
                                      </p:to>
                                    </p:set>
                                    <p:animEffect transition="in" filter="fade">
                                      <p:cBhvr>
                                        <p:cTn id="32" dur="1000"/>
                                        <p:tgtEl>
                                          <p:spTgt spid="4"/>
                                        </p:tgtEl>
                                      </p:cBhvr>
                                    </p:animEffect>
                                    <p:anim calcmode="lin" valueType="num">
                                      <p:cBhvr>
                                        <p:cTn id="33" dur="1000" fill="hold"/>
                                        <p:tgtEl>
                                          <p:spTgt spid="4"/>
                                        </p:tgtEl>
                                        <p:attrNameLst>
                                          <p:attrName>ppt_x</p:attrName>
                                        </p:attrNameLst>
                                      </p:cBhvr>
                                      <p:tavLst>
                                        <p:tav tm="0">
                                          <p:val>
                                            <p:strVal val="#ppt_x"/>
                                          </p:val>
                                        </p:tav>
                                        <p:tav tm="100000">
                                          <p:val>
                                            <p:strVal val="#ppt_x"/>
                                          </p:val>
                                        </p:tav>
                                      </p:tavLst>
                                    </p:anim>
                                    <p:anim calcmode="lin" valueType="num">
                                      <p:cBhvr>
                                        <p:cTn id="34"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3" grpId="0"/>
      <p:bldP spid="5" grpId="0"/>
      <p:bldP spid="6" grpId="0"/>
      <p:bldP spid="7" grpId="0"/>
      <p:bldP spid="8"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2514600" y="2133600"/>
            <a:ext cx="5791200" cy="863516"/>
            <a:chOff x="2514600" y="2133600"/>
            <a:chExt cx="5791200" cy="863516"/>
          </a:xfrm>
        </p:grpSpPr>
        <p:sp>
          <p:nvSpPr>
            <p:cNvPr id="4" name="Oval 3"/>
            <p:cNvSpPr/>
            <p:nvPr/>
          </p:nvSpPr>
          <p:spPr>
            <a:xfrm>
              <a:off x="2514600" y="2133600"/>
              <a:ext cx="5791200" cy="863516"/>
            </a:xfrm>
            <a:prstGeom prst="ellipse">
              <a:avLst/>
            </a:prstGeom>
            <a:solidFill>
              <a:srgbClr val="FFFF00">
                <a:alpha val="26000"/>
              </a:srgb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3251493" y="2286253"/>
              <a:ext cx="4283545" cy="584775"/>
            </a:xfrm>
            <a:prstGeom prst="rect">
              <a:avLst/>
            </a:prstGeom>
          </p:spPr>
          <p:txBody>
            <a:bodyPr wrap="none">
              <a:spAutoFit/>
            </a:bodyPr>
            <a:lstStyle/>
            <a:p>
              <a:r>
                <a:rPr lang="en-US" sz="3200" dirty="0">
                  <a:latin typeface="Arial" panose="020B0604020202020204" pitchFamily="34" charset="0"/>
                  <a:cs typeface="Arial" panose="020B0604020202020204" pitchFamily="34" charset="0"/>
                </a:rPr>
                <a:t>2. Identify participants.</a:t>
              </a:r>
            </a:p>
          </p:txBody>
        </p:sp>
      </p:grpSp>
      <p:sp>
        <p:nvSpPr>
          <p:cNvPr id="11" name="Title 1"/>
          <p:cNvSpPr>
            <a:spLocks noGrp="1"/>
          </p:cNvSpPr>
          <p:nvPr>
            <p:ph type="title"/>
          </p:nvPr>
        </p:nvSpPr>
        <p:spPr>
          <a:xfrm>
            <a:off x="304800" y="381000"/>
            <a:ext cx="8686800" cy="1143000"/>
          </a:xfrm>
        </p:spPr>
        <p:txBody>
          <a:bodyPr>
            <a:noAutofit/>
          </a:bodyPr>
          <a:lstStyle/>
          <a:p>
            <a:r>
              <a:rPr lang="en-US" sz="4000" dirty="0">
                <a:effectLst/>
                <a:latin typeface="Arial" panose="020B0604020202020204" pitchFamily="34" charset="0"/>
                <a:cs typeface="Arial" panose="020B0604020202020204" pitchFamily="34" charset="0"/>
              </a:rPr>
              <a:t>Focus Group – Plan</a:t>
            </a:r>
          </a:p>
        </p:txBody>
      </p:sp>
      <p:sp>
        <p:nvSpPr>
          <p:cNvPr id="12" name="Rectangle 11"/>
          <p:cNvSpPr/>
          <p:nvPr/>
        </p:nvSpPr>
        <p:spPr>
          <a:xfrm>
            <a:off x="2971800" y="2286253"/>
            <a:ext cx="5747086" cy="584775"/>
          </a:xfrm>
          <a:prstGeom prst="rect">
            <a:avLst/>
          </a:prstGeom>
        </p:spPr>
        <p:txBody>
          <a:bodyPr wrap="none">
            <a:spAutoFit/>
          </a:bodyPr>
          <a:lstStyle/>
          <a:p>
            <a:pPr marL="457200" indent="-457200">
              <a:buFont typeface="Wingdings" panose="05000000000000000000" pitchFamily="2" charset="2"/>
              <a:buChar char="q"/>
            </a:pPr>
            <a:r>
              <a:rPr lang="en-US" sz="3200" dirty="0">
                <a:latin typeface="Arial" panose="020B0604020202020204" pitchFamily="34" charset="0"/>
                <a:cs typeface="Arial" panose="020B0604020202020204" pitchFamily="34" charset="0"/>
              </a:rPr>
              <a:t>Who has the info you need?</a:t>
            </a:r>
          </a:p>
        </p:txBody>
      </p:sp>
      <p:sp>
        <p:nvSpPr>
          <p:cNvPr id="13" name="Rectangle 12"/>
          <p:cNvSpPr/>
          <p:nvPr/>
        </p:nvSpPr>
        <p:spPr>
          <a:xfrm>
            <a:off x="2895600" y="3072825"/>
            <a:ext cx="6019597" cy="584775"/>
          </a:xfrm>
          <a:prstGeom prst="rect">
            <a:avLst/>
          </a:prstGeom>
        </p:spPr>
        <p:txBody>
          <a:bodyPr wrap="none">
            <a:spAutoFit/>
          </a:bodyPr>
          <a:lstStyle/>
          <a:p>
            <a:pPr marL="457200" indent="-457200">
              <a:buFont typeface="Wingdings" panose="05000000000000000000" pitchFamily="2" charset="2"/>
              <a:buChar char="q"/>
            </a:pPr>
            <a:r>
              <a:rPr lang="en-US" sz="3200" dirty="0">
                <a:latin typeface="Arial" panose="020B0604020202020204" pitchFamily="34" charset="0"/>
                <a:cs typeface="Arial" panose="020B0604020202020204" pitchFamily="34" charset="0"/>
              </a:rPr>
              <a:t>Who haven’t you heard from?</a:t>
            </a:r>
          </a:p>
        </p:txBody>
      </p:sp>
      <p:sp>
        <p:nvSpPr>
          <p:cNvPr id="14" name="Rectangle 13"/>
          <p:cNvSpPr/>
          <p:nvPr/>
        </p:nvSpPr>
        <p:spPr>
          <a:xfrm>
            <a:off x="2667000" y="3834825"/>
            <a:ext cx="5739648" cy="584775"/>
          </a:xfrm>
          <a:prstGeom prst="rect">
            <a:avLst/>
          </a:prstGeom>
        </p:spPr>
        <p:txBody>
          <a:bodyPr wrap="none">
            <a:spAutoFit/>
          </a:bodyPr>
          <a:lstStyle/>
          <a:p>
            <a:pPr marL="457200" indent="-457200">
              <a:buFont typeface="Wingdings" panose="05000000000000000000" pitchFamily="2" charset="2"/>
              <a:buChar char="q"/>
            </a:pPr>
            <a:r>
              <a:rPr lang="en-US" sz="3200" dirty="0">
                <a:latin typeface="Arial" panose="020B0604020202020204" pitchFamily="34" charset="0"/>
                <a:cs typeface="Arial" panose="020B0604020202020204" pitchFamily="34" charset="0"/>
              </a:rPr>
              <a:t>Who may be most affected?</a:t>
            </a:r>
          </a:p>
        </p:txBody>
      </p:sp>
      <p:sp>
        <p:nvSpPr>
          <p:cNvPr id="15" name="Rectangle 14"/>
          <p:cNvSpPr/>
          <p:nvPr/>
        </p:nvSpPr>
        <p:spPr>
          <a:xfrm>
            <a:off x="2286000" y="4648200"/>
            <a:ext cx="6864380" cy="584775"/>
          </a:xfrm>
          <a:prstGeom prst="rect">
            <a:avLst/>
          </a:prstGeom>
        </p:spPr>
        <p:txBody>
          <a:bodyPr wrap="none">
            <a:spAutoFit/>
          </a:bodyPr>
          <a:lstStyle/>
          <a:p>
            <a:pPr marL="457200" indent="-457200">
              <a:buFont typeface="Wingdings" panose="05000000000000000000" pitchFamily="2" charset="2"/>
              <a:buChar char="q"/>
            </a:pPr>
            <a:r>
              <a:rPr lang="en-US" sz="3200" dirty="0">
                <a:latin typeface="Arial" panose="020B0604020202020204" pitchFamily="34" charset="0"/>
                <a:cs typeface="Arial" panose="020B0604020202020204" pitchFamily="34" charset="0"/>
              </a:rPr>
              <a:t>What joins or divides participants?</a:t>
            </a:r>
          </a:p>
        </p:txBody>
      </p:sp>
      <p:sp>
        <p:nvSpPr>
          <p:cNvPr id="16" name="Rectangle 15"/>
          <p:cNvSpPr/>
          <p:nvPr/>
        </p:nvSpPr>
        <p:spPr>
          <a:xfrm>
            <a:off x="2362200" y="5206425"/>
            <a:ext cx="1072730" cy="584775"/>
          </a:xfrm>
          <a:prstGeom prst="rect">
            <a:avLst/>
          </a:prstGeom>
        </p:spPr>
        <p:txBody>
          <a:bodyPr wrap="none">
            <a:spAutoFit/>
          </a:bodyPr>
          <a:lstStyle/>
          <a:p>
            <a:r>
              <a:rPr lang="en-US" sz="3200" dirty="0">
                <a:latin typeface="Arial" panose="020B0604020202020204" pitchFamily="34" charset="0"/>
                <a:cs typeface="Arial" panose="020B0604020202020204" pitchFamily="34" charset="0"/>
              </a:rPr>
              <a:t>Job?</a:t>
            </a:r>
          </a:p>
        </p:txBody>
      </p:sp>
      <p:sp>
        <p:nvSpPr>
          <p:cNvPr id="17" name="Rectangle 16"/>
          <p:cNvSpPr/>
          <p:nvPr/>
        </p:nvSpPr>
        <p:spPr>
          <a:xfrm>
            <a:off x="4118447" y="5575012"/>
            <a:ext cx="2779928" cy="584775"/>
          </a:xfrm>
          <a:prstGeom prst="rect">
            <a:avLst/>
          </a:prstGeom>
        </p:spPr>
        <p:txBody>
          <a:bodyPr wrap="none">
            <a:spAutoFit/>
          </a:bodyPr>
          <a:lstStyle/>
          <a:p>
            <a:r>
              <a:rPr lang="en-US" sz="3200" dirty="0">
                <a:latin typeface="Arial" panose="020B0604020202020204" pitchFamily="34" charset="0"/>
                <a:cs typeface="Arial" panose="020B0604020202020204" pitchFamily="34" charset="0"/>
              </a:rPr>
              <a:t>Female/Male?</a:t>
            </a:r>
          </a:p>
        </p:txBody>
      </p:sp>
      <p:sp>
        <p:nvSpPr>
          <p:cNvPr id="18" name="Rectangle 17"/>
          <p:cNvSpPr/>
          <p:nvPr/>
        </p:nvSpPr>
        <p:spPr>
          <a:xfrm>
            <a:off x="7581892" y="5791200"/>
            <a:ext cx="1141659" cy="584775"/>
          </a:xfrm>
          <a:prstGeom prst="rect">
            <a:avLst/>
          </a:prstGeom>
        </p:spPr>
        <p:txBody>
          <a:bodyPr wrap="none">
            <a:spAutoFit/>
          </a:bodyPr>
          <a:lstStyle/>
          <a:p>
            <a:r>
              <a:rPr lang="en-US" sz="3200" dirty="0">
                <a:latin typeface="Arial" panose="020B0604020202020204" pitchFamily="34" charset="0"/>
                <a:cs typeface="Arial" panose="020B0604020202020204" pitchFamily="34" charset="0"/>
              </a:rPr>
              <a:t>Age?</a:t>
            </a:r>
          </a:p>
        </p:txBody>
      </p:sp>
    </p:spTree>
    <p:extLst>
      <p:ext uri="{BB962C8B-B14F-4D97-AF65-F5344CB8AC3E}">
        <p14:creationId xmlns:p14="http://schemas.microsoft.com/office/powerpoint/2010/main" xmlns="" val="2863196030"/>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4" presetClass="path" presetSubtype="0" accel="50000" decel="50000" fill="hold" nodeType="afterEffect">
                                  <p:stCondLst>
                                    <p:cond delay="500"/>
                                  </p:stCondLst>
                                  <p:childTnLst>
                                    <p:animMotion origin="layout" path="M 3.33333E-6 -4.07407E-6 L 3.33333E-6 -0.12963 " pathEditMode="relative" rAng="0" ptsTypes="AA">
                                      <p:cBhvr>
                                        <p:cTn id="6" dur="2000" fill="hold"/>
                                        <p:tgtEl>
                                          <p:spTgt spid="2"/>
                                        </p:tgtEl>
                                        <p:attrNameLst>
                                          <p:attrName>ppt_x</p:attrName>
                                          <p:attrName>ppt_y</p:attrName>
                                        </p:attrNameLst>
                                      </p:cBhvr>
                                      <p:rCtr x="0" y="-6481"/>
                                    </p:animMotion>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animEffect transition="in" filter="fade">
                                      <p:cBhvr>
                                        <p:cTn id="11" dur="500"/>
                                        <p:tgtEl>
                                          <p:spTgt spid="12"/>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13"/>
                                        </p:tgtEl>
                                        <p:attrNameLst>
                                          <p:attrName>style.visibility</p:attrName>
                                        </p:attrNameLst>
                                      </p:cBhvr>
                                      <p:to>
                                        <p:strVal val="visible"/>
                                      </p:to>
                                    </p:set>
                                    <p:animEffect transition="in" filter="fade">
                                      <p:cBhvr>
                                        <p:cTn id="16" dur="500"/>
                                        <p:tgtEl>
                                          <p:spTgt spid="13"/>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14"/>
                                        </p:tgtEl>
                                        <p:attrNameLst>
                                          <p:attrName>style.visibility</p:attrName>
                                        </p:attrNameLst>
                                      </p:cBhvr>
                                      <p:to>
                                        <p:strVal val="visible"/>
                                      </p:to>
                                    </p:set>
                                    <p:animEffect transition="in" filter="fade">
                                      <p:cBhvr>
                                        <p:cTn id="21" dur="500"/>
                                        <p:tgtEl>
                                          <p:spTgt spid="14"/>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15"/>
                                        </p:tgtEl>
                                        <p:attrNameLst>
                                          <p:attrName>style.visibility</p:attrName>
                                        </p:attrNameLst>
                                      </p:cBhvr>
                                      <p:to>
                                        <p:strVal val="visible"/>
                                      </p:to>
                                    </p:set>
                                    <p:animEffect transition="in" filter="fade">
                                      <p:cBhvr>
                                        <p:cTn id="26" dur="500"/>
                                        <p:tgtEl>
                                          <p:spTgt spid="15"/>
                                        </p:tgtEl>
                                      </p:cBhvr>
                                    </p:animEffect>
                                  </p:childTnLst>
                                </p:cTn>
                              </p:par>
                              <p:par>
                                <p:cTn id="27" presetID="10" presetClass="entr" presetSubtype="0" fill="hold" grpId="0" nodeType="withEffect">
                                  <p:stCondLst>
                                    <p:cond delay="500"/>
                                  </p:stCondLst>
                                  <p:childTnLst>
                                    <p:set>
                                      <p:cBhvr>
                                        <p:cTn id="28" dur="1" fill="hold">
                                          <p:stCondLst>
                                            <p:cond delay="0"/>
                                          </p:stCondLst>
                                        </p:cTn>
                                        <p:tgtEl>
                                          <p:spTgt spid="16"/>
                                        </p:tgtEl>
                                        <p:attrNameLst>
                                          <p:attrName>style.visibility</p:attrName>
                                        </p:attrNameLst>
                                      </p:cBhvr>
                                      <p:to>
                                        <p:strVal val="visible"/>
                                      </p:to>
                                    </p:set>
                                    <p:animEffect transition="in" filter="fade">
                                      <p:cBhvr>
                                        <p:cTn id="29" dur="1000"/>
                                        <p:tgtEl>
                                          <p:spTgt spid="16"/>
                                        </p:tgtEl>
                                      </p:cBhvr>
                                    </p:animEffect>
                                  </p:childTnLst>
                                </p:cTn>
                              </p:par>
                            </p:childTnLst>
                          </p:cTn>
                        </p:par>
                        <p:par>
                          <p:cTn id="30" fill="hold">
                            <p:stCondLst>
                              <p:cond delay="1500"/>
                            </p:stCondLst>
                            <p:childTnLst>
                              <p:par>
                                <p:cTn id="31" presetID="10" presetClass="entr" presetSubtype="0" fill="hold" grpId="0" nodeType="afterEffect">
                                  <p:stCondLst>
                                    <p:cond delay="500"/>
                                  </p:stCondLst>
                                  <p:childTnLst>
                                    <p:set>
                                      <p:cBhvr>
                                        <p:cTn id="32" dur="1" fill="hold">
                                          <p:stCondLst>
                                            <p:cond delay="0"/>
                                          </p:stCondLst>
                                        </p:cTn>
                                        <p:tgtEl>
                                          <p:spTgt spid="17"/>
                                        </p:tgtEl>
                                        <p:attrNameLst>
                                          <p:attrName>style.visibility</p:attrName>
                                        </p:attrNameLst>
                                      </p:cBhvr>
                                      <p:to>
                                        <p:strVal val="visible"/>
                                      </p:to>
                                    </p:set>
                                    <p:animEffect transition="in" filter="fade">
                                      <p:cBhvr>
                                        <p:cTn id="33" dur="500"/>
                                        <p:tgtEl>
                                          <p:spTgt spid="17"/>
                                        </p:tgtEl>
                                      </p:cBhvr>
                                    </p:animEffect>
                                  </p:childTnLst>
                                </p:cTn>
                              </p:par>
                            </p:childTnLst>
                          </p:cTn>
                        </p:par>
                        <p:par>
                          <p:cTn id="34" fill="hold">
                            <p:stCondLst>
                              <p:cond delay="2500"/>
                            </p:stCondLst>
                            <p:childTnLst>
                              <p:par>
                                <p:cTn id="35" presetID="10" presetClass="entr" presetSubtype="0" fill="hold" grpId="0" nodeType="afterEffect">
                                  <p:stCondLst>
                                    <p:cond delay="0"/>
                                  </p:stCondLst>
                                  <p:childTnLst>
                                    <p:set>
                                      <p:cBhvr>
                                        <p:cTn id="36" dur="1" fill="hold">
                                          <p:stCondLst>
                                            <p:cond delay="0"/>
                                          </p:stCondLst>
                                        </p:cTn>
                                        <p:tgtEl>
                                          <p:spTgt spid="18"/>
                                        </p:tgtEl>
                                        <p:attrNameLst>
                                          <p:attrName>style.visibility</p:attrName>
                                        </p:attrNameLst>
                                      </p:cBhvr>
                                      <p:to>
                                        <p:strVal val="visible"/>
                                      </p:to>
                                    </p:set>
                                    <p:animEffect transition="in" filter="fade">
                                      <p:cBhvr>
                                        <p:cTn id="37"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p:bldP spid="14" grpId="0"/>
      <p:bldP spid="15" grpId="0"/>
      <p:bldP spid="16" grpId="0"/>
      <p:bldP spid="17" grpId="0"/>
      <p:bldP spid="18"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2514600" y="1270084"/>
            <a:ext cx="5791200" cy="863516"/>
            <a:chOff x="2514600" y="2133600"/>
            <a:chExt cx="5791200" cy="863516"/>
          </a:xfrm>
        </p:grpSpPr>
        <p:sp>
          <p:nvSpPr>
            <p:cNvPr id="4" name="Oval 3"/>
            <p:cNvSpPr/>
            <p:nvPr/>
          </p:nvSpPr>
          <p:spPr>
            <a:xfrm>
              <a:off x="2514600" y="2133600"/>
              <a:ext cx="5791200" cy="863516"/>
            </a:xfrm>
            <a:prstGeom prst="ellipse">
              <a:avLst/>
            </a:prstGeom>
            <a:solidFill>
              <a:srgbClr val="FFFF00">
                <a:alpha val="26000"/>
              </a:srgb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3251493" y="2286253"/>
              <a:ext cx="4283545" cy="584775"/>
            </a:xfrm>
            <a:prstGeom prst="rect">
              <a:avLst/>
            </a:prstGeom>
          </p:spPr>
          <p:txBody>
            <a:bodyPr wrap="none">
              <a:spAutoFit/>
            </a:bodyPr>
            <a:lstStyle/>
            <a:p>
              <a:r>
                <a:rPr lang="en-US" sz="3200" dirty="0">
                  <a:latin typeface="Arial" panose="020B0604020202020204" pitchFamily="34" charset="0"/>
                  <a:cs typeface="Arial" panose="020B0604020202020204" pitchFamily="34" charset="0"/>
                </a:rPr>
                <a:t>2. Identify participants.</a:t>
              </a:r>
            </a:p>
          </p:txBody>
        </p:sp>
      </p:grpSp>
      <p:sp>
        <p:nvSpPr>
          <p:cNvPr id="11" name="Title 1"/>
          <p:cNvSpPr>
            <a:spLocks noGrp="1"/>
          </p:cNvSpPr>
          <p:nvPr>
            <p:ph type="title"/>
          </p:nvPr>
        </p:nvSpPr>
        <p:spPr>
          <a:xfrm>
            <a:off x="304800" y="381000"/>
            <a:ext cx="8686800" cy="1143000"/>
          </a:xfrm>
        </p:spPr>
        <p:txBody>
          <a:bodyPr>
            <a:noAutofit/>
          </a:bodyPr>
          <a:lstStyle/>
          <a:p>
            <a:r>
              <a:rPr lang="en-US" sz="4000" dirty="0">
                <a:effectLst/>
                <a:latin typeface="Arial" panose="020B0604020202020204" pitchFamily="34" charset="0"/>
                <a:cs typeface="Arial" panose="020B0604020202020204" pitchFamily="34" charset="0"/>
              </a:rPr>
              <a:t>Focus Group – Plan</a:t>
            </a:r>
          </a:p>
        </p:txBody>
      </p:sp>
    </p:spTree>
    <p:extLst>
      <p:ext uri="{BB962C8B-B14F-4D97-AF65-F5344CB8AC3E}">
        <p14:creationId xmlns:p14="http://schemas.microsoft.com/office/powerpoint/2010/main" xmlns="" val="1282411375"/>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path" presetSubtype="0" accel="50000" decel="50000" fill="hold" nodeType="afterEffect">
                                  <p:stCondLst>
                                    <p:cond delay="500"/>
                                  </p:stCondLst>
                                  <p:childTnLst>
                                    <p:animMotion origin="layout" path="M 3.33333E-6 1.85185E-6 L 3.33333E-6 0.12963 " pathEditMode="relative" rAng="0" ptsTypes="AA">
                                      <p:cBhvr>
                                        <p:cTn id="6" dur="2000" fill="hold"/>
                                        <p:tgtEl>
                                          <p:spTgt spid="2"/>
                                        </p:tgtEl>
                                        <p:attrNameLst>
                                          <p:attrName>ppt_x</p:attrName>
                                          <p:attrName>ppt_y</p:attrName>
                                        </p:attrNameLst>
                                      </p:cBhvr>
                                      <p:rCtr x="0" y="6481"/>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Oval 9"/>
          <p:cNvSpPr/>
          <p:nvPr/>
        </p:nvSpPr>
        <p:spPr>
          <a:xfrm>
            <a:off x="2514600" y="2971800"/>
            <a:ext cx="5791200" cy="863516"/>
          </a:xfrm>
          <a:prstGeom prst="ellipse">
            <a:avLst/>
          </a:prstGeom>
          <a:solidFill>
            <a:srgbClr val="FFFF00">
              <a:alpha val="26000"/>
            </a:srgb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p:nvPr/>
        </p:nvSpPr>
        <p:spPr>
          <a:xfrm>
            <a:off x="381000" y="1422737"/>
            <a:ext cx="4285147" cy="584775"/>
          </a:xfrm>
          <a:prstGeom prst="rect">
            <a:avLst/>
          </a:prstGeom>
        </p:spPr>
        <p:txBody>
          <a:bodyPr wrap="none">
            <a:spAutoFit/>
          </a:bodyPr>
          <a:lstStyle/>
          <a:p>
            <a:r>
              <a:rPr lang="en-US" sz="3200" dirty="0">
                <a:latin typeface="Arial" panose="020B0604020202020204" pitchFamily="34" charset="0"/>
                <a:cs typeface="Arial" panose="020B0604020202020204" pitchFamily="34" charset="0"/>
              </a:rPr>
              <a:t>1. Build the Schedule. </a:t>
            </a:r>
          </a:p>
        </p:txBody>
      </p:sp>
      <p:sp>
        <p:nvSpPr>
          <p:cNvPr id="5" name="Rectangle 4"/>
          <p:cNvSpPr/>
          <p:nvPr/>
        </p:nvSpPr>
        <p:spPr>
          <a:xfrm>
            <a:off x="3251493" y="2286253"/>
            <a:ext cx="4283545" cy="584775"/>
          </a:xfrm>
          <a:prstGeom prst="rect">
            <a:avLst/>
          </a:prstGeom>
        </p:spPr>
        <p:txBody>
          <a:bodyPr wrap="none">
            <a:spAutoFit/>
          </a:bodyPr>
          <a:lstStyle/>
          <a:p>
            <a:r>
              <a:rPr lang="en-US" sz="3200" dirty="0">
                <a:latin typeface="Arial" panose="020B0604020202020204" pitchFamily="34" charset="0"/>
                <a:cs typeface="Arial" panose="020B0604020202020204" pitchFamily="34" charset="0"/>
              </a:rPr>
              <a:t>2. Identify participants.</a:t>
            </a:r>
          </a:p>
        </p:txBody>
      </p:sp>
      <p:sp>
        <p:nvSpPr>
          <p:cNvPr id="6" name="Rectangle 5"/>
          <p:cNvSpPr/>
          <p:nvPr/>
        </p:nvSpPr>
        <p:spPr>
          <a:xfrm>
            <a:off x="3352800" y="3149769"/>
            <a:ext cx="4079771" cy="584775"/>
          </a:xfrm>
          <a:prstGeom prst="rect">
            <a:avLst/>
          </a:prstGeom>
        </p:spPr>
        <p:txBody>
          <a:bodyPr wrap="none">
            <a:spAutoFit/>
          </a:bodyPr>
          <a:lstStyle/>
          <a:p>
            <a:r>
              <a:rPr lang="en-US" sz="3200" dirty="0">
                <a:latin typeface="Arial" panose="020B0604020202020204" pitchFamily="34" charset="0"/>
                <a:cs typeface="Arial" panose="020B0604020202020204" pitchFamily="34" charset="0"/>
              </a:rPr>
              <a:t>3. Build the Interview.</a:t>
            </a:r>
          </a:p>
        </p:txBody>
      </p:sp>
      <p:sp>
        <p:nvSpPr>
          <p:cNvPr id="7" name="Rectangle 6"/>
          <p:cNvSpPr/>
          <p:nvPr/>
        </p:nvSpPr>
        <p:spPr>
          <a:xfrm>
            <a:off x="3048000" y="4013285"/>
            <a:ext cx="5423280" cy="584775"/>
          </a:xfrm>
          <a:prstGeom prst="rect">
            <a:avLst/>
          </a:prstGeom>
        </p:spPr>
        <p:txBody>
          <a:bodyPr wrap="none">
            <a:spAutoFit/>
          </a:bodyPr>
          <a:lstStyle/>
          <a:p>
            <a:r>
              <a:rPr lang="en-US" sz="3200" dirty="0">
                <a:latin typeface="Arial" panose="020B0604020202020204" pitchFamily="34" charset="0"/>
                <a:cs typeface="Arial" panose="020B0604020202020204" pitchFamily="34" charset="0"/>
              </a:rPr>
              <a:t>4. Plan the Communications.</a:t>
            </a:r>
          </a:p>
        </p:txBody>
      </p:sp>
      <p:sp>
        <p:nvSpPr>
          <p:cNvPr id="8" name="Rectangle 7"/>
          <p:cNvSpPr/>
          <p:nvPr/>
        </p:nvSpPr>
        <p:spPr>
          <a:xfrm>
            <a:off x="2618995" y="4876800"/>
            <a:ext cx="5382005" cy="1077218"/>
          </a:xfrm>
          <a:prstGeom prst="rect">
            <a:avLst/>
          </a:prstGeom>
        </p:spPr>
        <p:txBody>
          <a:bodyPr wrap="square">
            <a:spAutoFit/>
          </a:bodyPr>
          <a:lstStyle/>
          <a:p>
            <a:r>
              <a:rPr lang="en-US" sz="3200" dirty="0">
                <a:latin typeface="Arial" panose="020B0604020202020204" pitchFamily="34" charset="0"/>
                <a:cs typeface="Arial" panose="020B0604020202020204" pitchFamily="34" charset="0"/>
              </a:rPr>
              <a:t>5. Agree on format for delivering results</a:t>
            </a:r>
          </a:p>
        </p:txBody>
      </p:sp>
      <p:sp>
        <p:nvSpPr>
          <p:cNvPr id="11" name="Title 1"/>
          <p:cNvSpPr>
            <a:spLocks noGrp="1"/>
          </p:cNvSpPr>
          <p:nvPr>
            <p:ph type="title"/>
          </p:nvPr>
        </p:nvSpPr>
        <p:spPr>
          <a:xfrm>
            <a:off x="304800" y="381000"/>
            <a:ext cx="8686800" cy="1143000"/>
          </a:xfrm>
        </p:spPr>
        <p:txBody>
          <a:bodyPr>
            <a:noAutofit/>
          </a:bodyPr>
          <a:lstStyle/>
          <a:p>
            <a:r>
              <a:rPr lang="en-US" sz="4000" dirty="0">
                <a:effectLst/>
                <a:latin typeface="Arial" panose="020B0604020202020204" pitchFamily="34" charset="0"/>
                <a:cs typeface="Arial" panose="020B0604020202020204" pitchFamily="34" charset="0"/>
              </a:rPr>
              <a:t>Focus Group – Plan</a:t>
            </a:r>
          </a:p>
        </p:txBody>
      </p:sp>
    </p:spTree>
    <p:extLst>
      <p:ext uri="{BB962C8B-B14F-4D97-AF65-F5344CB8AC3E}">
        <p14:creationId xmlns:p14="http://schemas.microsoft.com/office/powerpoint/2010/main" xmlns="" val="2421668676"/>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1000"/>
                                        <p:tgtEl>
                                          <p:spTgt spid="10"/>
                                        </p:tgtEl>
                                      </p:cBhvr>
                                    </p:animEffect>
                                    <p:anim calcmode="lin" valueType="num">
                                      <p:cBhvr>
                                        <p:cTn id="8" dur="1000" fill="hold"/>
                                        <p:tgtEl>
                                          <p:spTgt spid="10"/>
                                        </p:tgtEl>
                                        <p:attrNameLst>
                                          <p:attrName>ppt_x</p:attrName>
                                        </p:attrNameLst>
                                      </p:cBhvr>
                                      <p:tavLst>
                                        <p:tav tm="0">
                                          <p:val>
                                            <p:strVal val="#ppt_x"/>
                                          </p:val>
                                        </p:tav>
                                        <p:tav tm="100000">
                                          <p:val>
                                            <p:strVal val="#ppt_x"/>
                                          </p:val>
                                        </p:tav>
                                      </p:tavLst>
                                    </p:anim>
                                    <p:anim calcmode="lin" valueType="num">
                                      <p:cBhvr>
                                        <p:cTn id="9"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81000"/>
            <a:ext cx="8686800" cy="1143000"/>
          </a:xfrm>
        </p:spPr>
        <p:txBody>
          <a:bodyPr>
            <a:noAutofit/>
          </a:bodyPr>
          <a:lstStyle/>
          <a:p>
            <a:r>
              <a:rPr lang="en-US" sz="4000" dirty="0">
                <a:effectLst/>
                <a:latin typeface="Arial" panose="020B0604020202020204" pitchFamily="34" charset="0"/>
                <a:cs typeface="Arial" panose="020B0604020202020204" pitchFamily="34" charset="0"/>
              </a:rPr>
              <a:t>Focus Group – Plan</a:t>
            </a:r>
          </a:p>
        </p:txBody>
      </p:sp>
      <p:grpSp>
        <p:nvGrpSpPr>
          <p:cNvPr id="9" name="Group 8"/>
          <p:cNvGrpSpPr/>
          <p:nvPr/>
        </p:nvGrpSpPr>
        <p:grpSpPr>
          <a:xfrm>
            <a:off x="2514600" y="2971800"/>
            <a:ext cx="5791200" cy="863516"/>
            <a:chOff x="2514600" y="2971800"/>
            <a:chExt cx="5791200" cy="863516"/>
          </a:xfrm>
        </p:grpSpPr>
        <p:sp>
          <p:nvSpPr>
            <p:cNvPr id="4" name="Oval 3"/>
            <p:cNvSpPr/>
            <p:nvPr/>
          </p:nvSpPr>
          <p:spPr>
            <a:xfrm>
              <a:off x="2514600" y="2971800"/>
              <a:ext cx="5791200" cy="863516"/>
            </a:xfrm>
            <a:prstGeom prst="ellipse">
              <a:avLst/>
            </a:prstGeom>
            <a:solidFill>
              <a:srgbClr val="FFFF00">
                <a:alpha val="26000"/>
              </a:srgb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3352800" y="3149769"/>
              <a:ext cx="4079771" cy="584775"/>
            </a:xfrm>
            <a:prstGeom prst="rect">
              <a:avLst/>
            </a:prstGeom>
          </p:spPr>
          <p:txBody>
            <a:bodyPr wrap="none">
              <a:spAutoFit/>
            </a:bodyPr>
            <a:lstStyle/>
            <a:p>
              <a:r>
                <a:rPr lang="en-US" sz="3200" dirty="0">
                  <a:latin typeface="Arial" panose="020B0604020202020204" pitchFamily="34" charset="0"/>
                  <a:cs typeface="Arial" panose="020B0604020202020204" pitchFamily="34" charset="0"/>
                </a:rPr>
                <a:t>3. Build the Interview.</a:t>
              </a:r>
            </a:p>
          </p:txBody>
        </p:sp>
      </p:grpSp>
      <p:sp>
        <p:nvSpPr>
          <p:cNvPr id="11" name="Rectangle 10"/>
          <p:cNvSpPr/>
          <p:nvPr/>
        </p:nvSpPr>
        <p:spPr>
          <a:xfrm>
            <a:off x="2971800" y="2286253"/>
            <a:ext cx="5838458" cy="584775"/>
          </a:xfrm>
          <a:prstGeom prst="rect">
            <a:avLst/>
          </a:prstGeom>
        </p:spPr>
        <p:txBody>
          <a:bodyPr wrap="none">
            <a:spAutoFit/>
          </a:bodyPr>
          <a:lstStyle/>
          <a:p>
            <a:pPr marL="457200" indent="-457200">
              <a:buFont typeface="Wingdings" panose="05000000000000000000" pitchFamily="2" charset="2"/>
              <a:buChar char="q"/>
            </a:pPr>
            <a:r>
              <a:rPr lang="en-US" sz="3200" dirty="0">
                <a:latin typeface="Arial" panose="020B0604020202020204" pitchFamily="34" charset="0"/>
                <a:cs typeface="Arial" panose="020B0604020202020204" pitchFamily="34" charset="0"/>
              </a:rPr>
              <a:t>What are the key questions?</a:t>
            </a:r>
          </a:p>
        </p:txBody>
      </p:sp>
      <p:sp>
        <p:nvSpPr>
          <p:cNvPr id="12" name="Rectangle 11"/>
          <p:cNvSpPr/>
          <p:nvPr/>
        </p:nvSpPr>
        <p:spPr>
          <a:xfrm>
            <a:off x="3233807" y="2996625"/>
            <a:ext cx="5224393" cy="1077218"/>
          </a:xfrm>
          <a:prstGeom prst="rect">
            <a:avLst/>
          </a:prstGeom>
        </p:spPr>
        <p:txBody>
          <a:bodyPr wrap="square">
            <a:spAutoFit/>
          </a:bodyPr>
          <a:lstStyle/>
          <a:p>
            <a:pPr marL="457200" indent="-457200">
              <a:buFont typeface="Wingdings" panose="05000000000000000000" pitchFamily="2" charset="2"/>
              <a:buChar char="q"/>
            </a:pPr>
            <a:r>
              <a:rPr lang="en-US" sz="3200" dirty="0">
                <a:latin typeface="Arial" panose="020B0604020202020204" pitchFamily="34" charset="0"/>
                <a:cs typeface="Arial" panose="020B0604020202020204" pitchFamily="34" charset="0"/>
              </a:rPr>
              <a:t>Create lead-in and follow-up questions.</a:t>
            </a:r>
          </a:p>
        </p:txBody>
      </p:sp>
      <p:sp>
        <p:nvSpPr>
          <p:cNvPr id="13" name="Rectangle 12"/>
          <p:cNvSpPr/>
          <p:nvPr/>
        </p:nvSpPr>
        <p:spPr>
          <a:xfrm>
            <a:off x="3614807" y="4104382"/>
            <a:ext cx="5757793" cy="1569660"/>
          </a:xfrm>
          <a:prstGeom prst="rect">
            <a:avLst/>
          </a:prstGeom>
        </p:spPr>
        <p:txBody>
          <a:bodyPr wrap="square">
            <a:spAutoFit/>
          </a:bodyPr>
          <a:lstStyle/>
          <a:p>
            <a:pPr marL="457200" indent="-457200">
              <a:buFont typeface="Wingdings" panose="05000000000000000000" pitchFamily="2" charset="2"/>
              <a:buChar char="q"/>
            </a:pPr>
            <a:r>
              <a:rPr lang="en-US" sz="3200" dirty="0">
                <a:latin typeface="Arial" panose="020B0604020202020204" pitchFamily="34" charset="0"/>
                <a:cs typeface="Arial" panose="020B0604020202020204" pitchFamily="34" charset="0"/>
              </a:rPr>
              <a:t>Lock-in the key interview questions prior to the first Focus Group.</a:t>
            </a:r>
          </a:p>
        </p:txBody>
      </p:sp>
    </p:spTree>
    <p:extLst>
      <p:ext uri="{BB962C8B-B14F-4D97-AF65-F5344CB8AC3E}">
        <p14:creationId xmlns:p14="http://schemas.microsoft.com/office/powerpoint/2010/main" xmlns="" val="1411365225"/>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4" presetClass="path" presetSubtype="0" accel="50000" decel="50000" fill="hold" nodeType="afterEffect">
                                  <p:stCondLst>
                                    <p:cond delay="0"/>
                                  </p:stCondLst>
                                  <p:childTnLst>
                                    <p:animMotion origin="layout" path="M 0 0 L 0 -0.25 E" pathEditMode="relative" ptsTypes="">
                                      <p:cBhvr>
                                        <p:cTn id="6" dur="3000" fill="hold"/>
                                        <p:tgtEl>
                                          <p:spTgt spid="9"/>
                                        </p:tgtEl>
                                        <p:attrNameLst>
                                          <p:attrName>ppt_x</p:attrName>
                                          <p:attrName>ppt_y</p:attrName>
                                        </p:attrNameLst>
                                      </p:cBhvr>
                                    </p:animMotion>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fade">
                                      <p:cBhvr>
                                        <p:cTn id="11" dur="500"/>
                                        <p:tgtEl>
                                          <p:spTgt spid="11"/>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12"/>
                                        </p:tgtEl>
                                        <p:attrNameLst>
                                          <p:attrName>style.visibility</p:attrName>
                                        </p:attrNameLst>
                                      </p:cBhvr>
                                      <p:to>
                                        <p:strVal val="visible"/>
                                      </p:to>
                                    </p:set>
                                    <p:animEffect transition="in" filter="fade">
                                      <p:cBhvr>
                                        <p:cTn id="16" dur="500"/>
                                        <p:tgtEl>
                                          <p:spTgt spid="12"/>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13"/>
                                        </p:tgtEl>
                                        <p:attrNameLst>
                                          <p:attrName>style.visibility</p:attrName>
                                        </p:attrNameLst>
                                      </p:cBhvr>
                                      <p:to>
                                        <p:strVal val="visible"/>
                                      </p:to>
                                    </p:set>
                                    <p:animEffect transition="in" filter="fade">
                                      <p:cBhvr>
                                        <p:cTn id="21"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P spid="13"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81000"/>
            <a:ext cx="8686800" cy="1143000"/>
          </a:xfrm>
        </p:spPr>
        <p:txBody>
          <a:bodyPr>
            <a:noAutofit/>
          </a:bodyPr>
          <a:lstStyle/>
          <a:p>
            <a:r>
              <a:rPr lang="en-US" sz="4000" dirty="0">
                <a:effectLst/>
                <a:latin typeface="Arial" panose="020B0604020202020204" pitchFamily="34" charset="0"/>
                <a:cs typeface="Arial" panose="020B0604020202020204" pitchFamily="34" charset="0"/>
              </a:rPr>
              <a:t>Focus Group – Plan</a:t>
            </a:r>
          </a:p>
        </p:txBody>
      </p:sp>
      <p:grpSp>
        <p:nvGrpSpPr>
          <p:cNvPr id="10" name="Group 9"/>
          <p:cNvGrpSpPr/>
          <p:nvPr/>
        </p:nvGrpSpPr>
        <p:grpSpPr>
          <a:xfrm>
            <a:off x="2514600" y="1270084"/>
            <a:ext cx="5791200" cy="863516"/>
            <a:chOff x="2514600" y="2971800"/>
            <a:chExt cx="5791200" cy="863516"/>
          </a:xfrm>
        </p:grpSpPr>
        <p:sp>
          <p:nvSpPr>
            <p:cNvPr id="14" name="Oval 13"/>
            <p:cNvSpPr/>
            <p:nvPr/>
          </p:nvSpPr>
          <p:spPr>
            <a:xfrm>
              <a:off x="2514600" y="2971800"/>
              <a:ext cx="5791200" cy="863516"/>
            </a:xfrm>
            <a:prstGeom prst="ellipse">
              <a:avLst/>
            </a:prstGeom>
            <a:solidFill>
              <a:srgbClr val="FFFF00">
                <a:alpha val="26000"/>
              </a:srgb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nvSpPr>
          <p:spPr>
            <a:xfrm>
              <a:off x="3352800" y="3149769"/>
              <a:ext cx="4079771" cy="584775"/>
            </a:xfrm>
            <a:prstGeom prst="rect">
              <a:avLst/>
            </a:prstGeom>
          </p:spPr>
          <p:txBody>
            <a:bodyPr wrap="none">
              <a:spAutoFit/>
            </a:bodyPr>
            <a:lstStyle/>
            <a:p>
              <a:r>
                <a:rPr lang="en-US" sz="3200" dirty="0">
                  <a:latin typeface="Arial" panose="020B0604020202020204" pitchFamily="34" charset="0"/>
                  <a:cs typeface="Arial" panose="020B0604020202020204" pitchFamily="34" charset="0"/>
                </a:rPr>
                <a:t>3. Build the Interview.</a:t>
              </a:r>
            </a:p>
          </p:txBody>
        </p:sp>
      </p:grpSp>
    </p:spTree>
    <p:extLst>
      <p:ext uri="{BB962C8B-B14F-4D97-AF65-F5344CB8AC3E}">
        <p14:creationId xmlns:p14="http://schemas.microsoft.com/office/powerpoint/2010/main" xmlns="" val="1882440659"/>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path" presetSubtype="0" accel="50000" decel="50000" fill="hold" nodeType="afterEffect">
                                  <p:stCondLst>
                                    <p:cond delay="500"/>
                                  </p:stCondLst>
                                  <p:childTnLst>
                                    <p:animMotion origin="layout" path="M 0 0 L 0 0.25 E" pathEditMode="relative" ptsTypes="">
                                      <p:cBhvr>
                                        <p:cTn id="6" dur="3000" fill="hold"/>
                                        <p:tgtEl>
                                          <p:spTgt spid="10"/>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81000" y="1422737"/>
            <a:ext cx="4285147" cy="584775"/>
          </a:xfrm>
          <a:prstGeom prst="rect">
            <a:avLst/>
          </a:prstGeom>
        </p:spPr>
        <p:txBody>
          <a:bodyPr wrap="none">
            <a:spAutoFit/>
          </a:bodyPr>
          <a:lstStyle/>
          <a:p>
            <a:r>
              <a:rPr lang="en-US" sz="3200" dirty="0">
                <a:latin typeface="Arial" panose="020B0604020202020204" pitchFamily="34" charset="0"/>
                <a:cs typeface="Arial" panose="020B0604020202020204" pitchFamily="34" charset="0"/>
              </a:rPr>
              <a:t>1. Build the Schedule. </a:t>
            </a:r>
          </a:p>
        </p:txBody>
      </p:sp>
      <p:sp>
        <p:nvSpPr>
          <p:cNvPr id="5" name="Rectangle 4"/>
          <p:cNvSpPr/>
          <p:nvPr/>
        </p:nvSpPr>
        <p:spPr>
          <a:xfrm>
            <a:off x="3251493" y="2286253"/>
            <a:ext cx="4283545" cy="584775"/>
          </a:xfrm>
          <a:prstGeom prst="rect">
            <a:avLst/>
          </a:prstGeom>
        </p:spPr>
        <p:txBody>
          <a:bodyPr wrap="none">
            <a:spAutoFit/>
          </a:bodyPr>
          <a:lstStyle/>
          <a:p>
            <a:r>
              <a:rPr lang="en-US" sz="3200" dirty="0">
                <a:latin typeface="Arial" panose="020B0604020202020204" pitchFamily="34" charset="0"/>
                <a:cs typeface="Arial" panose="020B0604020202020204" pitchFamily="34" charset="0"/>
              </a:rPr>
              <a:t>2. Identify participants.</a:t>
            </a:r>
          </a:p>
        </p:txBody>
      </p:sp>
      <p:sp>
        <p:nvSpPr>
          <p:cNvPr id="6" name="Rectangle 5"/>
          <p:cNvSpPr/>
          <p:nvPr/>
        </p:nvSpPr>
        <p:spPr>
          <a:xfrm>
            <a:off x="3352800" y="3149769"/>
            <a:ext cx="4079771" cy="584775"/>
          </a:xfrm>
          <a:prstGeom prst="rect">
            <a:avLst/>
          </a:prstGeom>
        </p:spPr>
        <p:txBody>
          <a:bodyPr wrap="none">
            <a:spAutoFit/>
          </a:bodyPr>
          <a:lstStyle/>
          <a:p>
            <a:r>
              <a:rPr lang="en-US" sz="3200" dirty="0">
                <a:latin typeface="Arial" panose="020B0604020202020204" pitchFamily="34" charset="0"/>
                <a:cs typeface="Arial" panose="020B0604020202020204" pitchFamily="34" charset="0"/>
              </a:rPr>
              <a:t>3. Build the Interview.</a:t>
            </a:r>
          </a:p>
        </p:txBody>
      </p:sp>
      <p:sp>
        <p:nvSpPr>
          <p:cNvPr id="7" name="Rectangle 6"/>
          <p:cNvSpPr/>
          <p:nvPr/>
        </p:nvSpPr>
        <p:spPr>
          <a:xfrm>
            <a:off x="3048000" y="4013285"/>
            <a:ext cx="5423280" cy="584775"/>
          </a:xfrm>
          <a:prstGeom prst="rect">
            <a:avLst/>
          </a:prstGeom>
        </p:spPr>
        <p:txBody>
          <a:bodyPr wrap="none">
            <a:spAutoFit/>
          </a:bodyPr>
          <a:lstStyle/>
          <a:p>
            <a:r>
              <a:rPr lang="en-US" sz="3200" dirty="0">
                <a:latin typeface="Arial" panose="020B0604020202020204" pitchFamily="34" charset="0"/>
                <a:cs typeface="Arial" panose="020B0604020202020204" pitchFamily="34" charset="0"/>
              </a:rPr>
              <a:t>4. Plan the Communications.</a:t>
            </a:r>
          </a:p>
        </p:txBody>
      </p:sp>
      <p:sp>
        <p:nvSpPr>
          <p:cNvPr id="8" name="Rectangle 7"/>
          <p:cNvSpPr/>
          <p:nvPr/>
        </p:nvSpPr>
        <p:spPr>
          <a:xfrm>
            <a:off x="2618995" y="4876800"/>
            <a:ext cx="5382005" cy="1077218"/>
          </a:xfrm>
          <a:prstGeom prst="rect">
            <a:avLst/>
          </a:prstGeom>
        </p:spPr>
        <p:txBody>
          <a:bodyPr wrap="square">
            <a:spAutoFit/>
          </a:bodyPr>
          <a:lstStyle/>
          <a:p>
            <a:r>
              <a:rPr lang="en-US" sz="3200" dirty="0">
                <a:latin typeface="Arial" panose="020B0604020202020204" pitchFamily="34" charset="0"/>
                <a:cs typeface="Arial" panose="020B0604020202020204" pitchFamily="34" charset="0"/>
              </a:rPr>
              <a:t>5. Agree on format for delivering results</a:t>
            </a:r>
          </a:p>
        </p:txBody>
      </p:sp>
      <p:sp>
        <p:nvSpPr>
          <p:cNvPr id="11" name="Title 1"/>
          <p:cNvSpPr>
            <a:spLocks noGrp="1"/>
          </p:cNvSpPr>
          <p:nvPr>
            <p:ph type="title"/>
          </p:nvPr>
        </p:nvSpPr>
        <p:spPr>
          <a:xfrm>
            <a:off x="304800" y="381000"/>
            <a:ext cx="8686800" cy="1143000"/>
          </a:xfrm>
        </p:spPr>
        <p:txBody>
          <a:bodyPr>
            <a:noAutofit/>
          </a:bodyPr>
          <a:lstStyle/>
          <a:p>
            <a:r>
              <a:rPr lang="en-US" sz="4000" dirty="0">
                <a:effectLst/>
                <a:latin typeface="Arial" panose="020B0604020202020204" pitchFamily="34" charset="0"/>
                <a:cs typeface="Arial" panose="020B0604020202020204" pitchFamily="34" charset="0"/>
              </a:rPr>
              <a:t>Focus Group – Plan</a:t>
            </a:r>
          </a:p>
        </p:txBody>
      </p:sp>
    </p:spTree>
    <p:extLst>
      <p:ext uri="{BB962C8B-B14F-4D97-AF65-F5344CB8AC3E}">
        <p14:creationId xmlns:p14="http://schemas.microsoft.com/office/powerpoint/2010/main" xmlns="" val="3724918154"/>
      </p:ext>
    </p:extLst>
  </p:cSld>
  <p:clrMapOvr>
    <a:masterClrMapping/>
  </p:clrMapOvr>
  <p:transition spd="slow">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686800" cy="1143000"/>
          </a:xfrm>
        </p:spPr>
        <p:txBody>
          <a:bodyPr>
            <a:noAutofit/>
          </a:bodyPr>
          <a:lstStyle/>
          <a:p>
            <a:r>
              <a:rPr lang="en-US" sz="4000" dirty="0">
                <a:effectLst/>
                <a:latin typeface="Arial" panose="020B0604020202020204" pitchFamily="34" charset="0"/>
                <a:cs typeface="Arial" panose="020B0604020202020204" pitchFamily="34" charset="0"/>
              </a:rPr>
              <a:t>Focus Group – EXECUTE!</a:t>
            </a:r>
          </a:p>
        </p:txBody>
      </p:sp>
      <p:sp>
        <p:nvSpPr>
          <p:cNvPr id="3" name="Rectangle 2"/>
          <p:cNvSpPr/>
          <p:nvPr/>
        </p:nvSpPr>
        <p:spPr>
          <a:xfrm>
            <a:off x="1947792" y="1422737"/>
            <a:ext cx="5824608" cy="584775"/>
          </a:xfrm>
          <a:prstGeom prst="rect">
            <a:avLst/>
          </a:prstGeom>
        </p:spPr>
        <p:txBody>
          <a:bodyPr wrap="none">
            <a:spAutoFit/>
          </a:bodyPr>
          <a:lstStyle/>
          <a:p>
            <a:r>
              <a:rPr lang="en-US" sz="3200" dirty="0">
                <a:latin typeface="Arial" panose="020B0604020202020204" pitchFamily="34" charset="0"/>
                <a:cs typeface="Arial" panose="020B0604020202020204" pitchFamily="34" charset="0"/>
              </a:rPr>
              <a:t>1. Work through the Schedule. </a:t>
            </a:r>
          </a:p>
        </p:txBody>
      </p:sp>
      <p:sp>
        <p:nvSpPr>
          <p:cNvPr id="5" name="Rectangle 4"/>
          <p:cNvSpPr/>
          <p:nvPr/>
        </p:nvSpPr>
        <p:spPr>
          <a:xfrm>
            <a:off x="381000" y="2318523"/>
            <a:ext cx="6883107" cy="1077218"/>
          </a:xfrm>
          <a:prstGeom prst="rect">
            <a:avLst/>
          </a:prstGeom>
        </p:spPr>
        <p:txBody>
          <a:bodyPr wrap="square">
            <a:spAutoFit/>
          </a:bodyPr>
          <a:lstStyle/>
          <a:p>
            <a:r>
              <a:rPr lang="en-US" sz="3200" dirty="0">
                <a:latin typeface="Arial" panose="020B0604020202020204" pitchFamily="34" charset="0"/>
                <a:cs typeface="Arial" panose="020B0604020202020204" pitchFamily="34" charset="0"/>
              </a:rPr>
              <a:t>2. Fight scope change, adapt to participant changes.</a:t>
            </a:r>
          </a:p>
        </p:txBody>
      </p:sp>
      <p:sp>
        <p:nvSpPr>
          <p:cNvPr id="6" name="Rectangle 5"/>
          <p:cNvSpPr/>
          <p:nvPr/>
        </p:nvSpPr>
        <p:spPr>
          <a:xfrm>
            <a:off x="4114800" y="3706752"/>
            <a:ext cx="4191000" cy="1077218"/>
          </a:xfrm>
          <a:prstGeom prst="rect">
            <a:avLst/>
          </a:prstGeom>
        </p:spPr>
        <p:txBody>
          <a:bodyPr wrap="square">
            <a:spAutoFit/>
          </a:bodyPr>
          <a:lstStyle/>
          <a:p>
            <a:r>
              <a:rPr lang="en-US" sz="3200" dirty="0">
                <a:latin typeface="Arial" panose="020B0604020202020204" pitchFamily="34" charset="0"/>
                <a:cs typeface="Arial" panose="020B0604020202020204" pitchFamily="34" charset="0"/>
              </a:rPr>
              <a:t>3. Debrief, maintain consolidated notes.</a:t>
            </a:r>
          </a:p>
        </p:txBody>
      </p:sp>
      <p:sp>
        <p:nvSpPr>
          <p:cNvPr id="8" name="Rectangle 7"/>
          <p:cNvSpPr/>
          <p:nvPr/>
        </p:nvSpPr>
        <p:spPr>
          <a:xfrm>
            <a:off x="3200400" y="5094982"/>
            <a:ext cx="6095999" cy="584775"/>
          </a:xfrm>
          <a:prstGeom prst="rect">
            <a:avLst/>
          </a:prstGeom>
        </p:spPr>
        <p:txBody>
          <a:bodyPr wrap="square">
            <a:spAutoFit/>
          </a:bodyPr>
          <a:lstStyle/>
          <a:p>
            <a:r>
              <a:rPr lang="en-US" sz="3200" dirty="0">
                <a:latin typeface="Arial" panose="020B0604020202020204" pitchFamily="34" charset="0"/>
                <a:cs typeface="Arial" panose="020B0604020202020204" pitchFamily="34" charset="0"/>
              </a:rPr>
              <a:t>4. Provide in-process updates.</a:t>
            </a:r>
          </a:p>
        </p:txBody>
      </p:sp>
    </p:spTree>
    <p:extLst>
      <p:ext uri="{BB962C8B-B14F-4D97-AF65-F5344CB8AC3E}">
        <p14:creationId xmlns:p14="http://schemas.microsoft.com/office/powerpoint/2010/main" xmlns="" val="3478820099"/>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fade">
                                      <p:cBhvr>
                                        <p:cTn id="2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P spid="6" grpId="0"/>
      <p:bldP spid="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a:xfrm>
            <a:off x="533400" y="304800"/>
            <a:ext cx="8458200" cy="1470025"/>
          </a:xfrm>
          <a:prstGeom prst="rect">
            <a:avLst/>
          </a:prstGeom>
        </p:spPr>
        <p:txBody>
          <a:bodyPr vert="horz" rtlCol="0" anchor="ctr">
            <a:normAutofit fontScale="97500"/>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r>
              <a:rPr lang="en-US" dirty="0">
                <a:effectLst/>
                <a:latin typeface="Arial" panose="020B0604020202020204" pitchFamily="34" charset="0"/>
                <a:cs typeface="Arial" panose="020B0604020202020204" pitchFamily="34" charset="0"/>
              </a:rPr>
              <a:t>What’s a Focus Group?</a:t>
            </a:r>
          </a:p>
        </p:txBody>
      </p:sp>
      <p:sp>
        <p:nvSpPr>
          <p:cNvPr id="4" name="Rectangle 3"/>
          <p:cNvSpPr/>
          <p:nvPr/>
        </p:nvSpPr>
        <p:spPr>
          <a:xfrm>
            <a:off x="304800" y="2057400"/>
            <a:ext cx="7010400" cy="2677656"/>
          </a:xfrm>
          <a:prstGeom prst="rect">
            <a:avLst/>
          </a:prstGeom>
        </p:spPr>
        <p:txBody>
          <a:bodyPr wrap="square">
            <a:spAutoFit/>
          </a:bodyPr>
          <a:lstStyle/>
          <a:p>
            <a:pPr>
              <a:buClrTx/>
            </a:pPr>
            <a:r>
              <a:rPr lang="en-US" sz="2800" dirty="0">
                <a:latin typeface="Arial" panose="020B0604020202020204" pitchFamily="34" charset="0"/>
                <a:cs typeface="Arial" panose="020B0604020202020204" pitchFamily="34" charset="0"/>
              </a:rPr>
              <a:t>“…a means to elicit ideas and attitudes about a specific product, service or opportunity in an interactive group environment. The participants share their impressions, preferences and needs, guided by a moderator.”</a:t>
            </a:r>
          </a:p>
        </p:txBody>
      </p:sp>
      <p:sp>
        <p:nvSpPr>
          <p:cNvPr id="12" name="Rectangle 11"/>
          <p:cNvSpPr/>
          <p:nvPr/>
        </p:nvSpPr>
        <p:spPr>
          <a:xfrm>
            <a:off x="1219200" y="5715000"/>
            <a:ext cx="5181600" cy="369332"/>
          </a:xfrm>
          <a:prstGeom prst="rect">
            <a:avLst/>
          </a:prstGeom>
        </p:spPr>
        <p:txBody>
          <a:bodyPr wrap="square">
            <a:spAutoFit/>
          </a:bodyPr>
          <a:lstStyle/>
          <a:p>
            <a:pPr>
              <a:buClrTx/>
            </a:pPr>
            <a:r>
              <a:rPr lang="en-US" dirty="0">
                <a:solidFill>
                  <a:schemeClr val="bg1">
                    <a:lumMod val="65000"/>
                  </a:schemeClr>
                </a:solidFill>
                <a:latin typeface="Arial" panose="020B0604020202020204" pitchFamily="34" charset="0"/>
                <a:cs typeface="Arial" panose="020B0604020202020204" pitchFamily="34" charset="0"/>
              </a:rPr>
              <a:t>BABOK 3.0, Technique 10.21</a:t>
            </a:r>
          </a:p>
        </p:txBody>
      </p:sp>
      <p:sp>
        <p:nvSpPr>
          <p:cNvPr id="6" name="Rectangle 5"/>
          <p:cNvSpPr/>
          <p:nvPr/>
        </p:nvSpPr>
        <p:spPr>
          <a:xfrm>
            <a:off x="1600200" y="1524000"/>
            <a:ext cx="4953000" cy="523220"/>
          </a:xfrm>
          <a:prstGeom prst="rect">
            <a:avLst/>
          </a:prstGeom>
        </p:spPr>
        <p:txBody>
          <a:bodyPr wrap="square">
            <a:spAutoFit/>
          </a:bodyPr>
          <a:lstStyle/>
          <a:p>
            <a:pPr>
              <a:buClrTx/>
            </a:pPr>
            <a:r>
              <a:rPr lang="en-US" sz="2800" dirty="0">
                <a:latin typeface="Arial" panose="020B0604020202020204" pitchFamily="34" charset="0"/>
                <a:cs typeface="Arial" panose="020B0604020202020204" pitchFamily="34" charset="0"/>
              </a:rPr>
              <a:t>It is a </a:t>
            </a:r>
            <a:r>
              <a:rPr lang="en-US" sz="2800" b="1" i="1" u="sng" dirty="0">
                <a:solidFill>
                  <a:schemeClr val="accent2">
                    <a:lumMod val="50000"/>
                  </a:schemeClr>
                </a:solidFill>
                <a:uFill>
                  <a:solidFill>
                    <a:schemeClr val="tx1"/>
                  </a:solidFill>
                </a:uFill>
                <a:latin typeface="Arial" panose="020B0604020202020204" pitchFamily="34" charset="0"/>
                <a:cs typeface="Arial" panose="020B0604020202020204" pitchFamily="34" charset="0"/>
              </a:rPr>
              <a:t>technique</a:t>
            </a:r>
            <a:r>
              <a:rPr lang="en-US" sz="2800" dirty="0">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xmlns="" val="251409355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par>
                          <p:cTn id="8" fill="hold">
                            <p:stCondLst>
                              <p:cond delay="500"/>
                            </p:stCondLst>
                            <p:childTnLst>
                              <p:par>
                                <p:cTn id="9" presetID="10" presetClass="entr" presetSubtype="0" fill="hold" grpId="0" nodeType="afterEffect">
                                  <p:stCondLst>
                                    <p:cond delay="2000"/>
                                  </p:stCondLst>
                                  <p:childTnLst>
                                    <p:set>
                                      <p:cBhvr>
                                        <p:cTn id="10" dur="1" fill="hold">
                                          <p:stCondLst>
                                            <p:cond delay="0"/>
                                          </p:stCondLst>
                                        </p:cTn>
                                        <p:tgtEl>
                                          <p:spTgt spid="12"/>
                                        </p:tgtEl>
                                        <p:attrNameLst>
                                          <p:attrName>style.visibility</p:attrName>
                                        </p:attrNameLst>
                                      </p:cBhvr>
                                      <p:to>
                                        <p:strVal val="visible"/>
                                      </p:to>
                                    </p:set>
                                    <p:animEffect transition="in" filter="fade">
                                      <p:cBhvr>
                                        <p:cTn id="11" dur="500"/>
                                        <p:tgtEl>
                                          <p:spTgt spid="12"/>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6"/>
                                        </p:tgtEl>
                                        <p:attrNameLst>
                                          <p:attrName>style.visibility</p:attrName>
                                        </p:attrNameLst>
                                      </p:cBhvr>
                                      <p:to>
                                        <p:strVal val="visible"/>
                                      </p:to>
                                    </p:set>
                                    <p:animEffect transition="in" filter="fade">
                                      <p:cBhvr>
                                        <p:cTn id="16"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12" grpId="0"/>
      <p:bldP spid="6"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686800" cy="1143000"/>
          </a:xfrm>
        </p:spPr>
        <p:txBody>
          <a:bodyPr>
            <a:noAutofit/>
          </a:bodyPr>
          <a:lstStyle/>
          <a:p>
            <a:r>
              <a:rPr lang="en-US" sz="4000" dirty="0">
                <a:effectLst/>
                <a:latin typeface="Arial" panose="020B0604020202020204" pitchFamily="34" charset="0"/>
                <a:cs typeface="Arial" panose="020B0604020202020204" pitchFamily="34" charset="0"/>
              </a:rPr>
              <a:t>Focus Group – </a:t>
            </a:r>
            <a:r>
              <a:rPr lang="en-US" sz="3600" dirty="0">
                <a:effectLst/>
                <a:latin typeface="Arial" panose="020B0604020202020204" pitchFamily="34" charset="0"/>
                <a:cs typeface="Arial" panose="020B0604020202020204" pitchFamily="34" charset="0"/>
              </a:rPr>
              <a:t>Analysis &amp; Reporting</a:t>
            </a:r>
            <a:endParaRPr lang="en-US" sz="4400" dirty="0">
              <a:effectLst/>
              <a:latin typeface="Arial" panose="020B0604020202020204" pitchFamily="34" charset="0"/>
              <a:cs typeface="Arial" panose="020B0604020202020204" pitchFamily="34" charset="0"/>
            </a:endParaRPr>
          </a:p>
        </p:txBody>
      </p:sp>
      <p:sp>
        <p:nvSpPr>
          <p:cNvPr id="3" name="Rectangle 2"/>
          <p:cNvSpPr/>
          <p:nvPr/>
        </p:nvSpPr>
        <p:spPr>
          <a:xfrm>
            <a:off x="1947792" y="1422737"/>
            <a:ext cx="4169731" cy="584775"/>
          </a:xfrm>
          <a:prstGeom prst="rect">
            <a:avLst/>
          </a:prstGeom>
        </p:spPr>
        <p:txBody>
          <a:bodyPr wrap="none">
            <a:spAutoFit/>
          </a:bodyPr>
          <a:lstStyle/>
          <a:p>
            <a:r>
              <a:rPr lang="en-US" sz="3200" dirty="0">
                <a:latin typeface="Arial" panose="020B0604020202020204" pitchFamily="34" charset="0"/>
                <a:cs typeface="Arial" panose="020B0604020202020204" pitchFamily="34" charset="0"/>
              </a:rPr>
              <a:t>1. Compile feedback.</a:t>
            </a:r>
          </a:p>
        </p:txBody>
      </p:sp>
      <p:sp>
        <p:nvSpPr>
          <p:cNvPr id="5" name="Rectangle 4"/>
          <p:cNvSpPr/>
          <p:nvPr/>
        </p:nvSpPr>
        <p:spPr>
          <a:xfrm>
            <a:off x="381000" y="2381071"/>
            <a:ext cx="6883107" cy="1077218"/>
          </a:xfrm>
          <a:prstGeom prst="rect">
            <a:avLst/>
          </a:prstGeom>
        </p:spPr>
        <p:txBody>
          <a:bodyPr wrap="square">
            <a:spAutoFit/>
          </a:bodyPr>
          <a:lstStyle/>
          <a:p>
            <a:r>
              <a:rPr lang="en-US" sz="3200" dirty="0">
                <a:latin typeface="Arial" panose="020B0604020202020204" pitchFamily="34" charset="0"/>
                <a:cs typeface="Arial" panose="020B0604020202020204" pitchFamily="34" charset="0"/>
              </a:rPr>
              <a:t>2. Identify key pieces of feedback received.</a:t>
            </a:r>
          </a:p>
        </p:txBody>
      </p:sp>
      <p:sp>
        <p:nvSpPr>
          <p:cNvPr id="6" name="Rectangle 5"/>
          <p:cNvSpPr/>
          <p:nvPr/>
        </p:nvSpPr>
        <p:spPr>
          <a:xfrm>
            <a:off x="3733800" y="3831848"/>
            <a:ext cx="4800600" cy="1077218"/>
          </a:xfrm>
          <a:prstGeom prst="rect">
            <a:avLst/>
          </a:prstGeom>
        </p:spPr>
        <p:txBody>
          <a:bodyPr wrap="square">
            <a:spAutoFit/>
          </a:bodyPr>
          <a:lstStyle/>
          <a:p>
            <a:r>
              <a:rPr lang="en-US" sz="3200" dirty="0">
                <a:latin typeface="Arial" panose="020B0604020202020204" pitchFamily="34" charset="0"/>
                <a:cs typeface="Arial" panose="020B0604020202020204" pitchFamily="34" charset="0"/>
              </a:rPr>
              <a:t>3. Highlight themes and make recommendations.</a:t>
            </a:r>
          </a:p>
        </p:txBody>
      </p:sp>
      <p:sp>
        <p:nvSpPr>
          <p:cNvPr id="8" name="Rectangle 7"/>
          <p:cNvSpPr/>
          <p:nvPr/>
        </p:nvSpPr>
        <p:spPr>
          <a:xfrm>
            <a:off x="3048000" y="5282625"/>
            <a:ext cx="6095999" cy="584775"/>
          </a:xfrm>
          <a:prstGeom prst="rect">
            <a:avLst/>
          </a:prstGeom>
        </p:spPr>
        <p:txBody>
          <a:bodyPr wrap="square">
            <a:spAutoFit/>
          </a:bodyPr>
          <a:lstStyle/>
          <a:p>
            <a:r>
              <a:rPr lang="en-US" sz="3200" dirty="0">
                <a:latin typeface="Arial" panose="020B0604020202020204" pitchFamily="34" charset="0"/>
                <a:cs typeface="Arial" panose="020B0604020202020204" pitchFamily="34" charset="0"/>
              </a:rPr>
              <a:t>4. Deliver final report.</a:t>
            </a:r>
          </a:p>
        </p:txBody>
      </p:sp>
    </p:spTree>
    <p:extLst>
      <p:ext uri="{BB962C8B-B14F-4D97-AF65-F5344CB8AC3E}">
        <p14:creationId xmlns:p14="http://schemas.microsoft.com/office/powerpoint/2010/main" xmlns="" val="4288675816"/>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fade">
                                      <p:cBhvr>
                                        <p:cTn id="2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P spid="6" grpId="0"/>
      <p:bldP spid="8"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686800" cy="1143000"/>
          </a:xfrm>
        </p:spPr>
        <p:txBody>
          <a:bodyPr>
            <a:noAutofit/>
          </a:bodyPr>
          <a:lstStyle/>
          <a:p>
            <a:r>
              <a:rPr lang="en-US" sz="4000" dirty="0">
                <a:effectLst/>
                <a:latin typeface="Arial" panose="020B0604020202020204" pitchFamily="34" charset="0"/>
                <a:cs typeface="Arial" panose="020B0604020202020204" pitchFamily="34" charset="0"/>
              </a:rPr>
              <a:t>Focus Group – Closing</a:t>
            </a:r>
          </a:p>
        </p:txBody>
      </p:sp>
      <p:sp>
        <p:nvSpPr>
          <p:cNvPr id="3" name="Rectangle 2"/>
          <p:cNvSpPr/>
          <p:nvPr/>
        </p:nvSpPr>
        <p:spPr>
          <a:xfrm>
            <a:off x="304800" y="1422737"/>
            <a:ext cx="8930650" cy="584775"/>
          </a:xfrm>
          <a:prstGeom prst="rect">
            <a:avLst/>
          </a:prstGeom>
        </p:spPr>
        <p:txBody>
          <a:bodyPr wrap="none">
            <a:spAutoFit/>
          </a:bodyPr>
          <a:lstStyle/>
          <a:p>
            <a:r>
              <a:rPr lang="en-US" sz="3200" dirty="0">
                <a:latin typeface="Arial" panose="020B0604020202020204" pitchFamily="34" charset="0"/>
                <a:cs typeface="Arial" panose="020B0604020202020204" pitchFamily="34" charset="0"/>
              </a:rPr>
              <a:t>1. Ensure the Communication Plan is executed. </a:t>
            </a:r>
          </a:p>
        </p:txBody>
      </p:sp>
      <p:sp>
        <p:nvSpPr>
          <p:cNvPr id="5" name="Rectangle 4"/>
          <p:cNvSpPr/>
          <p:nvPr/>
        </p:nvSpPr>
        <p:spPr>
          <a:xfrm>
            <a:off x="3099093" y="2236737"/>
            <a:ext cx="6883107" cy="584775"/>
          </a:xfrm>
          <a:prstGeom prst="rect">
            <a:avLst/>
          </a:prstGeom>
        </p:spPr>
        <p:txBody>
          <a:bodyPr wrap="square">
            <a:spAutoFit/>
          </a:bodyPr>
          <a:lstStyle/>
          <a:p>
            <a:r>
              <a:rPr lang="en-US" sz="3200" dirty="0">
                <a:latin typeface="Arial" panose="020B0604020202020204" pitchFamily="34" charset="0"/>
                <a:cs typeface="Arial" panose="020B0604020202020204" pitchFamily="34" charset="0"/>
              </a:rPr>
              <a:t>2. Record final feedback.</a:t>
            </a:r>
          </a:p>
        </p:txBody>
      </p:sp>
      <p:sp>
        <p:nvSpPr>
          <p:cNvPr id="6" name="Rectangle 5"/>
          <p:cNvSpPr/>
          <p:nvPr/>
        </p:nvSpPr>
        <p:spPr>
          <a:xfrm>
            <a:off x="4076700" y="3050737"/>
            <a:ext cx="5067300" cy="1077218"/>
          </a:xfrm>
          <a:prstGeom prst="rect">
            <a:avLst/>
          </a:prstGeom>
        </p:spPr>
        <p:txBody>
          <a:bodyPr wrap="square">
            <a:spAutoFit/>
          </a:bodyPr>
          <a:lstStyle/>
          <a:p>
            <a:r>
              <a:rPr lang="en-US" sz="3200" dirty="0">
                <a:latin typeface="Arial" panose="020B0604020202020204" pitchFamily="34" charset="0"/>
                <a:cs typeface="Arial" panose="020B0604020202020204" pitchFamily="34" charset="0"/>
              </a:rPr>
              <a:t>3. Reminder about that Communication Plan.</a:t>
            </a:r>
          </a:p>
        </p:txBody>
      </p:sp>
      <p:sp>
        <p:nvSpPr>
          <p:cNvPr id="8" name="Rectangle 7"/>
          <p:cNvSpPr/>
          <p:nvPr/>
        </p:nvSpPr>
        <p:spPr>
          <a:xfrm>
            <a:off x="3352801" y="4357180"/>
            <a:ext cx="6095999" cy="1077218"/>
          </a:xfrm>
          <a:prstGeom prst="rect">
            <a:avLst/>
          </a:prstGeom>
        </p:spPr>
        <p:txBody>
          <a:bodyPr wrap="square">
            <a:spAutoFit/>
          </a:bodyPr>
          <a:lstStyle/>
          <a:p>
            <a:r>
              <a:rPr lang="en-US" sz="3200" dirty="0">
                <a:latin typeface="Arial" panose="020B0604020202020204" pitchFamily="34" charset="0"/>
                <a:cs typeface="Arial" panose="020B0604020202020204" pitchFamily="34" charset="0"/>
              </a:rPr>
              <a:t>4. Capture and share Lessons Learned.</a:t>
            </a:r>
          </a:p>
        </p:txBody>
      </p:sp>
      <p:sp>
        <p:nvSpPr>
          <p:cNvPr id="12" name="Rectangle 11"/>
          <p:cNvSpPr/>
          <p:nvPr/>
        </p:nvSpPr>
        <p:spPr>
          <a:xfrm>
            <a:off x="1257300" y="5663625"/>
            <a:ext cx="7124700" cy="584775"/>
          </a:xfrm>
          <a:prstGeom prst="rect">
            <a:avLst/>
          </a:prstGeom>
        </p:spPr>
        <p:txBody>
          <a:bodyPr wrap="square">
            <a:spAutoFit/>
          </a:bodyPr>
          <a:lstStyle/>
          <a:p>
            <a:r>
              <a:rPr lang="en-US" sz="3200" dirty="0">
                <a:latin typeface="Arial" panose="020B0604020202020204" pitchFamily="34" charset="0"/>
                <a:cs typeface="Arial" panose="020B0604020202020204" pitchFamily="34" charset="0"/>
              </a:rPr>
              <a:t>5. Don’t forget Communication Plan.</a:t>
            </a:r>
          </a:p>
        </p:txBody>
      </p:sp>
    </p:spTree>
    <p:extLst>
      <p:ext uri="{BB962C8B-B14F-4D97-AF65-F5344CB8AC3E}">
        <p14:creationId xmlns:p14="http://schemas.microsoft.com/office/powerpoint/2010/main" xmlns="" val="810941122"/>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fade">
                                      <p:cBhvr>
                                        <p:cTn id="22" dur="5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animEffect transition="in" filter="fade">
                                      <p:cBhvr>
                                        <p:cTn id="2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P spid="6" grpId="0"/>
      <p:bldP spid="8" grpId="0"/>
      <p:bldP spid="12"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686800" cy="1143000"/>
          </a:xfrm>
        </p:spPr>
        <p:txBody>
          <a:bodyPr>
            <a:noAutofit/>
          </a:bodyPr>
          <a:lstStyle/>
          <a:p>
            <a:r>
              <a:rPr lang="en-US" sz="4000" dirty="0">
                <a:effectLst/>
                <a:latin typeface="Arial" panose="020B0604020202020204" pitchFamily="34" charset="0"/>
                <a:cs typeface="Arial" panose="020B0604020202020204" pitchFamily="34" charset="0"/>
              </a:rPr>
              <a:t>What does a Focus Group look like?</a:t>
            </a:r>
          </a:p>
        </p:txBody>
      </p:sp>
      <p:sp>
        <p:nvSpPr>
          <p:cNvPr id="11" name="Subtitle 2"/>
          <p:cNvSpPr txBox="1">
            <a:spLocks/>
          </p:cNvSpPr>
          <p:nvPr/>
        </p:nvSpPr>
        <p:spPr>
          <a:xfrm>
            <a:off x="990600" y="1981200"/>
            <a:ext cx="3505200" cy="457200"/>
          </a:xfrm>
          <a:prstGeom prst="rect">
            <a:avLst/>
          </a:prstGeom>
        </p:spPr>
        <p:txBody>
          <a:bodyPr vert="horz" lIns="91440" tIns="45720" rIns="91440" bIns="45720" rtlCol="0" anchor="ctr">
            <a:normAutofit fontScale="925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457200" indent="-457200">
              <a:buFont typeface="Wingdings" panose="05000000000000000000" pitchFamily="2" charset="2"/>
              <a:buChar char="q"/>
            </a:pPr>
            <a:r>
              <a:rPr lang="en-US" sz="3000" dirty="0">
                <a:latin typeface="Arial" panose="020B0604020202020204" pitchFamily="34" charset="0"/>
                <a:cs typeface="Arial" panose="020B0604020202020204" pitchFamily="34" charset="0"/>
              </a:rPr>
              <a:t>One Moderator</a:t>
            </a:r>
            <a:endParaRPr lang="en-US" dirty="0"/>
          </a:p>
        </p:txBody>
      </p:sp>
      <p:sp>
        <p:nvSpPr>
          <p:cNvPr id="13" name="Subtitle 2"/>
          <p:cNvSpPr txBox="1">
            <a:spLocks/>
          </p:cNvSpPr>
          <p:nvPr/>
        </p:nvSpPr>
        <p:spPr>
          <a:xfrm>
            <a:off x="1447800" y="2760133"/>
            <a:ext cx="4876800" cy="5842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457200" indent="-457200">
              <a:buFont typeface="Wingdings" panose="05000000000000000000" pitchFamily="2" charset="2"/>
              <a:buChar char="q"/>
            </a:pPr>
            <a:r>
              <a:rPr lang="en-US" sz="3000" dirty="0">
                <a:latin typeface="Arial" panose="020B0604020202020204" pitchFamily="34" charset="0"/>
                <a:cs typeface="Arial" panose="020B0604020202020204" pitchFamily="34" charset="0"/>
              </a:rPr>
              <a:t>One or two Scribes </a:t>
            </a:r>
            <a:endParaRPr lang="en-US" dirty="0"/>
          </a:p>
        </p:txBody>
      </p:sp>
      <p:sp>
        <p:nvSpPr>
          <p:cNvPr id="14" name="Subtitle 2"/>
          <p:cNvSpPr txBox="1">
            <a:spLocks/>
          </p:cNvSpPr>
          <p:nvPr/>
        </p:nvSpPr>
        <p:spPr>
          <a:xfrm>
            <a:off x="1905000" y="3666066"/>
            <a:ext cx="4876800" cy="5842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457200" indent="-457200">
              <a:buFont typeface="Wingdings" panose="05000000000000000000" pitchFamily="2" charset="2"/>
              <a:buChar char="q"/>
            </a:pPr>
            <a:r>
              <a:rPr lang="en-US" sz="3000" dirty="0">
                <a:latin typeface="Arial" panose="020B0604020202020204" pitchFamily="34" charset="0"/>
                <a:cs typeface="Arial" panose="020B0604020202020204" pitchFamily="34" charset="0"/>
              </a:rPr>
              <a:t>Comfortable setting</a:t>
            </a:r>
            <a:endParaRPr lang="en-US" dirty="0"/>
          </a:p>
        </p:txBody>
      </p:sp>
      <p:sp>
        <p:nvSpPr>
          <p:cNvPr id="15" name="Subtitle 2"/>
          <p:cNvSpPr txBox="1">
            <a:spLocks/>
          </p:cNvSpPr>
          <p:nvPr/>
        </p:nvSpPr>
        <p:spPr>
          <a:xfrm>
            <a:off x="1009650" y="4572000"/>
            <a:ext cx="4876800" cy="9144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457200" indent="-457200">
              <a:buFont typeface="Wingdings" panose="05000000000000000000" pitchFamily="2" charset="2"/>
              <a:buChar char="q"/>
            </a:pPr>
            <a:r>
              <a:rPr lang="en-US" sz="3000" dirty="0">
                <a:latin typeface="Arial" panose="020B0604020202020204" pitchFamily="34" charset="0"/>
                <a:cs typeface="Arial" panose="020B0604020202020204" pitchFamily="34" charset="0"/>
              </a:rPr>
              <a:t>Snacks or a light meal</a:t>
            </a:r>
            <a:endParaRPr lang="en-US" dirty="0"/>
          </a:p>
        </p:txBody>
      </p:sp>
    </p:spTree>
    <p:extLst>
      <p:ext uri="{BB962C8B-B14F-4D97-AF65-F5344CB8AC3E}">
        <p14:creationId xmlns:p14="http://schemas.microsoft.com/office/powerpoint/2010/main" xmlns="" val="3145624724"/>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fade">
                                      <p:cBhvr>
                                        <p:cTn id="12" dur="500"/>
                                        <p:tgtEl>
                                          <p:spTgt spid="13"/>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fade">
                                      <p:cBhvr>
                                        <p:cTn id="17" dur="500"/>
                                        <p:tgtEl>
                                          <p:spTgt spid="14"/>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5"/>
                                        </p:tgtEl>
                                        <p:attrNameLst>
                                          <p:attrName>style.visibility</p:attrName>
                                        </p:attrNameLst>
                                      </p:cBhvr>
                                      <p:to>
                                        <p:strVal val="visible"/>
                                      </p:to>
                                    </p:set>
                                    <p:animEffect transition="in" filter="fade">
                                      <p:cBhvr>
                                        <p:cTn id="22"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3" grpId="0"/>
      <p:bldP spid="14" grpId="0"/>
      <p:bldP spid="15"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686800" cy="1143000"/>
          </a:xfrm>
        </p:spPr>
        <p:txBody>
          <a:bodyPr>
            <a:noAutofit/>
          </a:bodyPr>
          <a:lstStyle/>
          <a:p>
            <a:r>
              <a:rPr lang="en-US" sz="4000" dirty="0">
                <a:effectLst/>
                <a:latin typeface="Arial" panose="020B0604020202020204" pitchFamily="34" charset="0"/>
                <a:cs typeface="Arial" panose="020B0604020202020204" pitchFamily="34" charset="0"/>
              </a:rPr>
              <a:t>What does a Focus Group look like?</a:t>
            </a:r>
          </a:p>
        </p:txBody>
      </p:sp>
      <p:sp>
        <p:nvSpPr>
          <p:cNvPr id="14" name="Subtitle 2"/>
          <p:cNvSpPr txBox="1">
            <a:spLocks/>
          </p:cNvSpPr>
          <p:nvPr/>
        </p:nvSpPr>
        <p:spPr>
          <a:xfrm>
            <a:off x="1143000" y="3149600"/>
            <a:ext cx="4876800" cy="5842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sz="3000" dirty="0">
                <a:latin typeface="Arial" panose="020B0604020202020204" pitchFamily="34" charset="0"/>
                <a:cs typeface="Arial" panose="020B0604020202020204" pitchFamily="34" charset="0"/>
              </a:rPr>
              <a:t>Let’s see one….</a:t>
            </a:r>
            <a:endParaRPr lang="en-US" dirty="0"/>
          </a:p>
        </p:txBody>
      </p:sp>
    </p:spTree>
    <p:extLst>
      <p:ext uri="{BB962C8B-B14F-4D97-AF65-F5344CB8AC3E}">
        <p14:creationId xmlns:p14="http://schemas.microsoft.com/office/powerpoint/2010/main" xmlns="" val="3612995765"/>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200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686800" cy="1143000"/>
          </a:xfrm>
        </p:spPr>
        <p:txBody>
          <a:bodyPr>
            <a:noAutofit/>
          </a:bodyPr>
          <a:lstStyle/>
          <a:p>
            <a:r>
              <a:rPr lang="en-US" sz="4000" dirty="0">
                <a:effectLst/>
                <a:latin typeface="Arial" panose="020B0604020202020204" pitchFamily="34" charset="0"/>
                <a:cs typeface="Arial" panose="020B0604020202020204" pitchFamily="34" charset="0"/>
              </a:rPr>
              <a:t>What did you see?</a:t>
            </a:r>
          </a:p>
        </p:txBody>
      </p:sp>
      <p:sp>
        <p:nvSpPr>
          <p:cNvPr id="14" name="Subtitle 2"/>
          <p:cNvSpPr txBox="1">
            <a:spLocks/>
          </p:cNvSpPr>
          <p:nvPr/>
        </p:nvSpPr>
        <p:spPr>
          <a:xfrm>
            <a:off x="533400" y="1447800"/>
            <a:ext cx="7924800" cy="5842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buFont typeface="Wingdings" panose="05000000000000000000" pitchFamily="2" charset="2"/>
              <a:buChar char="q"/>
            </a:pPr>
            <a:r>
              <a:rPr lang="en-US" sz="3000" dirty="0">
                <a:latin typeface="Arial" panose="020B0604020202020204" pitchFamily="34" charset="0"/>
                <a:cs typeface="Arial" panose="020B0604020202020204" pitchFamily="34" charset="0"/>
              </a:rPr>
              <a:t> Opening statement? Level-setting?</a:t>
            </a:r>
            <a:endParaRPr lang="en-US" dirty="0"/>
          </a:p>
        </p:txBody>
      </p:sp>
      <p:sp>
        <p:nvSpPr>
          <p:cNvPr id="6" name="Subtitle 2"/>
          <p:cNvSpPr txBox="1">
            <a:spLocks/>
          </p:cNvSpPr>
          <p:nvPr/>
        </p:nvSpPr>
        <p:spPr>
          <a:xfrm>
            <a:off x="533400" y="2362200"/>
            <a:ext cx="7086600" cy="58420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buFont typeface="Wingdings" panose="05000000000000000000" pitchFamily="2" charset="2"/>
              <a:buChar char="q"/>
            </a:pPr>
            <a:r>
              <a:rPr lang="en-US" sz="3000" dirty="0">
                <a:latin typeface="Arial" panose="020B0604020202020204" pitchFamily="34" charset="0"/>
                <a:cs typeface="Arial" panose="020B0604020202020204" pitchFamily="34" charset="0"/>
              </a:rPr>
              <a:t> Explanation of purpose and setting Ground Rules?</a:t>
            </a:r>
            <a:endParaRPr lang="en-US" dirty="0"/>
          </a:p>
        </p:txBody>
      </p:sp>
      <p:sp>
        <p:nvSpPr>
          <p:cNvPr id="7" name="Subtitle 2"/>
          <p:cNvSpPr txBox="1">
            <a:spLocks/>
          </p:cNvSpPr>
          <p:nvPr/>
        </p:nvSpPr>
        <p:spPr>
          <a:xfrm>
            <a:off x="457200" y="3581400"/>
            <a:ext cx="6400800" cy="58420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buFont typeface="Wingdings" panose="05000000000000000000" pitchFamily="2" charset="2"/>
              <a:buChar char="q"/>
            </a:pPr>
            <a:r>
              <a:rPr lang="en-US" sz="3000" dirty="0">
                <a:latin typeface="Arial" panose="020B0604020202020204" pitchFamily="34" charset="0"/>
                <a:cs typeface="Arial" panose="020B0604020202020204" pitchFamily="34" charset="0"/>
              </a:rPr>
              <a:t> Participants taking part; agreeing and disagreeing?</a:t>
            </a:r>
            <a:endParaRPr lang="en-US" dirty="0"/>
          </a:p>
        </p:txBody>
      </p:sp>
      <p:sp>
        <p:nvSpPr>
          <p:cNvPr id="8" name="Subtitle 2"/>
          <p:cNvSpPr txBox="1">
            <a:spLocks/>
          </p:cNvSpPr>
          <p:nvPr/>
        </p:nvSpPr>
        <p:spPr>
          <a:xfrm>
            <a:off x="457200" y="4705350"/>
            <a:ext cx="5562600" cy="58420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buFont typeface="Wingdings" panose="05000000000000000000" pitchFamily="2" charset="2"/>
              <a:buChar char="q"/>
            </a:pPr>
            <a:r>
              <a:rPr lang="en-US" sz="3000" dirty="0">
                <a:latin typeface="Arial" panose="020B0604020202020204" pitchFamily="34" charset="0"/>
                <a:cs typeface="Arial" panose="020B0604020202020204" pitchFamily="34" charset="0"/>
              </a:rPr>
              <a:t> Facilitator pulling people into the discussion?</a:t>
            </a:r>
            <a:endParaRPr lang="en-US" dirty="0"/>
          </a:p>
        </p:txBody>
      </p:sp>
    </p:spTree>
    <p:extLst>
      <p:ext uri="{BB962C8B-B14F-4D97-AF65-F5344CB8AC3E}">
        <p14:creationId xmlns:p14="http://schemas.microsoft.com/office/powerpoint/2010/main" xmlns="" val="2853217745"/>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500"/>
                                        <p:tgtEl>
                                          <p:spTgt spid="1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fade">
                                      <p:cBhvr>
                                        <p:cTn id="2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6" grpId="0"/>
      <p:bldP spid="7" grpId="0"/>
      <p:bldP spid="8"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latin typeface="Arial" panose="020B0604020202020204" pitchFamily="34" charset="0"/>
                <a:cs typeface="Arial" panose="020B0604020202020204" pitchFamily="34" charset="0"/>
              </a:rPr>
              <a:t>Where can you find out more?</a:t>
            </a:r>
          </a:p>
        </p:txBody>
      </p:sp>
      <p:pic>
        <p:nvPicPr>
          <p:cNvPr id="3" name="Picture 2"/>
          <p:cNvPicPr>
            <a:picLocks noChangeAspect="1"/>
          </p:cNvPicPr>
          <p:nvPr/>
        </p:nvPicPr>
        <p:blipFill rotWithShape="1">
          <a:blip r:embed="rId3">
            <a:extLst>
              <a:ext uri="{28A0092B-C50C-407E-A947-70E740481C1C}">
                <a14:useLocalDpi xmlns:a14="http://schemas.microsoft.com/office/drawing/2010/main" xmlns="" val="0"/>
              </a:ext>
            </a:extLst>
          </a:blip>
          <a:srcRect l="13978" t="16487" r="20430"/>
          <a:stretch/>
        </p:blipFill>
        <p:spPr>
          <a:xfrm>
            <a:off x="6701020" y="1447800"/>
            <a:ext cx="2214379" cy="2819400"/>
          </a:xfrm>
          <a:prstGeom prst="rect">
            <a:avLst/>
          </a:prstGeom>
          <a:ln>
            <a:solidFill>
              <a:schemeClr val="tx1">
                <a:lumMod val="50000"/>
                <a:lumOff val="50000"/>
              </a:schemeClr>
            </a:solidFill>
          </a:ln>
        </p:spPr>
      </p:pic>
      <p:sp>
        <p:nvSpPr>
          <p:cNvPr id="13" name="Subtitle 2"/>
          <p:cNvSpPr txBox="1">
            <a:spLocks/>
          </p:cNvSpPr>
          <p:nvPr/>
        </p:nvSpPr>
        <p:spPr>
          <a:xfrm>
            <a:off x="1371600" y="1943100"/>
            <a:ext cx="4876800" cy="914400"/>
          </a:xfrm>
          <a:prstGeom prst="rect">
            <a:avLst/>
          </a:prstGeom>
        </p:spPr>
        <p:txBody>
          <a:bodyPr vert="horz" lIns="91440" tIns="45720" rIns="91440" bIns="45720" rtlCol="0">
            <a:normAutofit fontScale="92500"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sz="3500" b="1" dirty="0">
                <a:latin typeface="Arial" panose="020B0604020202020204" pitchFamily="34" charset="0"/>
                <a:cs typeface="Arial" panose="020B0604020202020204" pitchFamily="34" charset="0"/>
              </a:rPr>
              <a:t>Focus Groups</a:t>
            </a:r>
          </a:p>
          <a:p>
            <a:pPr marL="400050" lvl="1" indent="0">
              <a:buNone/>
            </a:pPr>
            <a:r>
              <a:rPr lang="en-US" sz="2200" dirty="0" err="1">
                <a:latin typeface="Arial" panose="020B0604020202020204" pitchFamily="34" charset="0"/>
                <a:cs typeface="Arial" panose="020B0604020202020204" pitchFamily="34" charset="0"/>
              </a:rPr>
              <a:t>Kreuger</a:t>
            </a:r>
            <a:r>
              <a:rPr lang="en-US" sz="2200" dirty="0">
                <a:latin typeface="Arial" panose="020B0604020202020204" pitchFamily="34" charset="0"/>
                <a:cs typeface="Arial" panose="020B0604020202020204" pitchFamily="34" charset="0"/>
              </a:rPr>
              <a:t> and Casey</a:t>
            </a:r>
          </a:p>
          <a:p>
            <a:pPr marL="0" indent="0">
              <a:buNone/>
            </a:pPr>
            <a:endParaRPr lang="en-US" dirty="0"/>
          </a:p>
        </p:txBody>
      </p:sp>
    </p:spTree>
    <p:extLst>
      <p:ext uri="{BB962C8B-B14F-4D97-AF65-F5344CB8AC3E}">
        <p14:creationId xmlns:p14="http://schemas.microsoft.com/office/powerpoint/2010/main" xmlns="" val="2601687538"/>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txBox="1">
            <a:spLocks/>
          </p:cNvSpPr>
          <p:nvPr/>
        </p:nvSpPr>
        <p:spPr>
          <a:xfrm>
            <a:off x="381000" y="4114800"/>
            <a:ext cx="6477000" cy="12192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457200" indent="-457200">
              <a:buFont typeface="Wingdings" panose="05000000000000000000" pitchFamily="2" charset="2"/>
              <a:buChar char="q"/>
            </a:pPr>
            <a:r>
              <a:rPr lang="en-US" sz="2000" b="1" dirty="0">
                <a:latin typeface="Arial" panose="020B0604020202020204" pitchFamily="34" charset="0"/>
                <a:cs typeface="Arial" panose="020B0604020202020204" pitchFamily="34" charset="0"/>
              </a:rPr>
              <a:t>Howard Pearce, CBAP</a:t>
            </a:r>
          </a:p>
          <a:p>
            <a:pPr marL="800100" lvl="2" indent="0">
              <a:buNone/>
            </a:pPr>
            <a:r>
              <a:rPr lang="en-US" sz="1800" b="1" dirty="0">
                <a:latin typeface="Arial" panose="020B0604020202020204" pitchFamily="34" charset="0"/>
                <a:cs typeface="Arial" panose="020B0604020202020204" pitchFamily="34" charset="0"/>
              </a:rPr>
              <a:t>Cleveland Chapter</a:t>
            </a:r>
          </a:p>
          <a:p>
            <a:pPr marL="800100" lvl="2" indent="0">
              <a:buNone/>
            </a:pPr>
            <a:r>
              <a:rPr lang="en-US" sz="1800" b="1" dirty="0">
                <a:latin typeface="Arial" panose="020B0604020202020204" pitchFamily="34" charset="0"/>
                <a:cs typeface="Arial" panose="020B0604020202020204" pitchFamily="34" charset="0"/>
              </a:rPr>
              <a:t>    International Institute of Business Analysis</a:t>
            </a:r>
            <a:endParaRPr lang="en-US" sz="2000" b="1" dirty="0">
              <a:latin typeface="Arial" panose="020B0604020202020204" pitchFamily="34" charset="0"/>
              <a:cs typeface="Arial" panose="020B0604020202020204" pitchFamily="34" charset="0"/>
            </a:endParaRPr>
          </a:p>
          <a:p>
            <a:pPr marL="0" indent="0">
              <a:buNone/>
            </a:pPr>
            <a:endParaRPr lang="en-US" sz="2400" b="1" dirty="0"/>
          </a:p>
        </p:txBody>
      </p:sp>
      <p:sp>
        <p:nvSpPr>
          <p:cNvPr id="4" name="Title 1"/>
          <p:cNvSpPr txBox="1">
            <a:spLocks/>
          </p:cNvSpPr>
          <p:nvPr/>
        </p:nvSpPr>
        <p:spPr>
          <a:xfrm>
            <a:off x="762000" y="1447800"/>
            <a:ext cx="7239000" cy="2819400"/>
          </a:xfrm>
          <a:prstGeom prst="rect">
            <a:avLst/>
          </a:prstGeom>
        </p:spPr>
        <p:txBody>
          <a:bodyPr vert="horz" rtlCol="0" anchor="ctr">
            <a:normAutofit fontScale="97500"/>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pPr algn="ctr"/>
            <a:r>
              <a:rPr lang="en-US" sz="5400" dirty="0">
                <a:solidFill>
                  <a:schemeClr val="tx1"/>
                </a:solidFill>
                <a:effectLst>
                  <a:outerShdw blurRad="60007" dist="310007" dir="7680000" sy="30000" kx="1300200" algn="ctr" rotWithShape="0">
                    <a:prstClr val="black">
                      <a:alpha val="32000"/>
                    </a:prstClr>
                  </a:outerShdw>
                </a:effectLst>
                <a:latin typeface="Arial" panose="020B0604020202020204" pitchFamily="34" charset="0"/>
                <a:cs typeface="Arial" panose="020B0604020202020204" pitchFamily="34" charset="0"/>
              </a:rPr>
              <a:t>Effective Focus Groups</a:t>
            </a:r>
          </a:p>
          <a:p>
            <a:pPr algn="ctr"/>
            <a:r>
              <a:rPr lang="en-US" sz="3300" i="1" dirty="0">
                <a:solidFill>
                  <a:schemeClr val="tx1"/>
                </a:solidFill>
                <a:effectLst>
                  <a:outerShdw blurRad="60007" dist="310007" dir="7680000" sy="30000" kx="1300200" algn="ctr" rotWithShape="0">
                    <a:prstClr val="black">
                      <a:alpha val="32000"/>
                    </a:prstClr>
                  </a:outerShdw>
                </a:effectLst>
                <a:latin typeface="Arial" panose="020B0604020202020204" pitchFamily="34" charset="0"/>
                <a:cs typeface="Arial" panose="020B0604020202020204" pitchFamily="34" charset="0"/>
              </a:rPr>
              <a:t>Thank You</a:t>
            </a:r>
            <a:r>
              <a:rPr lang="en-US" sz="3700" dirty="0">
                <a:solidFill>
                  <a:schemeClr val="tx1"/>
                </a:solidFill>
                <a:effectLst>
                  <a:outerShdw blurRad="60007" dist="310007" dir="7680000" sy="30000" kx="1300200" algn="ctr" rotWithShape="0">
                    <a:prstClr val="black">
                      <a:alpha val="32000"/>
                    </a:prstClr>
                  </a:outerShdw>
                </a:effectLst>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xmlns="" val="2417982827"/>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a:xfrm>
            <a:off x="533400" y="304800"/>
            <a:ext cx="8458200" cy="1470025"/>
          </a:xfrm>
          <a:prstGeom prst="rect">
            <a:avLst/>
          </a:prstGeom>
        </p:spPr>
        <p:txBody>
          <a:bodyPr vert="horz" rtlCol="0" anchor="ctr">
            <a:normAutofit fontScale="97500"/>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r>
              <a:rPr lang="en-US" dirty="0">
                <a:effectLst/>
                <a:latin typeface="Arial" panose="020B0604020202020204" pitchFamily="34" charset="0"/>
                <a:cs typeface="Arial" panose="020B0604020202020204" pitchFamily="34" charset="0"/>
              </a:rPr>
              <a:t>What’s a Focus Group?</a:t>
            </a:r>
          </a:p>
        </p:txBody>
      </p:sp>
      <p:sp>
        <p:nvSpPr>
          <p:cNvPr id="3" name="Rectangle 2"/>
          <p:cNvSpPr/>
          <p:nvPr/>
        </p:nvSpPr>
        <p:spPr>
          <a:xfrm>
            <a:off x="1371600" y="3124200"/>
            <a:ext cx="5997660" cy="553998"/>
          </a:xfrm>
          <a:prstGeom prst="rect">
            <a:avLst/>
          </a:prstGeom>
        </p:spPr>
        <p:txBody>
          <a:bodyPr wrap="square">
            <a:spAutoFit/>
          </a:bodyPr>
          <a:lstStyle/>
          <a:p>
            <a:pPr marL="457200" indent="-457200">
              <a:buClrTx/>
              <a:buFont typeface="Wingdings" panose="05000000000000000000" pitchFamily="2" charset="2"/>
              <a:buChar char="q"/>
            </a:pPr>
            <a:r>
              <a:rPr lang="en-US" sz="3000" dirty="0">
                <a:latin typeface="Arial" panose="020B0604020202020204" pitchFamily="34" charset="0"/>
                <a:cs typeface="Arial" panose="020B0604020202020204" pitchFamily="34" charset="0"/>
              </a:rPr>
              <a:t>provide qualitative data</a:t>
            </a:r>
          </a:p>
        </p:txBody>
      </p:sp>
      <p:sp>
        <p:nvSpPr>
          <p:cNvPr id="4" name="Rectangle 3"/>
          <p:cNvSpPr/>
          <p:nvPr/>
        </p:nvSpPr>
        <p:spPr>
          <a:xfrm>
            <a:off x="533400" y="1600200"/>
            <a:ext cx="4214615" cy="553998"/>
          </a:xfrm>
          <a:prstGeom prst="rect">
            <a:avLst/>
          </a:prstGeom>
        </p:spPr>
        <p:txBody>
          <a:bodyPr wrap="none">
            <a:spAutoFit/>
          </a:bodyPr>
          <a:lstStyle/>
          <a:p>
            <a:pPr marL="457200" indent="-457200">
              <a:buClrTx/>
              <a:buFont typeface="Wingdings" panose="05000000000000000000" pitchFamily="2" charset="2"/>
              <a:buChar char="q"/>
            </a:pPr>
            <a:r>
              <a:rPr lang="en-US" sz="3000" dirty="0">
                <a:latin typeface="Arial" panose="020B0604020202020204" pitchFamily="34" charset="0"/>
                <a:cs typeface="Arial" panose="020B0604020202020204" pitchFamily="34" charset="0"/>
              </a:rPr>
              <a:t>made up of PEOPLE</a:t>
            </a:r>
          </a:p>
        </p:txBody>
      </p:sp>
      <p:sp>
        <p:nvSpPr>
          <p:cNvPr id="9" name="Rectangle 8"/>
          <p:cNvSpPr/>
          <p:nvPr/>
        </p:nvSpPr>
        <p:spPr>
          <a:xfrm>
            <a:off x="930348" y="2362200"/>
            <a:ext cx="6689652" cy="553998"/>
          </a:xfrm>
          <a:prstGeom prst="rect">
            <a:avLst/>
          </a:prstGeom>
        </p:spPr>
        <p:txBody>
          <a:bodyPr wrap="none">
            <a:spAutoFit/>
          </a:bodyPr>
          <a:lstStyle/>
          <a:p>
            <a:pPr marL="457200" indent="-457200">
              <a:buClrTx/>
              <a:buFont typeface="Wingdings" panose="05000000000000000000" pitchFamily="2" charset="2"/>
              <a:buChar char="q"/>
            </a:pPr>
            <a:r>
              <a:rPr lang="en-US" sz="3000" dirty="0">
                <a:latin typeface="Arial" panose="020B0604020202020204" pitchFamily="34" charset="0"/>
                <a:cs typeface="Arial" panose="020B0604020202020204" pitchFamily="34" charset="0"/>
              </a:rPr>
              <a:t>who possess certain characteristics</a:t>
            </a:r>
          </a:p>
        </p:txBody>
      </p:sp>
      <p:sp>
        <p:nvSpPr>
          <p:cNvPr id="10" name="Rectangle 9"/>
          <p:cNvSpPr/>
          <p:nvPr/>
        </p:nvSpPr>
        <p:spPr>
          <a:xfrm>
            <a:off x="914400" y="3886200"/>
            <a:ext cx="5083260" cy="553998"/>
          </a:xfrm>
          <a:prstGeom prst="rect">
            <a:avLst/>
          </a:prstGeom>
        </p:spPr>
        <p:txBody>
          <a:bodyPr wrap="square">
            <a:spAutoFit/>
          </a:bodyPr>
          <a:lstStyle/>
          <a:p>
            <a:pPr marL="457200" indent="-457200">
              <a:buClrTx/>
              <a:buFont typeface="Wingdings" panose="05000000000000000000" pitchFamily="2" charset="2"/>
              <a:buChar char="q"/>
            </a:pPr>
            <a:r>
              <a:rPr lang="en-US" sz="3000" dirty="0">
                <a:latin typeface="Arial" panose="020B0604020202020204" pitchFamily="34" charset="0"/>
                <a:cs typeface="Arial" panose="020B0604020202020204" pitchFamily="34" charset="0"/>
              </a:rPr>
              <a:t>in a focused discussion</a:t>
            </a:r>
          </a:p>
        </p:txBody>
      </p:sp>
      <p:sp>
        <p:nvSpPr>
          <p:cNvPr id="11" name="Rectangle 10"/>
          <p:cNvSpPr/>
          <p:nvPr/>
        </p:nvSpPr>
        <p:spPr>
          <a:xfrm>
            <a:off x="533400" y="4572000"/>
            <a:ext cx="5181600" cy="1015663"/>
          </a:xfrm>
          <a:prstGeom prst="rect">
            <a:avLst/>
          </a:prstGeom>
        </p:spPr>
        <p:txBody>
          <a:bodyPr wrap="square">
            <a:spAutoFit/>
          </a:bodyPr>
          <a:lstStyle/>
          <a:p>
            <a:pPr marL="457200" indent="-457200">
              <a:buClrTx/>
              <a:buFont typeface="Wingdings" panose="05000000000000000000" pitchFamily="2" charset="2"/>
              <a:buChar char="q"/>
            </a:pPr>
            <a:r>
              <a:rPr lang="en-US" sz="3000" dirty="0">
                <a:latin typeface="Arial" panose="020B0604020202020204" pitchFamily="34" charset="0"/>
                <a:cs typeface="Arial" panose="020B0604020202020204" pitchFamily="34" charset="0"/>
              </a:rPr>
              <a:t>to help understand a topic of interest </a:t>
            </a:r>
          </a:p>
        </p:txBody>
      </p:sp>
      <p:sp>
        <p:nvSpPr>
          <p:cNvPr id="12" name="Rectangle 11"/>
          <p:cNvSpPr/>
          <p:nvPr/>
        </p:nvSpPr>
        <p:spPr>
          <a:xfrm>
            <a:off x="1219200" y="5715000"/>
            <a:ext cx="5181600" cy="369332"/>
          </a:xfrm>
          <a:prstGeom prst="rect">
            <a:avLst/>
          </a:prstGeom>
        </p:spPr>
        <p:txBody>
          <a:bodyPr wrap="square">
            <a:spAutoFit/>
          </a:bodyPr>
          <a:lstStyle/>
          <a:p>
            <a:pPr>
              <a:buClrTx/>
            </a:pPr>
            <a:r>
              <a:rPr lang="en-US" dirty="0" err="1">
                <a:solidFill>
                  <a:schemeClr val="bg1">
                    <a:lumMod val="65000"/>
                  </a:schemeClr>
                </a:solidFill>
                <a:latin typeface="Arial" panose="020B0604020202020204" pitchFamily="34" charset="0"/>
                <a:cs typeface="Arial" panose="020B0604020202020204" pitchFamily="34" charset="0"/>
              </a:rPr>
              <a:t>Kreuger</a:t>
            </a:r>
            <a:r>
              <a:rPr lang="en-US" dirty="0">
                <a:solidFill>
                  <a:schemeClr val="bg1">
                    <a:lumMod val="65000"/>
                  </a:schemeClr>
                </a:solidFill>
                <a:latin typeface="Arial" panose="020B0604020202020204" pitchFamily="34" charset="0"/>
                <a:cs typeface="Arial" panose="020B0604020202020204" pitchFamily="34" charset="0"/>
              </a:rPr>
              <a:t> &amp; Casey, “</a:t>
            </a:r>
            <a:r>
              <a:rPr lang="en-US" b="1" dirty="0">
                <a:solidFill>
                  <a:schemeClr val="bg1">
                    <a:lumMod val="65000"/>
                  </a:schemeClr>
                </a:solidFill>
                <a:latin typeface="Arial" panose="020B0604020202020204" pitchFamily="34" charset="0"/>
                <a:cs typeface="Arial" panose="020B0604020202020204" pitchFamily="34" charset="0"/>
              </a:rPr>
              <a:t>Focus Groups</a:t>
            </a:r>
            <a:r>
              <a:rPr lang="en-US" dirty="0">
                <a:solidFill>
                  <a:schemeClr val="bg1">
                    <a:lumMod val="65000"/>
                  </a:schemeClr>
                </a:solidFill>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xmlns="" val="2680086663"/>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fade">
                                      <p:cBhvr>
                                        <p:cTn id="17" dur="500"/>
                                        <p:tgtEl>
                                          <p:spTgt spid="3"/>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fade">
                                      <p:cBhvr>
                                        <p:cTn id="22" dur="500"/>
                                        <p:tgtEl>
                                          <p:spTgt spid="10"/>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animEffect transition="in" filter="fade">
                                      <p:cBhvr>
                                        <p:cTn id="27" dur="500"/>
                                        <p:tgtEl>
                                          <p:spTgt spid="11"/>
                                        </p:tgtEl>
                                      </p:cBhvr>
                                    </p:animEffect>
                                  </p:childTnLst>
                                </p:cTn>
                              </p:par>
                            </p:childTnLst>
                          </p:cTn>
                        </p:par>
                        <p:par>
                          <p:cTn id="28" fill="hold">
                            <p:stCondLst>
                              <p:cond delay="500"/>
                            </p:stCondLst>
                            <p:childTnLst>
                              <p:par>
                                <p:cTn id="29" presetID="10" presetClass="entr" presetSubtype="0" fill="hold" grpId="0" nodeType="afterEffect">
                                  <p:stCondLst>
                                    <p:cond delay="2000"/>
                                  </p:stCondLst>
                                  <p:childTnLst>
                                    <p:set>
                                      <p:cBhvr>
                                        <p:cTn id="30" dur="1" fill="hold">
                                          <p:stCondLst>
                                            <p:cond delay="0"/>
                                          </p:stCondLst>
                                        </p:cTn>
                                        <p:tgtEl>
                                          <p:spTgt spid="12"/>
                                        </p:tgtEl>
                                        <p:attrNameLst>
                                          <p:attrName>style.visibility</p:attrName>
                                        </p:attrNameLst>
                                      </p:cBhvr>
                                      <p:to>
                                        <p:strVal val="visible"/>
                                      </p:to>
                                    </p:set>
                                    <p:animEffect transition="in" filter="fade">
                                      <p:cBhvr>
                                        <p:cTn id="31"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9" grpId="0"/>
      <p:bldP spid="10" grpId="0"/>
      <p:bldP spid="11" grpId="0"/>
      <p:bldP spid="1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a:xfrm>
            <a:off x="533400" y="304800"/>
            <a:ext cx="8458200" cy="1470025"/>
          </a:xfrm>
          <a:prstGeom prst="rect">
            <a:avLst/>
          </a:prstGeom>
        </p:spPr>
        <p:txBody>
          <a:bodyPr vert="horz" rtlCol="0" anchor="ctr">
            <a:normAutofit fontScale="97500"/>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r>
              <a:rPr lang="en-US" dirty="0">
                <a:effectLst/>
                <a:latin typeface="Arial" panose="020B0604020202020204" pitchFamily="34" charset="0"/>
                <a:cs typeface="Arial" panose="020B0604020202020204" pitchFamily="34" charset="0"/>
              </a:rPr>
              <a:t>What </a:t>
            </a:r>
            <a:r>
              <a:rPr lang="en-US" i="1" dirty="0">
                <a:effectLst/>
                <a:latin typeface="Arial" panose="020B0604020202020204" pitchFamily="34" charset="0"/>
                <a:cs typeface="Arial" panose="020B0604020202020204" pitchFamily="34" charset="0"/>
              </a:rPr>
              <a:t>isn’t</a:t>
            </a:r>
            <a:r>
              <a:rPr lang="en-US" dirty="0">
                <a:effectLst/>
                <a:latin typeface="Arial" panose="020B0604020202020204" pitchFamily="34" charset="0"/>
                <a:cs typeface="Arial" panose="020B0604020202020204" pitchFamily="34" charset="0"/>
              </a:rPr>
              <a:t> a Focus Group?</a:t>
            </a:r>
          </a:p>
        </p:txBody>
      </p:sp>
      <p:sp>
        <p:nvSpPr>
          <p:cNvPr id="3" name="Rectangle 2"/>
          <p:cNvSpPr/>
          <p:nvPr/>
        </p:nvSpPr>
        <p:spPr>
          <a:xfrm>
            <a:off x="1371600" y="3273624"/>
            <a:ext cx="5997660" cy="1015663"/>
          </a:xfrm>
          <a:prstGeom prst="rect">
            <a:avLst/>
          </a:prstGeom>
        </p:spPr>
        <p:txBody>
          <a:bodyPr wrap="square">
            <a:spAutoFit/>
          </a:bodyPr>
          <a:lstStyle/>
          <a:p>
            <a:pPr marL="457200" indent="-457200">
              <a:buClrTx/>
              <a:buFont typeface="Wingdings" panose="05000000000000000000" pitchFamily="2" charset="2"/>
              <a:buChar char="q"/>
            </a:pPr>
            <a:r>
              <a:rPr lang="en-US" sz="3000" dirty="0">
                <a:latin typeface="Arial" panose="020B0604020202020204" pitchFamily="34" charset="0"/>
                <a:cs typeface="Arial" panose="020B0604020202020204" pitchFamily="34" charset="0"/>
              </a:rPr>
              <a:t>Moderator spends more time speaking than anyone else</a:t>
            </a:r>
          </a:p>
        </p:txBody>
      </p:sp>
      <p:sp>
        <p:nvSpPr>
          <p:cNvPr id="4" name="Rectangle 3"/>
          <p:cNvSpPr/>
          <p:nvPr/>
        </p:nvSpPr>
        <p:spPr>
          <a:xfrm>
            <a:off x="533400" y="1600200"/>
            <a:ext cx="6197530" cy="553998"/>
          </a:xfrm>
          <a:prstGeom prst="rect">
            <a:avLst/>
          </a:prstGeom>
        </p:spPr>
        <p:txBody>
          <a:bodyPr wrap="none">
            <a:spAutoFit/>
          </a:bodyPr>
          <a:lstStyle/>
          <a:p>
            <a:pPr marL="457200" indent="-457200">
              <a:buClrTx/>
              <a:buFont typeface="Wingdings" panose="05000000000000000000" pitchFamily="2" charset="2"/>
              <a:buChar char="q"/>
            </a:pPr>
            <a:r>
              <a:rPr lang="en-US" sz="3000" dirty="0">
                <a:latin typeface="Arial" panose="020B0604020202020204" pitchFamily="34" charset="0"/>
                <a:cs typeface="Arial" panose="020B0604020202020204" pitchFamily="34" charset="0"/>
              </a:rPr>
              <a:t>More than 12 people in the room</a:t>
            </a:r>
          </a:p>
        </p:txBody>
      </p:sp>
      <p:sp>
        <p:nvSpPr>
          <p:cNvPr id="9" name="Rectangle 8"/>
          <p:cNvSpPr/>
          <p:nvPr/>
        </p:nvSpPr>
        <p:spPr>
          <a:xfrm>
            <a:off x="930348" y="2436912"/>
            <a:ext cx="5835252" cy="553998"/>
          </a:xfrm>
          <a:prstGeom prst="rect">
            <a:avLst/>
          </a:prstGeom>
        </p:spPr>
        <p:txBody>
          <a:bodyPr wrap="none">
            <a:spAutoFit/>
          </a:bodyPr>
          <a:lstStyle/>
          <a:p>
            <a:pPr marL="457200" indent="-457200">
              <a:buClrTx/>
              <a:buFont typeface="Wingdings" panose="05000000000000000000" pitchFamily="2" charset="2"/>
              <a:buChar char="q"/>
            </a:pPr>
            <a:r>
              <a:rPr lang="en-US" sz="3000" dirty="0">
                <a:latin typeface="Arial" panose="020B0604020202020204" pitchFamily="34" charset="0"/>
                <a:cs typeface="Arial" panose="020B0604020202020204" pitchFamily="34" charset="0"/>
              </a:rPr>
              <a:t>Only scheduled for 30 minutes</a:t>
            </a:r>
          </a:p>
        </p:txBody>
      </p:sp>
      <p:sp>
        <p:nvSpPr>
          <p:cNvPr id="11" name="Rectangle 10"/>
          <p:cNvSpPr/>
          <p:nvPr/>
        </p:nvSpPr>
        <p:spPr>
          <a:xfrm>
            <a:off x="533400" y="4572000"/>
            <a:ext cx="5181600" cy="1015663"/>
          </a:xfrm>
          <a:prstGeom prst="rect">
            <a:avLst/>
          </a:prstGeom>
        </p:spPr>
        <p:txBody>
          <a:bodyPr wrap="square">
            <a:spAutoFit/>
          </a:bodyPr>
          <a:lstStyle/>
          <a:p>
            <a:pPr marL="457200" indent="-457200">
              <a:buClrTx/>
              <a:buFont typeface="Wingdings" panose="05000000000000000000" pitchFamily="2" charset="2"/>
              <a:buChar char="q"/>
            </a:pPr>
            <a:r>
              <a:rPr lang="en-US" sz="3000" dirty="0">
                <a:latin typeface="Arial" panose="020B0604020202020204" pitchFamily="34" charset="0"/>
                <a:cs typeface="Arial" panose="020B0604020202020204" pitchFamily="34" charset="0"/>
              </a:rPr>
              <a:t>Participants are expected to agree</a:t>
            </a:r>
          </a:p>
        </p:txBody>
      </p:sp>
    </p:spTree>
    <p:extLst>
      <p:ext uri="{BB962C8B-B14F-4D97-AF65-F5344CB8AC3E}">
        <p14:creationId xmlns:p14="http://schemas.microsoft.com/office/powerpoint/2010/main" xmlns="" val="262796535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fade">
                                      <p:cBhvr>
                                        <p:cTn id="17" dur="500"/>
                                        <p:tgtEl>
                                          <p:spTgt spid="3"/>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fade">
                                      <p:cBhvr>
                                        <p:cTn id="2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9" grpId="0"/>
      <p:bldP spid="11"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a:xfrm>
            <a:off x="533400" y="304800"/>
            <a:ext cx="8458200" cy="1470025"/>
          </a:xfrm>
          <a:prstGeom prst="rect">
            <a:avLst/>
          </a:prstGeom>
        </p:spPr>
        <p:txBody>
          <a:bodyPr vert="horz" rtlCol="0" anchor="ctr">
            <a:normAutofit fontScale="97500"/>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r>
              <a:rPr lang="en-US" dirty="0">
                <a:effectLst/>
                <a:latin typeface="Arial" panose="020B0604020202020204" pitchFamily="34" charset="0"/>
                <a:cs typeface="Arial" panose="020B0604020202020204" pitchFamily="34" charset="0"/>
              </a:rPr>
              <a:t>What </a:t>
            </a:r>
            <a:r>
              <a:rPr lang="en-US" i="1" dirty="0">
                <a:effectLst/>
                <a:latin typeface="Arial" panose="020B0604020202020204" pitchFamily="34" charset="0"/>
                <a:cs typeface="Arial" panose="020B0604020202020204" pitchFamily="34" charset="0"/>
              </a:rPr>
              <a:t>isn’t</a:t>
            </a:r>
            <a:r>
              <a:rPr lang="en-US" dirty="0">
                <a:effectLst/>
                <a:latin typeface="Arial" panose="020B0604020202020204" pitchFamily="34" charset="0"/>
                <a:cs typeface="Arial" panose="020B0604020202020204" pitchFamily="34" charset="0"/>
              </a:rPr>
              <a:t> a Focus Group?</a:t>
            </a:r>
          </a:p>
        </p:txBody>
      </p:sp>
      <p:sp>
        <p:nvSpPr>
          <p:cNvPr id="4" name="Rectangle 3"/>
          <p:cNvSpPr/>
          <p:nvPr/>
        </p:nvSpPr>
        <p:spPr>
          <a:xfrm>
            <a:off x="533400" y="1600200"/>
            <a:ext cx="3015569" cy="553998"/>
          </a:xfrm>
          <a:prstGeom prst="rect">
            <a:avLst/>
          </a:prstGeom>
        </p:spPr>
        <p:txBody>
          <a:bodyPr wrap="none">
            <a:spAutoFit/>
          </a:bodyPr>
          <a:lstStyle/>
          <a:p>
            <a:pPr marL="457200" indent="-457200">
              <a:buClrTx/>
              <a:buFont typeface="Wingdings" panose="05000000000000000000" pitchFamily="2" charset="2"/>
              <a:buChar char="q"/>
            </a:pPr>
            <a:r>
              <a:rPr lang="en-US" sz="3000" dirty="0">
                <a:latin typeface="Arial" panose="020B0604020202020204" pitchFamily="34" charset="0"/>
                <a:cs typeface="Arial" panose="020B0604020202020204" pitchFamily="34" charset="0"/>
              </a:rPr>
              <a:t>Brainstorming</a:t>
            </a:r>
          </a:p>
        </p:txBody>
      </p:sp>
      <p:sp>
        <p:nvSpPr>
          <p:cNvPr id="10" name="Rectangle 9"/>
          <p:cNvSpPr/>
          <p:nvPr/>
        </p:nvSpPr>
        <p:spPr>
          <a:xfrm>
            <a:off x="1447800" y="2143780"/>
            <a:ext cx="4139275" cy="461665"/>
          </a:xfrm>
          <a:prstGeom prst="rect">
            <a:avLst/>
          </a:prstGeom>
        </p:spPr>
        <p:txBody>
          <a:bodyPr wrap="none">
            <a:spAutoFit/>
          </a:bodyPr>
          <a:lstStyle/>
          <a:p>
            <a:pPr>
              <a:buClrTx/>
            </a:pPr>
            <a:r>
              <a:rPr lang="en-US" sz="2400" i="1" dirty="0">
                <a:latin typeface="Arial" panose="020B0604020202020204" pitchFamily="34" charset="0"/>
                <a:cs typeface="Arial" panose="020B0604020202020204" pitchFamily="34" charset="0"/>
              </a:rPr>
              <a:t>Used to help </a:t>
            </a:r>
            <a:r>
              <a:rPr lang="en-US" sz="2400" b="1" i="1" dirty="0">
                <a:latin typeface="Arial" panose="020B0604020202020204" pitchFamily="34" charset="0"/>
                <a:cs typeface="Arial" panose="020B0604020202020204" pitchFamily="34" charset="0"/>
              </a:rPr>
              <a:t>solve</a:t>
            </a:r>
            <a:r>
              <a:rPr lang="en-US" sz="2400" i="1" dirty="0">
                <a:latin typeface="Arial" panose="020B0604020202020204" pitchFamily="34" charset="0"/>
                <a:cs typeface="Arial" panose="020B0604020202020204" pitchFamily="34" charset="0"/>
              </a:rPr>
              <a:t> problems</a:t>
            </a:r>
          </a:p>
        </p:txBody>
      </p:sp>
      <p:sp>
        <p:nvSpPr>
          <p:cNvPr id="12" name="Rectangle 11"/>
          <p:cNvSpPr/>
          <p:nvPr/>
        </p:nvSpPr>
        <p:spPr>
          <a:xfrm>
            <a:off x="609600" y="2875002"/>
            <a:ext cx="4786888" cy="553998"/>
          </a:xfrm>
          <a:prstGeom prst="rect">
            <a:avLst/>
          </a:prstGeom>
        </p:spPr>
        <p:txBody>
          <a:bodyPr wrap="none">
            <a:spAutoFit/>
          </a:bodyPr>
          <a:lstStyle/>
          <a:p>
            <a:pPr marL="457200" indent="-457200">
              <a:buClrTx/>
              <a:buFont typeface="Wingdings" panose="05000000000000000000" pitchFamily="2" charset="2"/>
              <a:buChar char="q"/>
            </a:pPr>
            <a:r>
              <a:rPr lang="en-US" sz="3000" dirty="0">
                <a:latin typeface="Arial" panose="020B0604020202020204" pitchFamily="34" charset="0"/>
                <a:cs typeface="Arial" panose="020B0604020202020204" pitchFamily="34" charset="0"/>
              </a:rPr>
              <a:t>Communication Meeting</a:t>
            </a:r>
          </a:p>
        </p:txBody>
      </p:sp>
      <p:sp>
        <p:nvSpPr>
          <p:cNvPr id="13" name="Rectangle 12"/>
          <p:cNvSpPr/>
          <p:nvPr/>
        </p:nvSpPr>
        <p:spPr>
          <a:xfrm>
            <a:off x="1447800" y="3541693"/>
            <a:ext cx="4495800" cy="830997"/>
          </a:xfrm>
          <a:prstGeom prst="rect">
            <a:avLst/>
          </a:prstGeom>
        </p:spPr>
        <p:txBody>
          <a:bodyPr wrap="square">
            <a:spAutoFit/>
          </a:bodyPr>
          <a:lstStyle/>
          <a:p>
            <a:pPr>
              <a:buClrTx/>
            </a:pPr>
            <a:r>
              <a:rPr lang="en-US" sz="2400" i="1" dirty="0">
                <a:latin typeface="Arial" panose="020B0604020202020204" pitchFamily="34" charset="0"/>
                <a:cs typeface="Arial" panose="020B0604020202020204" pitchFamily="34" charset="0"/>
              </a:rPr>
              <a:t>Information is </a:t>
            </a:r>
            <a:r>
              <a:rPr lang="en-US" sz="2400" b="1" i="1" dirty="0">
                <a:latin typeface="Arial" panose="020B0604020202020204" pitchFamily="34" charset="0"/>
                <a:cs typeface="Arial" panose="020B0604020202020204" pitchFamily="34" charset="0"/>
              </a:rPr>
              <a:t>presented</a:t>
            </a:r>
            <a:r>
              <a:rPr lang="en-US" sz="2400" i="1" dirty="0">
                <a:latin typeface="Arial" panose="020B0604020202020204" pitchFamily="34" charset="0"/>
                <a:cs typeface="Arial" panose="020B0604020202020204" pitchFamily="34" charset="0"/>
              </a:rPr>
              <a:t>, not </a:t>
            </a:r>
            <a:r>
              <a:rPr lang="en-US" sz="2400" b="1" i="1" dirty="0">
                <a:latin typeface="Arial" panose="020B0604020202020204" pitchFamily="34" charset="0"/>
                <a:cs typeface="Arial" panose="020B0604020202020204" pitchFamily="34" charset="0"/>
              </a:rPr>
              <a:t>sought</a:t>
            </a:r>
          </a:p>
        </p:txBody>
      </p:sp>
      <p:sp>
        <p:nvSpPr>
          <p:cNvPr id="14" name="Rectangle 13"/>
          <p:cNvSpPr/>
          <p:nvPr/>
        </p:nvSpPr>
        <p:spPr>
          <a:xfrm>
            <a:off x="623312" y="4551402"/>
            <a:ext cx="3591048" cy="553998"/>
          </a:xfrm>
          <a:prstGeom prst="rect">
            <a:avLst/>
          </a:prstGeom>
        </p:spPr>
        <p:txBody>
          <a:bodyPr wrap="none">
            <a:spAutoFit/>
          </a:bodyPr>
          <a:lstStyle/>
          <a:p>
            <a:pPr marL="457200" indent="-457200">
              <a:buClrTx/>
              <a:buFont typeface="Wingdings" panose="05000000000000000000" pitchFamily="2" charset="2"/>
              <a:buChar char="q"/>
            </a:pPr>
            <a:r>
              <a:rPr lang="en-US" sz="3000" dirty="0">
                <a:latin typeface="Arial" panose="020B0604020202020204" pitchFamily="34" charset="0"/>
                <a:cs typeface="Arial" panose="020B0604020202020204" pitchFamily="34" charset="0"/>
              </a:rPr>
              <a:t>Decision Meeting</a:t>
            </a:r>
          </a:p>
        </p:txBody>
      </p:sp>
      <p:sp>
        <p:nvSpPr>
          <p:cNvPr id="15" name="Rectangle 14"/>
          <p:cNvSpPr/>
          <p:nvPr/>
        </p:nvSpPr>
        <p:spPr>
          <a:xfrm>
            <a:off x="1447800" y="5191780"/>
            <a:ext cx="4495800" cy="461665"/>
          </a:xfrm>
          <a:prstGeom prst="rect">
            <a:avLst/>
          </a:prstGeom>
        </p:spPr>
        <p:txBody>
          <a:bodyPr wrap="square">
            <a:spAutoFit/>
          </a:bodyPr>
          <a:lstStyle/>
          <a:p>
            <a:pPr>
              <a:buClrTx/>
            </a:pPr>
            <a:r>
              <a:rPr lang="en-US" sz="2400" i="1" dirty="0">
                <a:latin typeface="Arial" panose="020B0604020202020204" pitchFamily="34" charset="0"/>
                <a:cs typeface="Arial" panose="020B0604020202020204" pitchFamily="34" charset="0"/>
              </a:rPr>
              <a:t>Gains consensus, </a:t>
            </a:r>
            <a:r>
              <a:rPr lang="en-US" sz="2400" b="1" i="1" dirty="0">
                <a:latin typeface="Arial" panose="020B0604020202020204" pitchFamily="34" charset="0"/>
                <a:cs typeface="Arial" panose="020B0604020202020204" pitchFamily="34" charset="0"/>
              </a:rPr>
              <a:t>decides</a:t>
            </a:r>
          </a:p>
        </p:txBody>
      </p:sp>
    </p:spTree>
    <p:extLst>
      <p:ext uri="{BB962C8B-B14F-4D97-AF65-F5344CB8AC3E}">
        <p14:creationId xmlns:p14="http://schemas.microsoft.com/office/powerpoint/2010/main" xmlns="" val="2223431794"/>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fade">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fade">
                                      <p:cBhvr>
                                        <p:cTn id="17" dur="500"/>
                                        <p:tgtEl>
                                          <p:spTgt spid="12"/>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3"/>
                                        </p:tgtEl>
                                        <p:attrNameLst>
                                          <p:attrName>style.visibility</p:attrName>
                                        </p:attrNameLst>
                                      </p:cBhvr>
                                      <p:to>
                                        <p:strVal val="visible"/>
                                      </p:to>
                                    </p:set>
                                    <p:animEffect transition="in" filter="fade">
                                      <p:cBhvr>
                                        <p:cTn id="22" dur="500"/>
                                        <p:tgtEl>
                                          <p:spTgt spid="13"/>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4"/>
                                        </p:tgtEl>
                                        <p:attrNameLst>
                                          <p:attrName>style.visibility</p:attrName>
                                        </p:attrNameLst>
                                      </p:cBhvr>
                                      <p:to>
                                        <p:strVal val="visible"/>
                                      </p:to>
                                    </p:set>
                                    <p:animEffect transition="in" filter="fade">
                                      <p:cBhvr>
                                        <p:cTn id="27" dur="500"/>
                                        <p:tgtEl>
                                          <p:spTgt spid="14"/>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5"/>
                                        </p:tgtEl>
                                        <p:attrNameLst>
                                          <p:attrName>style.visibility</p:attrName>
                                        </p:attrNameLst>
                                      </p:cBhvr>
                                      <p:to>
                                        <p:strVal val="visible"/>
                                      </p:to>
                                    </p:set>
                                    <p:animEffect transition="in" filter="fade">
                                      <p:cBhvr>
                                        <p:cTn id="32"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10" grpId="0"/>
      <p:bldP spid="12" grpId="0"/>
      <p:bldP spid="13" grpId="0"/>
      <p:bldP spid="14" grpId="0"/>
      <p:bldP spid="1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228600" y="152400"/>
            <a:ext cx="3314700" cy="43973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2051" name="Picture 3"/>
          <p:cNvPicPr>
            <a:picLocks noChangeAspect="1" noChangeArrowheads="1"/>
          </p:cNvPicPr>
          <p:nvPr/>
        </p:nvPicPr>
        <p:blipFill>
          <a:blip r:embed="rId4">
            <a:extLst>
              <a:ext uri="{28A0092B-C50C-407E-A947-70E740481C1C}">
                <a14:useLocalDpi xmlns:a14="http://schemas.microsoft.com/office/drawing/2010/main" xmlns="" val="0"/>
              </a:ext>
            </a:extLst>
          </a:blip>
          <a:srcRect/>
          <a:stretch>
            <a:fillRect/>
          </a:stretch>
        </p:blipFill>
        <p:spPr bwMode="auto">
          <a:xfrm>
            <a:off x="439737" y="762000"/>
            <a:ext cx="2892425" cy="2139950"/>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pic>
        <p:nvPicPr>
          <p:cNvPr id="2053" name="Picture 5"/>
          <p:cNvPicPr>
            <a:picLocks noChangeAspect="1" noChangeArrowheads="1"/>
          </p:cNvPicPr>
          <p:nvPr/>
        </p:nvPicPr>
        <p:blipFill>
          <a:blip r:embed="rId5">
            <a:extLst>
              <a:ext uri="{28A0092B-C50C-407E-A947-70E740481C1C}">
                <a14:useLocalDpi xmlns:a14="http://schemas.microsoft.com/office/drawing/2010/main" xmlns="" val="0"/>
              </a:ext>
            </a:extLst>
          </a:blip>
          <a:srcRect/>
          <a:stretch>
            <a:fillRect/>
          </a:stretch>
        </p:blipFill>
        <p:spPr bwMode="auto">
          <a:xfrm>
            <a:off x="3200400" y="228600"/>
            <a:ext cx="5911558" cy="2971800"/>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pic>
        <p:nvPicPr>
          <p:cNvPr id="2054" name="Picture 6"/>
          <p:cNvPicPr>
            <a:picLocks noChangeAspect="1" noChangeArrowheads="1"/>
          </p:cNvPicPr>
          <p:nvPr/>
        </p:nvPicPr>
        <p:blipFill>
          <a:blip r:embed="rId6">
            <a:extLst>
              <a:ext uri="{28A0092B-C50C-407E-A947-70E740481C1C}">
                <a14:useLocalDpi xmlns:a14="http://schemas.microsoft.com/office/drawing/2010/main" xmlns="" val="0"/>
              </a:ext>
            </a:extLst>
          </a:blip>
          <a:srcRect/>
          <a:stretch>
            <a:fillRect/>
          </a:stretch>
        </p:blipFill>
        <p:spPr bwMode="auto">
          <a:xfrm>
            <a:off x="3858147" y="2901950"/>
            <a:ext cx="4676253" cy="3803650"/>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pic>
        <p:nvPicPr>
          <p:cNvPr id="2055" name="Picture 7"/>
          <p:cNvPicPr>
            <a:picLocks noChangeAspect="1" noChangeArrowheads="1"/>
          </p:cNvPicPr>
          <p:nvPr/>
        </p:nvPicPr>
        <p:blipFill>
          <a:blip r:embed="rId7">
            <a:extLst>
              <a:ext uri="{28A0092B-C50C-407E-A947-70E740481C1C}">
                <a14:useLocalDpi xmlns:a14="http://schemas.microsoft.com/office/drawing/2010/main" xmlns="" val="0"/>
              </a:ext>
            </a:extLst>
          </a:blip>
          <a:srcRect/>
          <a:stretch>
            <a:fillRect/>
          </a:stretch>
        </p:blipFill>
        <p:spPr bwMode="auto">
          <a:xfrm>
            <a:off x="457200" y="4267200"/>
            <a:ext cx="6334125" cy="2314575"/>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pic>
        <p:nvPicPr>
          <p:cNvPr id="2056" name="Picture 8"/>
          <p:cNvPicPr>
            <a:picLocks noChangeAspect="1" noChangeArrowheads="1"/>
          </p:cNvPicPr>
          <p:nvPr/>
        </p:nvPicPr>
        <p:blipFill>
          <a:blip r:embed="rId8">
            <a:extLst>
              <a:ext uri="{28A0092B-C50C-407E-A947-70E740481C1C}">
                <a14:useLocalDpi xmlns:a14="http://schemas.microsoft.com/office/drawing/2010/main" xmlns="" val="0"/>
              </a:ext>
            </a:extLst>
          </a:blip>
          <a:srcRect/>
          <a:stretch>
            <a:fillRect/>
          </a:stretch>
        </p:blipFill>
        <p:spPr bwMode="auto">
          <a:xfrm>
            <a:off x="1524000" y="1885950"/>
            <a:ext cx="4102100" cy="2838450"/>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extLst>
      <p:ext uri="{BB962C8B-B14F-4D97-AF65-F5344CB8AC3E}">
        <p14:creationId xmlns:p14="http://schemas.microsoft.com/office/powerpoint/2010/main" xmlns="" val="3200484505"/>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051"/>
                                        </p:tgtEl>
                                        <p:attrNameLst>
                                          <p:attrName>style.visibility</p:attrName>
                                        </p:attrNameLst>
                                      </p:cBhvr>
                                      <p:to>
                                        <p:strVal val="visible"/>
                                      </p:to>
                                    </p:set>
                                    <p:animEffect transition="in" filter="fade">
                                      <p:cBhvr>
                                        <p:cTn id="7" dur="500"/>
                                        <p:tgtEl>
                                          <p:spTgt spid="2051"/>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053"/>
                                        </p:tgtEl>
                                        <p:attrNameLst>
                                          <p:attrName>style.visibility</p:attrName>
                                        </p:attrNameLst>
                                      </p:cBhvr>
                                      <p:to>
                                        <p:strVal val="visible"/>
                                      </p:to>
                                    </p:set>
                                    <p:animEffect transition="in" filter="fade">
                                      <p:cBhvr>
                                        <p:cTn id="12" dur="500"/>
                                        <p:tgtEl>
                                          <p:spTgt spid="2053"/>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054"/>
                                        </p:tgtEl>
                                        <p:attrNameLst>
                                          <p:attrName>style.visibility</p:attrName>
                                        </p:attrNameLst>
                                      </p:cBhvr>
                                      <p:to>
                                        <p:strVal val="visible"/>
                                      </p:to>
                                    </p:set>
                                    <p:animEffect transition="in" filter="fade">
                                      <p:cBhvr>
                                        <p:cTn id="17" dur="500"/>
                                        <p:tgtEl>
                                          <p:spTgt spid="2054"/>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055"/>
                                        </p:tgtEl>
                                        <p:attrNameLst>
                                          <p:attrName>style.visibility</p:attrName>
                                        </p:attrNameLst>
                                      </p:cBhvr>
                                      <p:to>
                                        <p:strVal val="visible"/>
                                      </p:to>
                                    </p:set>
                                    <p:animEffect transition="in" filter="fade">
                                      <p:cBhvr>
                                        <p:cTn id="22" dur="500"/>
                                        <p:tgtEl>
                                          <p:spTgt spid="2055"/>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2056"/>
                                        </p:tgtEl>
                                        <p:attrNameLst>
                                          <p:attrName>style.visibility</p:attrName>
                                        </p:attrNameLst>
                                      </p:cBhvr>
                                      <p:to>
                                        <p:strVal val="visible"/>
                                      </p:to>
                                    </p:set>
                                    <p:animEffect transition="in" filter="fade">
                                      <p:cBhvr>
                                        <p:cTn id="27" dur="500"/>
                                        <p:tgtEl>
                                          <p:spTgt spid="205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686800" cy="1143000"/>
          </a:xfrm>
        </p:spPr>
        <p:txBody>
          <a:bodyPr>
            <a:noAutofit/>
          </a:bodyPr>
          <a:lstStyle/>
          <a:p>
            <a:r>
              <a:rPr lang="en-US" sz="4000" dirty="0">
                <a:effectLst/>
                <a:latin typeface="Arial" panose="020B0604020202020204" pitchFamily="34" charset="0"/>
                <a:cs typeface="Arial" panose="020B0604020202020204" pitchFamily="34" charset="0"/>
              </a:rPr>
              <a:t>When do BAs use Focus Groups?</a:t>
            </a:r>
          </a:p>
        </p:txBody>
      </p:sp>
      <p:sp>
        <p:nvSpPr>
          <p:cNvPr id="4" name="Rectangle 3"/>
          <p:cNvSpPr/>
          <p:nvPr/>
        </p:nvSpPr>
        <p:spPr>
          <a:xfrm>
            <a:off x="363049" y="1198602"/>
            <a:ext cx="2234907" cy="553998"/>
          </a:xfrm>
          <a:prstGeom prst="rect">
            <a:avLst/>
          </a:prstGeom>
        </p:spPr>
        <p:txBody>
          <a:bodyPr wrap="none">
            <a:spAutoFit/>
          </a:bodyPr>
          <a:lstStyle/>
          <a:p>
            <a:r>
              <a:rPr lang="en-US" sz="3000" b="1" dirty="0">
                <a:latin typeface="Arial" panose="020B0604020202020204" pitchFamily="34" charset="0"/>
                <a:cs typeface="Arial" panose="020B0604020202020204" pitchFamily="34" charset="0"/>
              </a:rPr>
              <a:t>BABOK 3.0</a:t>
            </a:r>
          </a:p>
        </p:txBody>
      </p:sp>
      <p:sp>
        <p:nvSpPr>
          <p:cNvPr id="5" name="Rectangle 4"/>
          <p:cNvSpPr/>
          <p:nvPr/>
        </p:nvSpPr>
        <p:spPr>
          <a:xfrm>
            <a:off x="228600" y="1676400"/>
            <a:ext cx="5517857" cy="892552"/>
          </a:xfrm>
          <a:prstGeom prst="rect">
            <a:avLst/>
          </a:prstGeom>
        </p:spPr>
        <p:txBody>
          <a:bodyPr wrap="none">
            <a:spAutoFit/>
          </a:bodyPr>
          <a:lstStyle/>
          <a:p>
            <a:pPr marL="457200" indent="-457200">
              <a:buFont typeface="Wingdings" panose="05000000000000000000" pitchFamily="2" charset="2"/>
              <a:buChar char="q"/>
            </a:pPr>
            <a:r>
              <a:rPr lang="en-US" sz="2800" b="1" dirty="0">
                <a:latin typeface="Arial" panose="020B0604020202020204" pitchFamily="34" charset="0"/>
                <a:cs typeface="Arial" panose="020B0604020202020204" pitchFamily="34" charset="0"/>
              </a:rPr>
              <a:t>Elicitation and Collaboration</a:t>
            </a:r>
          </a:p>
          <a:p>
            <a:pPr marL="914400" lvl="1" indent="-457200">
              <a:buFont typeface="Wingdings" panose="05000000000000000000" pitchFamily="2" charset="2"/>
              <a:buChar char="q"/>
            </a:pPr>
            <a:r>
              <a:rPr lang="en-US" sz="2400" dirty="0">
                <a:latin typeface="Arial" panose="020B0604020202020204" pitchFamily="34" charset="0"/>
                <a:cs typeface="Arial" panose="020B0604020202020204" pitchFamily="34" charset="0"/>
              </a:rPr>
              <a:t>Conduct Elicitation task </a:t>
            </a:r>
          </a:p>
        </p:txBody>
      </p:sp>
      <p:sp>
        <p:nvSpPr>
          <p:cNvPr id="6" name="Rectangle 5"/>
          <p:cNvSpPr/>
          <p:nvPr/>
        </p:nvSpPr>
        <p:spPr>
          <a:xfrm>
            <a:off x="228600" y="2645489"/>
            <a:ext cx="5129930" cy="1261884"/>
          </a:xfrm>
          <a:prstGeom prst="rect">
            <a:avLst/>
          </a:prstGeom>
        </p:spPr>
        <p:txBody>
          <a:bodyPr wrap="none">
            <a:spAutoFit/>
          </a:bodyPr>
          <a:lstStyle/>
          <a:p>
            <a:pPr marL="457200" indent="-457200">
              <a:buFont typeface="Wingdings" panose="05000000000000000000" pitchFamily="2" charset="2"/>
              <a:buChar char="q"/>
            </a:pPr>
            <a:r>
              <a:rPr lang="en-US" sz="2800" b="1" dirty="0">
                <a:latin typeface="Arial" panose="020B0604020202020204" pitchFamily="34" charset="0"/>
                <a:cs typeface="Arial" panose="020B0604020202020204" pitchFamily="34" charset="0"/>
              </a:rPr>
              <a:t>Strategy Analysis</a:t>
            </a:r>
          </a:p>
          <a:p>
            <a:pPr marL="914400" lvl="1" indent="-457200">
              <a:buFont typeface="Wingdings" panose="05000000000000000000" pitchFamily="2" charset="2"/>
              <a:buChar char="q"/>
            </a:pPr>
            <a:r>
              <a:rPr lang="en-US" sz="2400" dirty="0">
                <a:latin typeface="Arial" panose="020B0604020202020204" pitchFamily="34" charset="0"/>
                <a:cs typeface="Arial" panose="020B0604020202020204" pitchFamily="34" charset="0"/>
              </a:rPr>
              <a:t>Analyze Current State task</a:t>
            </a:r>
          </a:p>
          <a:p>
            <a:pPr marL="914400" lvl="1" indent="-457200">
              <a:buFont typeface="Wingdings" panose="05000000000000000000" pitchFamily="2" charset="2"/>
              <a:buChar char="q"/>
            </a:pPr>
            <a:r>
              <a:rPr lang="en-US" sz="2400" dirty="0">
                <a:latin typeface="Arial" panose="020B0604020202020204" pitchFamily="34" charset="0"/>
                <a:cs typeface="Arial" panose="020B0604020202020204" pitchFamily="34" charset="0"/>
              </a:rPr>
              <a:t>Define Change Strategy task </a:t>
            </a:r>
          </a:p>
        </p:txBody>
      </p:sp>
      <p:sp>
        <p:nvSpPr>
          <p:cNvPr id="8" name="Rectangle 7"/>
          <p:cNvSpPr/>
          <p:nvPr/>
        </p:nvSpPr>
        <p:spPr>
          <a:xfrm>
            <a:off x="228600" y="3983910"/>
            <a:ext cx="8915400" cy="892552"/>
          </a:xfrm>
          <a:prstGeom prst="rect">
            <a:avLst/>
          </a:prstGeom>
        </p:spPr>
        <p:txBody>
          <a:bodyPr wrap="square">
            <a:spAutoFit/>
          </a:bodyPr>
          <a:lstStyle/>
          <a:p>
            <a:pPr marL="457200" indent="-457200">
              <a:buFont typeface="Wingdings" panose="05000000000000000000" pitchFamily="2" charset="2"/>
              <a:buChar char="q"/>
            </a:pPr>
            <a:r>
              <a:rPr lang="en-US" sz="2800" b="1" dirty="0">
                <a:latin typeface="Arial" panose="020B0604020202020204" pitchFamily="34" charset="0"/>
                <a:cs typeface="Arial" panose="020B0604020202020204" pitchFamily="34" charset="0"/>
              </a:rPr>
              <a:t>Requirements Analysis and Design Definition</a:t>
            </a:r>
          </a:p>
          <a:p>
            <a:pPr marL="914400" lvl="1" indent="-457200">
              <a:buFont typeface="Wingdings" panose="05000000000000000000" pitchFamily="2" charset="2"/>
              <a:buChar char="q"/>
            </a:pPr>
            <a:r>
              <a:rPr lang="en-US" sz="2400" dirty="0">
                <a:latin typeface="Arial" panose="020B0604020202020204" pitchFamily="34" charset="0"/>
                <a:cs typeface="Arial" panose="020B0604020202020204" pitchFamily="34" charset="0"/>
              </a:rPr>
              <a:t>Analyze Potential Value and Recommend Solution task</a:t>
            </a:r>
          </a:p>
        </p:txBody>
      </p:sp>
      <p:sp>
        <p:nvSpPr>
          <p:cNvPr id="7" name="Rectangle 6"/>
          <p:cNvSpPr/>
          <p:nvPr/>
        </p:nvSpPr>
        <p:spPr>
          <a:xfrm>
            <a:off x="228600" y="4953000"/>
            <a:ext cx="8915400" cy="1261884"/>
          </a:xfrm>
          <a:prstGeom prst="rect">
            <a:avLst/>
          </a:prstGeom>
        </p:spPr>
        <p:txBody>
          <a:bodyPr wrap="square">
            <a:spAutoFit/>
          </a:bodyPr>
          <a:lstStyle/>
          <a:p>
            <a:pPr marL="457200" indent="-457200">
              <a:buFont typeface="Wingdings" panose="05000000000000000000" pitchFamily="2" charset="2"/>
              <a:buChar char="q"/>
            </a:pPr>
            <a:r>
              <a:rPr lang="en-US" sz="2800" b="1" dirty="0">
                <a:latin typeface="Arial" panose="020B0604020202020204" pitchFamily="34" charset="0"/>
                <a:cs typeface="Arial" panose="020B0604020202020204" pitchFamily="34" charset="0"/>
              </a:rPr>
              <a:t>Solution Evaluation</a:t>
            </a:r>
          </a:p>
          <a:p>
            <a:pPr marL="914400" lvl="1" indent="-457200">
              <a:buFont typeface="Wingdings" panose="05000000000000000000" pitchFamily="2" charset="2"/>
              <a:buChar char="q"/>
            </a:pPr>
            <a:r>
              <a:rPr lang="en-US" sz="2400" dirty="0">
                <a:latin typeface="Arial" panose="020B0604020202020204" pitchFamily="34" charset="0"/>
                <a:cs typeface="Arial" panose="020B0604020202020204" pitchFamily="34" charset="0"/>
              </a:rPr>
              <a:t>Measure Solution Performance task</a:t>
            </a:r>
          </a:p>
          <a:p>
            <a:pPr marL="914400" lvl="1" indent="-457200">
              <a:buFont typeface="Wingdings" panose="05000000000000000000" pitchFamily="2" charset="2"/>
              <a:buChar char="q"/>
            </a:pPr>
            <a:r>
              <a:rPr lang="en-US" sz="2400" dirty="0">
                <a:latin typeface="Arial" panose="020B0604020202020204" pitchFamily="34" charset="0"/>
                <a:cs typeface="Arial" panose="020B0604020202020204" pitchFamily="34" charset="0"/>
              </a:rPr>
              <a:t>Recommend Actions to Increase Solution Value task</a:t>
            </a:r>
          </a:p>
        </p:txBody>
      </p:sp>
    </p:spTree>
    <p:extLst>
      <p:ext uri="{BB962C8B-B14F-4D97-AF65-F5344CB8AC3E}">
        <p14:creationId xmlns:p14="http://schemas.microsoft.com/office/powerpoint/2010/main" xmlns="" val="800971281"/>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fade">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fade">
                                      <p:cBhvr>
                                        <p:cTn id="2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8" grpId="0"/>
      <p:bldP spid="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a:xfrm>
            <a:off x="152400" y="152400"/>
            <a:ext cx="8839200" cy="1470025"/>
          </a:xfrm>
          <a:prstGeom prst="rect">
            <a:avLst/>
          </a:prstGeom>
        </p:spPr>
        <p:txBody>
          <a:bodyPr vert="horz" rtlCol="0" anchor="ctr">
            <a:normAutofit fontScale="97500"/>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r>
              <a:rPr lang="en-US" sz="3600" dirty="0">
                <a:effectLst/>
                <a:latin typeface="Arial" panose="020B0604020202020204" pitchFamily="34" charset="0"/>
                <a:cs typeface="Arial" panose="020B0604020202020204" pitchFamily="34" charset="0"/>
              </a:rPr>
              <a:t>When is a Focus Group Appropriate?</a:t>
            </a:r>
          </a:p>
        </p:txBody>
      </p:sp>
      <p:sp>
        <p:nvSpPr>
          <p:cNvPr id="9" name="Rectangle 8"/>
          <p:cNvSpPr/>
          <p:nvPr/>
        </p:nvSpPr>
        <p:spPr>
          <a:xfrm>
            <a:off x="1371600" y="4465334"/>
            <a:ext cx="5997660" cy="553998"/>
          </a:xfrm>
          <a:prstGeom prst="rect">
            <a:avLst/>
          </a:prstGeom>
        </p:spPr>
        <p:txBody>
          <a:bodyPr wrap="square">
            <a:spAutoFit/>
          </a:bodyPr>
          <a:lstStyle/>
          <a:p>
            <a:pPr marL="457200" indent="-457200">
              <a:buClrTx/>
              <a:buFont typeface="Wingdings" panose="05000000000000000000" pitchFamily="2" charset="2"/>
              <a:buChar char="q"/>
            </a:pPr>
            <a:r>
              <a:rPr lang="en-US" sz="3000" dirty="0">
                <a:latin typeface="Arial" panose="020B0604020202020204" pitchFamily="34" charset="0"/>
                <a:cs typeface="Arial" panose="020B0604020202020204" pitchFamily="34" charset="0"/>
              </a:rPr>
              <a:t>Ideas</a:t>
            </a:r>
          </a:p>
        </p:txBody>
      </p:sp>
      <p:sp>
        <p:nvSpPr>
          <p:cNvPr id="10" name="Rectangle 9"/>
          <p:cNvSpPr/>
          <p:nvPr/>
        </p:nvSpPr>
        <p:spPr>
          <a:xfrm>
            <a:off x="533400" y="2464400"/>
            <a:ext cx="4701928" cy="553998"/>
          </a:xfrm>
          <a:prstGeom prst="rect">
            <a:avLst/>
          </a:prstGeom>
        </p:spPr>
        <p:txBody>
          <a:bodyPr wrap="none">
            <a:spAutoFit/>
          </a:bodyPr>
          <a:lstStyle/>
          <a:p>
            <a:pPr marL="457200" indent="-457200">
              <a:buClrTx/>
              <a:buFont typeface="Wingdings" panose="05000000000000000000" pitchFamily="2" charset="2"/>
              <a:buChar char="q"/>
            </a:pPr>
            <a:r>
              <a:rPr lang="en-US" sz="3000" dirty="0">
                <a:latin typeface="Arial" panose="020B0604020202020204" pitchFamily="34" charset="0"/>
                <a:cs typeface="Arial" panose="020B0604020202020204" pitchFamily="34" charset="0"/>
              </a:rPr>
              <a:t>What people are feeling</a:t>
            </a:r>
          </a:p>
        </p:txBody>
      </p:sp>
      <p:sp>
        <p:nvSpPr>
          <p:cNvPr id="11" name="Rectangle 10"/>
          <p:cNvSpPr/>
          <p:nvPr/>
        </p:nvSpPr>
        <p:spPr>
          <a:xfrm>
            <a:off x="930348" y="3464867"/>
            <a:ext cx="6197530" cy="553998"/>
          </a:xfrm>
          <a:prstGeom prst="rect">
            <a:avLst/>
          </a:prstGeom>
        </p:spPr>
        <p:txBody>
          <a:bodyPr wrap="none">
            <a:spAutoFit/>
          </a:bodyPr>
          <a:lstStyle/>
          <a:p>
            <a:pPr marL="457200" indent="-457200">
              <a:buClrTx/>
              <a:buFont typeface="Wingdings" panose="05000000000000000000" pitchFamily="2" charset="2"/>
              <a:buChar char="q"/>
            </a:pPr>
            <a:r>
              <a:rPr lang="en-US" sz="3000" dirty="0">
                <a:latin typeface="Arial" panose="020B0604020202020204" pitchFamily="34" charset="0"/>
                <a:cs typeface="Arial" panose="020B0604020202020204" pitchFamily="34" charset="0"/>
              </a:rPr>
              <a:t>How </a:t>
            </a:r>
            <a:r>
              <a:rPr lang="en-US" sz="3000" b="1" i="1" dirty="0">
                <a:latin typeface="Arial" panose="020B0604020202020204" pitchFamily="34" charset="0"/>
                <a:cs typeface="Arial" panose="020B0604020202020204" pitchFamily="34" charset="0"/>
              </a:rPr>
              <a:t>strongly</a:t>
            </a:r>
            <a:r>
              <a:rPr lang="en-US" sz="3000" dirty="0">
                <a:latin typeface="Arial" panose="020B0604020202020204" pitchFamily="34" charset="0"/>
                <a:cs typeface="Arial" panose="020B0604020202020204" pitchFamily="34" charset="0"/>
              </a:rPr>
              <a:t> people are feeling</a:t>
            </a:r>
          </a:p>
        </p:txBody>
      </p:sp>
      <p:sp>
        <p:nvSpPr>
          <p:cNvPr id="13" name="Rectangle 12"/>
          <p:cNvSpPr/>
          <p:nvPr/>
        </p:nvSpPr>
        <p:spPr>
          <a:xfrm>
            <a:off x="1774740" y="5465802"/>
            <a:ext cx="5083260" cy="553998"/>
          </a:xfrm>
          <a:prstGeom prst="rect">
            <a:avLst/>
          </a:prstGeom>
        </p:spPr>
        <p:txBody>
          <a:bodyPr wrap="square">
            <a:spAutoFit/>
          </a:bodyPr>
          <a:lstStyle/>
          <a:p>
            <a:pPr marL="457200" indent="-457200">
              <a:buClrTx/>
              <a:buFont typeface="Wingdings" panose="05000000000000000000" pitchFamily="2" charset="2"/>
              <a:buChar char="q"/>
            </a:pPr>
            <a:r>
              <a:rPr lang="en-US" sz="3000" dirty="0">
                <a:latin typeface="Arial" panose="020B0604020202020204" pitchFamily="34" charset="0"/>
                <a:cs typeface="Arial" panose="020B0604020202020204" pitchFamily="34" charset="0"/>
              </a:rPr>
              <a:t>What people think</a:t>
            </a:r>
          </a:p>
        </p:txBody>
      </p:sp>
      <p:sp>
        <p:nvSpPr>
          <p:cNvPr id="16" name="Rectangle 15"/>
          <p:cNvSpPr/>
          <p:nvPr/>
        </p:nvSpPr>
        <p:spPr>
          <a:xfrm>
            <a:off x="533400" y="1371600"/>
            <a:ext cx="5673348" cy="646331"/>
          </a:xfrm>
          <a:prstGeom prst="rect">
            <a:avLst/>
          </a:prstGeom>
        </p:spPr>
        <p:txBody>
          <a:bodyPr wrap="none">
            <a:spAutoFit/>
          </a:bodyPr>
          <a:lstStyle/>
          <a:p>
            <a:pPr>
              <a:buClrTx/>
            </a:pPr>
            <a:r>
              <a:rPr lang="en-US" sz="3600" dirty="0">
                <a:latin typeface="Arial" panose="020B0604020202020204" pitchFamily="34" charset="0"/>
                <a:cs typeface="Arial" panose="020B0604020202020204" pitchFamily="34" charset="0"/>
              </a:rPr>
              <a:t>When you want to know….</a:t>
            </a:r>
          </a:p>
        </p:txBody>
      </p:sp>
    </p:spTree>
    <p:extLst>
      <p:ext uri="{BB962C8B-B14F-4D97-AF65-F5344CB8AC3E}">
        <p14:creationId xmlns:p14="http://schemas.microsoft.com/office/powerpoint/2010/main" xmlns="" val="1472322037"/>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fade">
                                      <p:cBhvr>
                                        <p:cTn id="7" dur="500"/>
                                        <p:tgtEl>
                                          <p:spTgt spid="1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fade">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fade">
                                      <p:cBhvr>
                                        <p:cTn id="17" dur="500"/>
                                        <p:tgtEl>
                                          <p:spTgt spid="11"/>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fade">
                                      <p:cBhvr>
                                        <p:cTn id="22" dur="500"/>
                                        <p:tgtEl>
                                          <p:spTgt spid="9"/>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3"/>
                                        </p:tgtEl>
                                        <p:attrNameLst>
                                          <p:attrName>style.visibility</p:attrName>
                                        </p:attrNameLst>
                                      </p:cBhvr>
                                      <p:to>
                                        <p:strVal val="visible"/>
                                      </p:to>
                                    </p:set>
                                    <p:animEffect transition="in" filter="fade">
                                      <p:cBhvr>
                                        <p:cTn id="2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11" grpId="0"/>
      <p:bldP spid="13" grpId="0"/>
      <p:bldP spid="16"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a:xfrm>
            <a:off x="152400" y="152400"/>
            <a:ext cx="8839200" cy="1470025"/>
          </a:xfrm>
          <a:prstGeom prst="rect">
            <a:avLst/>
          </a:prstGeom>
        </p:spPr>
        <p:txBody>
          <a:bodyPr vert="horz" rtlCol="0" anchor="ctr">
            <a:normAutofit fontScale="97500"/>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r>
              <a:rPr lang="en-US" sz="3600" dirty="0">
                <a:effectLst/>
                <a:latin typeface="Arial" panose="020B0604020202020204" pitchFamily="34" charset="0"/>
                <a:cs typeface="Arial" panose="020B0604020202020204" pitchFamily="34" charset="0"/>
              </a:rPr>
              <a:t>When a Focus Group isn’t Appropriate?</a:t>
            </a:r>
          </a:p>
        </p:txBody>
      </p:sp>
      <p:sp>
        <p:nvSpPr>
          <p:cNvPr id="9" name="Rectangle 8"/>
          <p:cNvSpPr/>
          <p:nvPr/>
        </p:nvSpPr>
        <p:spPr>
          <a:xfrm>
            <a:off x="1295400" y="3753534"/>
            <a:ext cx="5997660" cy="1015663"/>
          </a:xfrm>
          <a:prstGeom prst="rect">
            <a:avLst/>
          </a:prstGeom>
        </p:spPr>
        <p:txBody>
          <a:bodyPr wrap="square">
            <a:spAutoFit/>
          </a:bodyPr>
          <a:lstStyle/>
          <a:p>
            <a:pPr marL="457200" indent="-457200">
              <a:buClrTx/>
              <a:buFont typeface="Wingdings" panose="05000000000000000000" pitchFamily="2" charset="2"/>
              <a:buChar char="q"/>
            </a:pPr>
            <a:r>
              <a:rPr lang="en-US" sz="3000" dirty="0">
                <a:latin typeface="Arial" panose="020B0604020202020204" pitchFamily="34" charset="0"/>
                <a:cs typeface="Arial" panose="020B0604020202020204" pitchFamily="34" charset="0"/>
              </a:rPr>
              <a:t>There is no intention to use the information</a:t>
            </a:r>
          </a:p>
        </p:txBody>
      </p:sp>
      <p:sp>
        <p:nvSpPr>
          <p:cNvPr id="10" name="Rectangle 9"/>
          <p:cNvSpPr/>
          <p:nvPr/>
        </p:nvSpPr>
        <p:spPr>
          <a:xfrm>
            <a:off x="457200" y="1752600"/>
            <a:ext cx="4980851" cy="553998"/>
          </a:xfrm>
          <a:prstGeom prst="rect">
            <a:avLst/>
          </a:prstGeom>
        </p:spPr>
        <p:txBody>
          <a:bodyPr wrap="none">
            <a:spAutoFit/>
          </a:bodyPr>
          <a:lstStyle/>
          <a:p>
            <a:pPr marL="457200" indent="-457200">
              <a:buClrTx/>
              <a:buFont typeface="Wingdings" panose="05000000000000000000" pitchFamily="2" charset="2"/>
              <a:buChar char="q"/>
            </a:pPr>
            <a:r>
              <a:rPr lang="en-US" sz="3000" dirty="0">
                <a:latin typeface="Arial" panose="020B0604020202020204" pitchFamily="34" charset="0"/>
                <a:cs typeface="Arial" panose="020B0604020202020204" pitchFamily="34" charset="0"/>
              </a:rPr>
              <a:t>Personal, sensitive topics</a:t>
            </a:r>
          </a:p>
        </p:txBody>
      </p:sp>
      <p:sp>
        <p:nvSpPr>
          <p:cNvPr id="11" name="Rectangle 10"/>
          <p:cNvSpPr/>
          <p:nvPr/>
        </p:nvSpPr>
        <p:spPr>
          <a:xfrm>
            <a:off x="854148" y="2753067"/>
            <a:ext cx="5320687" cy="553998"/>
          </a:xfrm>
          <a:prstGeom prst="rect">
            <a:avLst/>
          </a:prstGeom>
        </p:spPr>
        <p:txBody>
          <a:bodyPr wrap="none">
            <a:spAutoFit/>
          </a:bodyPr>
          <a:lstStyle/>
          <a:p>
            <a:pPr marL="457200" indent="-457200">
              <a:buClrTx/>
              <a:buFont typeface="Wingdings" panose="05000000000000000000" pitchFamily="2" charset="2"/>
              <a:buChar char="q"/>
            </a:pPr>
            <a:r>
              <a:rPr lang="en-US" sz="3000" dirty="0">
                <a:latin typeface="Arial" panose="020B0604020202020204" pitchFamily="34" charset="0"/>
                <a:cs typeface="Arial" panose="020B0604020202020204" pitchFamily="34" charset="0"/>
              </a:rPr>
              <a:t>Emotionally charged issues</a:t>
            </a:r>
          </a:p>
        </p:txBody>
      </p:sp>
    </p:spTree>
    <p:extLst>
      <p:ext uri="{BB962C8B-B14F-4D97-AF65-F5344CB8AC3E}">
        <p14:creationId xmlns:p14="http://schemas.microsoft.com/office/powerpoint/2010/main" xmlns="" val="4151814263"/>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fade">
                                      <p:cBhvr>
                                        <p:cTn id="1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11"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2466</TotalTime>
  <Words>2570</Words>
  <Application>Microsoft Office PowerPoint</Application>
  <PresentationFormat>On-screen Show (4:3)</PresentationFormat>
  <Paragraphs>348</Paragraphs>
  <Slides>26</Slides>
  <Notes>26</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Concourse</vt:lpstr>
      <vt:lpstr>Slide 1</vt:lpstr>
      <vt:lpstr>Slide 2</vt:lpstr>
      <vt:lpstr>Slide 3</vt:lpstr>
      <vt:lpstr>Slide 4</vt:lpstr>
      <vt:lpstr>Slide 5</vt:lpstr>
      <vt:lpstr>Slide 6</vt:lpstr>
      <vt:lpstr>When do BAs use Focus Groups?</vt:lpstr>
      <vt:lpstr>Slide 8</vt:lpstr>
      <vt:lpstr>Slide 9</vt:lpstr>
      <vt:lpstr>Focus Group – Lets get Started</vt:lpstr>
      <vt:lpstr>Focus Group – Understand Scope</vt:lpstr>
      <vt:lpstr>Focus Group – Plan</vt:lpstr>
      <vt:lpstr>Focus Group – Plan</vt:lpstr>
      <vt:lpstr>Focus Group – Plan</vt:lpstr>
      <vt:lpstr>Focus Group – Plan</vt:lpstr>
      <vt:lpstr>Focus Group – Plan</vt:lpstr>
      <vt:lpstr>Focus Group – Plan</vt:lpstr>
      <vt:lpstr>Focus Group – Plan</vt:lpstr>
      <vt:lpstr>Focus Group – EXECUTE!</vt:lpstr>
      <vt:lpstr>Focus Group – Analysis &amp; Reporting</vt:lpstr>
      <vt:lpstr>Focus Group – Closing</vt:lpstr>
      <vt:lpstr>What does a Focus Group look like?</vt:lpstr>
      <vt:lpstr>What does a Focus Group look like?</vt:lpstr>
      <vt:lpstr>What did you see?</vt:lpstr>
      <vt:lpstr>Where can you find out more?</vt:lpstr>
      <vt:lpstr>Slide 26</vt:lpstr>
    </vt:vector>
  </TitlesOfParts>
  <Company>Progressive Casualty Insurance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LaTosha M Johnson</dc:creator>
  <cp:lastModifiedBy>Cheryl</cp:lastModifiedBy>
  <cp:revision>129</cp:revision>
  <cp:lastPrinted>2015-08-18T15:33:57Z</cp:lastPrinted>
  <dcterms:created xsi:type="dcterms:W3CDTF">2014-08-01T14:22:32Z</dcterms:created>
  <dcterms:modified xsi:type="dcterms:W3CDTF">2017-03-13T11:30:32Z</dcterms:modified>
</cp:coreProperties>
</file>