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71" r:id="rId2"/>
    <p:sldId id="344" r:id="rId3"/>
    <p:sldId id="309" r:id="rId4"/>
    <p:sldId id="289" r:id="rId5"/>
    <p:sldId id="257" r:id="rId6"/>
    <p:sldId id="332" r:id="rId7"/>
    <p:sldId id="297" r:id="rId8"/>
    <p:sldId id="335" r:id="rId9"/>
    <p:sldId id="273" r:id="rId10"/>
    <p:sldId id="293" r:id="rId11"/>
    <p:sldId id="290" r:id="rId12"/>
    <p:sldId id="314" r:id="rId13"/>
    <p:sldId id="312" r:id="rId14"/>
    <p:sldId id="313" r:id="rId15"/>
    <p:sldId id="288" r:id="rId16"/>
    <p:sldId id="305" r:id="rId17"/>
    <p:sldId id="294" r:id="rId18"/>
    <p:sldId id="258" r:id="rId19"/>
    <p:sldId id="260" r:id="rId20"/>
    <p:sldId id="275" r:id="rId21"/>
    <p:sldId id="308" r:id="rId22"/>
    <p:sldId id="334" r:id="rId23"/>
    <p:sldId id="277" r:id="rId24"/>
    <p:sldId id="306" r:id="rId25"/>
    <p:sldId id="276" r:id="rId26"/>
    <p:sldId id="319" r:id="rId27"/>
    <p:sldId id="304" r:id="rId28"/>
    <p:sldId id="333" r:id="rId29"/>
    <p:sldId id="311" r:id="rId30"/>
    <p:sldId id="307" r:id="rId31"/>
    <p:sldId id="310" r:id="rId32"/>
    <p:sldId id="262" r:id="rId33"/>
    <p:sldId id="263" r:id="rId34"/>
    <p:sldId id="268" r:id="rId35"/>
    <p:sldId id="315" r:id="rId36"/>
    <p:sldId id="264" r:id="rId37"/>
    <p:sldId id="341" r:id="rId38"/>
    <p:sldId id="342" r:id="rId39"/>
    <p:sldId id="267" r:id="rId40"/>
    <p:sldId id="283" r:id="rId41"/>
    <p:sldId id="286" r:id="rId42"/>
    <p:sldId id="348" r:id="rId43"/>
    <p:sldId id="350" r:id="rId44"/>
    <p:sldId id="349" r:id="rId45"/>
    <p:sldId id="266" r:id="rId46"/>
    <p:sldId id="317" r:id="rId47"/>
    <p:sldId id="301" r:id="rId48"/>
    <p:sldId id="269" r:id="rId49"/>
    <p:sldId id="270" r:id="rId50"/>
    <p:sldId id="279" r:id="rId51"/>
    <p:sldId id="303" r:id="rId52"/>
    <p:sldId id="280" r:id="rId53"/>
    <p:sldId id="291" r:id="rId54"/>
    <p:sldId id="346" r:id="rId55"/>
    <p:sldId id="347" r:id="rId56"/>
    <p:sldId id="298" r:id="rId57"/>
    <p:sldId id="285" r:id="rId58"/>
    <p:sldId id="287" r:id="rId59"/>
    <p:sldId id="345" r:id="rId60"/>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ry wiegmann" initials="tw" lastIdx="1" clrIdx="0">
    <p:extLst>
      <p:ext uri="{19B8F6BF-5375-455C-9EA6-DF929625EA0E}">
        <p15:presenceInfo xmlns:p15="http://schemas.microsoft.com/office/powerpoint/2012/main" userId="f2d82611513dc4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7C8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21" autoAdjust="0"/>
  </p:normalViewPr>
  <p:slideViewPr>
    <p:cSldViewPr>
      <p:cViewPr varScale="1">
        <p:scale>
          <a:sx n="58" d="100"/>
          <a:sy n="58" d="100"/>
        </p:scale>
        <p:origin x="570" y="7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480708E0-4BF0-4B83-B81E-BF81AB9E592E}" type="datetimeFigureOut">
              <a:rPr lang="en-US" smtClean="0"/>
              <a:t>10/17/2016</a:t>
            </a:fld>
            <a:endParaRPr lang="en-US"/>
          </a:p>
        </p:txBody>
      </p:sp>
      <p:sp>
        <p:nvSpPr>
          <p:cNvPr id="4" name="Footer Placeholder 3"/>
          <p:cNvSpPr>
            <a:spLocks noGrp="1"/>
          </p:cNvSpPr>
          <p:nvPr>
            <p:ph type="ftr" sz="quarter" idx="2"/>
          </p:nvPr>
        </p:nvSpPr>
        <p:spPr>
          <a:xfrm>
            <a:off x="0" y="889952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899525"/>
            <a:ext cx="3078163" cy="469900"/>
          </a:xfrm>
          <a:prstGeom prst="rect">
            <a:avLst/>
          </a:prstGeom>
        </p:spPr>
        <p:txBody>
          <a:bodyPr vert="horz" lIns="91440" tIns="45720" rIns="91440" bIns="45720" rtlCol="0" anchor="b"/>
          <a:lstStyle>
            <a:lvl1pPr algn="r">
              <a:defRPr sz="1200"/>
            </a:lvl1pPr>
          </a:lstStyle>
          <a:p>
            <a:fld id="{407720FE-2644-4D5A-BDB4-CD06C04F024F}" type="slidenum">
              <a:rPr lang="en-US" smtClean="0"/>
              <a:t>‹#›</a:t>
            </a:fld>
            <a:endParaRPr lang="en-US"/>
          </a:p>
        </p:txBody>
      </p:sp>
    </p:spTree>
    <p:extLst>
      <p:ext uri="{BB962C8B-B14F-4D97-AF65-F5344CB8AC3E}">
        <p14:creationId xmlns:p14="http://schemas.microsoft.com/office/powerpoint/2010/main" val="130526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098"/>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4023092" y="0"/>
            <a:ext cx="3077739" cy="470098"/>
          </a:xfrm>
          <a:prstGeom prst="rect">
            <a:avLst/>
          </a:prstGeom>
        </p:spPr>
        <p:txBody>
          <a:bodyPr vert="horz" lIns="94119" tIns="47060" rIns="94119" bIns="47060" rtlCol="0"/>
          <a:lstStyle>
            <a:lvl1pPr algn="r">
              <a:defRPr sz="1200"/>
            </a:lvl1pPr>
          </a:lstStyle>
          <a:p>
            <a:fld id="{2239BFE7-5A14-461E-B4C5-46B56715614E}" type="datetimeFigureOut">
              <a:rPr lang="en-US" smtClean="0"/>
              <a:t>10/17/2016</a:t>
            </a:fld>
            <a:endParaRPr lang="en-US"/>
          </a:p>
        </p:txBody>
      </p:sp>
      <p:sp>
        <p:nvSpPr>
          <p:cNvPr id="4" name="Slide Image Placeholder 3"/>
          <p:cNvSpPr>
            <a:spLocks noGrp="1" noRot="1" noChangeAspect="1"/>
          </p:cNvSpPr>
          <p:nvPr>
            <p:ph type="sldImg" idx="2"/>
          </p:nvPr>
        </p:nvSpPr>
        <p:spPr>
          <a:xfrm>
            <a:off x="1443038" y="1171575"/>
            <a:ext cx="4216400" cy="3162300"/>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710248" y="4509036"/>
            <a:ext cx="5681980" cy="3689211"/>
          </a:xfrm>
          <a:prstGeom prst="rect">
            <a:avLst/>
          </a:prstGeom>
        </p:spPr>
        <p:txBody>
          <a:bodyPr vert="horz" lIns="94119" tIns="47060" rIns="94119" bIns="470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77739" cy="470097"/>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899328"/>
            <a:ext cx="3077739" cy="470097"/>
          </a:xfrm>
          <a:prstGeom prst="rect">
            <a:avLst/>
          </a:prstGeom>
        </p:spPr>
        <p:txBody>
          <a:bodyPr vert="horz" lIns="94119" tIns="47060" rIns="94119" bIns="47060" rtlCol="0" anchor="b"/>
          <a:lstStyle>
            <a:lvl1pPr algn="r">
              <a:defRPr sz="1200"/>
            </a:lvl1pPr>
          </a:lstStyle>
          <a:p>
            <a:fld id="{4FEE6F97-F821-4C33-99F7-9A005EB4BE74}" type="slidenum">
              <a:rPr lang="en-US" smtClean="0"/>
              <a:t>‹#›</a:t>
            </a:fld>
            <a:endParaRPr lang="en-US"/>
          </a:p>
        </p:txBody>
      </p:sp>
    </p:spTree>
    <p:extLst>
      <p:ext uri="{BB962C8B-B14F-4D97-AF65-F5344CB8AC3E}">
        <p14:creationId xmlns:p14="http://schemas.microsoft.com/office/powerpoint/2010/main" val="331639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Thomas_Gordon_(psychologis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n.wikipedia.org/wiki/Four_stages_of_competence#cite_note-Conscious_competence_learning_model_matrix-2" TargetMode="External"/><Relationship Id="rId5" Type="http://schemas.openxmlformats.org/officeDocument/2006/relationships/hyperlink" Target="http://en.wikipedia.org/wiki/Abraham_Maslow" TargetMode="External"/><Relationship Id="rId4" Type="http://schemas.openxmlformats.org/officeDocument/2006/relationships/hyperlink" Target="http://en.wikipedia.org/wiki/Four_stages_of_competence#cite_note-Learning_a_New_Skill_is_Easier_Said_than_Done-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4</a:t>
            </a:fld>
            <a:endParaRPr lang="en-US"/>
          </a:p>
        </p:txBody>
      </p:sp>
    </p:spTree>
    <p:extLst>
      <p:ext uri="{BB962C8B-B14F-4D97-AF65-F5344CB8AC3E}">
        <p14:creationId xmlns:p14="http://schemas.microsoft.com/office/powerpoint/2010/main" val="116862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a:t>A Good Craftsman Knows His Tools</a:t>
            </a:r>
          </a:p>
          <a:p>
            <a:pPr defTabSz="941192">
              <a:defRPr/>
            </a:pPr>
            <a:r>
              <a:rPr lang="en-US" dirty="0"/>
              <a:t>http://accu.org/index.php/journals/1557</a:t>
            </a:r>
          </a:p>
          <a:p>
            <a:endParaRPr lang="en-US" dirty="0"/>
          </a:p>
          <a:p>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25</a:t>
            </a:fld>
            <a:endParaRPr lang="en-US"/>
          </a:p>
        </p:txBody>
      </p:sp>
    </p:spTree>
    <p:extLst>
      <p:ext uri="{BB962C8B-B14F-4D97-AF65-F5344CB8AC3E}">
        <p14:creationId xmlns:p14="http://schemas.microsoft.com/office/powerpoint/2010/main" val="332099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Humidity, altitude</a:t>
            </a:r>
          </a:p>
        </p:txBody>
      </p:sp>
      <p:sp>
        <p:nvSpPr>
          <p:cNvPr id="4" name="Slide Number Placeholder 3"/>
          <p:cNvSpPr>
            <a:spLocks noGrp="1"/>
          </p:cNvSpPr>
          <p:nvPr>
            <p:ph type="sldNum" sz="quarter" idx="10"/>
          </p:nvPr>
        </p:nvSpPr>
        <p:spPr/>
        <p:txBody>
          <a:bodyPr/>
          <a:lstStyle/>
          <a:p>
            <a:fld id="{4FEE6F97-F821-4C33-99F7-9A005EB4BE74}" type="slidenum">
              <a:rPr lang="en-US" smtClean="0"/>
              <a:t>27</a:t>
            </a:fld>
            <a:endParaRPr lang="en-US"/>
          </a:p>
        </p:txBody>
      </p:sp>
    </p:spTree>
    <p:extLst>
      <p:ext uri="{BB962C8B-B14F-4D97-AF65-F5344CB8AC3E}">
        <p14:creationId xmlns:p14="http://schemas.microsoft.com/office/powerpoint/2010/main" val="76594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Techniques, materials</a:t>
            </a:r>
            <a:r>
              <a:rPr lang="en-US" baseline="0" dirty="0"/>
              <a:t>, tools, domains, regulations</a:t>
            </a:r>
          </a:p>
        </p:txBody>
      </p:sp>
      <p:sp>
        <p:nvSpPr>
          <p:cNvPr id="4" name="Slide Number Placeholder 3"/>
          <p:cNvSpPr>
            <a:spLocks noGrp="1"/>
          </p:cNvSpPr>
          <p:nvPr>
            <p:ph type="sldNum" sz="quarter" idx="10"/>
          </p:nvPr>
        </p:nvSpPr>
        <p:spPr/>
        <p:txBody>
          <a:bodyPr/>
          <a:lstStyle/>
          <a:p>
            <a:fld id="{4FEE6F97-F821-4C33-99F7-9A005EB4BE74}" type="slidenum">
              <a:rPr lang="en-US" smtClean="0"/>
              <a:t>29</a:t>
            </a:fld>
            <a:endParaRPr lang="en-US"/>
          </a:p>
        </p:txBody>
      </p:sp>
    </p:spTree>
    <p:extLst>
      <p:ext uri="{BB962C8B-B14F-4D97-AF65-F5344CB8AC3E}">
        <p14:creationId xmlns:p14="http://schemas.microsoft.com/office/powerpoint/2010/main" val="42486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34</a:t>
            </a:fld>
            <a:endParaRPr lang="en-US"/>
          </a:p>
        </p:txBody>
      </p:sp>
    </p:spTree>
    <p:extLst>
      <p:ext uri="{BB962C8B-B14F-4D97-AF65-F5344CB8AC3E}">
        <p14:creationId xmlns:p14="http://schemas.microsoft.com/office/powerpoint/2010/main" val="76686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move burden to everyone else?</a:t>
            </a:r>
          </a:p>
        </p:txBody>
      </p:sp>
      <p:sp>
        <p:nvSpPr>
          <p:cNvPr id="4" name="Slide Number Placeholder 3"/>
          <p:cNvSpPr>
            <a:spLocks noGrp="1"/>
          </p:cNvSpPr>
          <p:nvPr>
            <p:ph type="sldNum" sz="quarter" idx="10"/>
          </p:nvPr>
        </p:nvSpPr>
        <p:spPr/>
        <p:txBody>
          <a:bodyPr/>
          <a:lstStyle/>
          <a:p>
            <a:fld id="{4FEE6F97-F821-4C33-99F7-9A005EB4BE74}" type="slidenum">
              <a:rPr lang="en-US" smtClean="0"/>
              <a:t>36</a:t>
            </a:fld>
            <a:endParaRPr lang="en-US"/>
          </a:p>
        </p:txBody>
      </p:sp>
    </p:spTree>
    <p:extLst>
      <p:ext uri="{BB962C8B-B14F-4D97-AF65-F5344CB8AC3E}">
        <p14:creationId xmlns:p14="http://schemas.microsoft.com/office/powerpoint/2010/main" val="86267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37</a:t>
            </a:fld>
            <a:endParaRPr lang="en-US"/>
          </a:p>
        </p:txBody>
      </p:sp>
    </p:spTree>
    <p:extLst>
      <p:ext uri="{BB962C8B-B14F-4D97-AF65-F5344CB8AC3E}">
        <p14:creationId xmlns:p14="http://schemas.microsoft.com/office/powerpoint/2010/main" val="2503224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39</a:t>
            </a:fld>
            <a:endParaRPr lang="en-US"/>
          </a:p>
        </p:txBody>
      </p:sp>
    </p:spTree>
    <p:extLst>
      <p:ext uri="{BB962C8B-B14F-4D97-AF65-F5344CB8AC3E}">
        <p14:creationId xmlns:p14="http://schemas.microsoft.com/office/powerpoint/2010/main" val="5389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pages vs readability</a:t>
            </a:r>
          </a:p>
          <a:p>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40</a:t>
            </a:fld>
            <a:endParaRPr lang="en-US"/>
          </a:p>
        </p:txBody>
      </p:sp>
    </p:spTree>
    <p:extLst>
      <p:ext uri="{BB962C8B-B14F-4D97-AF65-F5344CB8AC3E}">
        <p14:creationId xmlns:p14="http://schemas.microsoft.com/office/powerpoint/2010/main" val="68191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go to back of room</a:t>
            </a:r>
          </a:p>
        </p:txBody>
      </p:sp>
      <p:sp>
        <p:nvSpPr>
          <p:cNvPr id="4" name="Slide Number Placeholder 3"/>
          <p:cNvSpPr>
            <a:spLocks noGrp="1"/>
          </p:cNvSpPr>
          <p:nvPr>
            <p:ph type="sldNum" sz="quarter" idx="10"/>
          </p:nvPr>
        </p:nvSpPr>
        <p:spPr/>
        <p:txBody>
          <a:bodyPr/>
          <a:lstStyle/>
          <a:p>
            <a:fld id="{4FEE6F97-F821-4C33-99F7-9A005EB4BE74}" type="slidenum">
              <a:rPr lang="en-US" smtClean="0"/>
              <a:t>41</a:t>
            </a:fld>
            <a:endParaRPr lang="en-US"/>
          </a:p>
        </p:txBody>
      </p:sp>
    </p:spTree>
    <p:extLst>
      <p:ext uri="{BB962C8B-B14F-4D97-AF65-F5344CB8AC3E}">
        <p14:creationId xmlns:p14="http://schemas.microsoft.com/office/powerpoint/2010/main" val="2067884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Counts</a:t>
            </a:r>
          </a:p>
        </p:txBody>
      </p:sp>
      <p:sp>
        <p:nvSpPr>
          <p:cNvPr id="4" name="Slide Number Placeholder 3"/>
          <p:cNvSpPr>
            <a:spLocks noGrp="1"/>
          </p:cNvSpPr>
          <p:nvPr>
            <p:ph type="sldNum" sz="quarter" idx="10"/>
          </p:nvPr>
        </p:nvSpPr>
        <p:spPr/>
        <p:txBody>
          <a:bodyPr/>
          <a:lstStyle/>
          <a:p>
            <a:fld id="{4FEE6F97-F821-4C33-99F7-9A005EB4BE74}" type="slidenum">
              <a:rPr lang="en-US" smtClean="0"/>
              <a:t>43</a:t>
            </a:fld>
            <a:endParaRPr lang="en-US"/>
          </a:p>
        </p:txBody>
      </p:sp>
    </p:spTree>
    <p:extLst>
      <p:ext uri="{BB962C8B-B14F-4D97-AF65-F5344CB8AC3E}">
        <p14:creationId xmlns:p14="http://schemas.microsoft.com/office/powerpoint/2010/main" val="110707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http://www.neboagency.com/blog/characteristics-craftsmanship/</a:t>
            </a:r>
          </a:p>
        </p:txBody>
      </p:sp>
      <p:sp>
        <p:nvSpPr>
          <p:cNvPr id="4" name="Slide Number Placeholder 3"/>
          <p:cNvSpPr>
            <a:spLocks noGrp="1"/>
          </p:cNvSpPr>
          <p:nvPr>
            <p:ph type="sldNum" sz="quarter" idx="10"/>
          </p:nvPr>
        </p:nvSpPr>
        <p:spPr/>
        <p:txBody>
          <a:bodyPr/>
          <a:lstStyle/>
          <a:p>
            <a:fld id="{4FEE6F97-F821-4C33-99F7-9A005EB4BE74}" type="slidenum">
              <a:rPr lang="en-US" smtClean="0"/>
              <a:t>9</a:t>
            </a:fld>
            <a:endParaRPr lang="en-US"/>
          </a:p>
        </p:txBody>
      </p:sp>
    </p:spTree>
    <p:extLst>
      <p:ext uri="{BB962C8B-B14F-4D97-AF65-F5344CB8AC3E}">
        <p14:creationId xmlns:p14="http://schemas.microsoft.com/office/powerpoint/2010/main" val="627146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https://www.quora.com/What-are-examples-of-affordances</a:t>
            </a:r>
          </a:p>
        </p:txBody>
      </p:sp>
      <p:sp>
        <p:nvSpPr>
          <p:cNvPr id="4" name="Slide Number Placeholder 3"/>
          <p:cNvSpPr>
            <a:spLocks noGrp="1"/>
          </p:cNvSpPr>
          <p:nvPr>
            <p:ph type="sldNum" sz="quarter" idx="10"/>
          </p:nvPr>
        </p:nvSpPr>
        <p:spPr/>
        <p:txBody>
          <a:bodyPr/>
          <a:lstStyle/>
          <a:p>
            <a:fld id="{4FEE6F97-F821-4C33-99F7-9A005EB4BE74}" type="slidenum">
              <a:rPr lang="en-US" smtClean="0"/>
              <a:t>44</a:t>
            </a:fld>
            <a:endParaRPr lang="en-US"/>
          </a:p>
        </p:txBody>
      </p:sp>
    </p:spTree>
    <p:extLst>
      <p:ext uri="{BB962C8B-B14F-4D97-AF65-F5344CB8AC3E}">
        <p14:creationId xmlns:p14="http://schemas.microsoft.com/office/powerpoint/2010/main" val="4286467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the Date</a:t>
            </a:r>
          </a:p>
        </p:txBody>
      </p:sp>
      <p:sp>
        <p:nvSpPr>
          <p:cNvPr id="4" name="Slide Number Placeholder 3"/>
          <p:cNvSpPr>
            <a:spLocks noGrp="1"/>
          </p:cNvSpPr>
          <p:nvPr>
            <p:ph type="sldNum" sz="quarter" idx="10"/>
          </p:nvPr>
        </p:nvSpPr>
        <p:spPr/>
        <p:txBody>
          <a:bodyPr/>
          <a:lstStyle/>
          <a:p>
            <a:fld id="{4FEE6F97-F821-4C33-99F7-9A005EB4BE74}" type="slidenum">
              <a:rPr lang="en-US" smtClean="0"/>
              <a:t>53</a:t>
            </a:fld>
            <a:endParaRPr lang="en-US"/>
          </a:p>
        </p:txBody>
      </p:sp>
    </p:spTree>
    <p:extLst>
      <p:ext uri="{BB962C8B-B14F-4D97-AF65-F5344CB8AC3E}">
        <p14:creationId xmlns:p14="http://schemas.microsoft.com/office/powerpoint/2010/main" val="394661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Barf</a:t>
            </a:r>
            <a:r>
              <a:rPr lang="en-US" dirty="0"/>
              <a:t> in Farsi, Hindi, and Urdu means </a:t>
            </a:r>
            <a:r>
              <a:rPr lang="en-US" i="1" dirty="0"/>
              <a:t>snow</a:t>
            </a:r>
            <a:r>
              <a:rPr lang="en-US" dirty="0"/>
              <a:t>.</a:t>
            </a:r>
          </a:p>
        </p:txBody>
      </p:sp>
      <p:sp>
        <p:nvSpPr>
          <p:cNvPr id="4" name="Slide Number Placeholder 3"/>
          <p:cNvSpPr>
            <a:spLocks noGrp="1"/>
          </p:cNvSpPr>
          <p:nvPr>
            <p:ph type="sldNum" sz="quarter" idx="10"/>
          </p:nvPr>
        </p:nvSpPr>
        <p:spPr/>
        <p:txBody>
          <a:bodyPr/>
          <a:lstStyle/>
          <a:p>
            <a:fld id="{4FEE6F97-F821-4C33-99F7-9A005EB4BE74}" type="slidenum">
              <a:rPr lang="en-US" smtClean="0"/>
              <a:t>55</a:t>
            </a:fld>
            <a:endParaRPr lang="en-US"/>
          </a:p>
        </p:txBody>
      </p:sp>
    </p:spTree>
    <p:extLst>
      <p:ext uri="{BB962C8B-B14F-4D97-AF65-F5344CB8AC3E}">
        <p14:creationId xmlns:p14="http://schemas.microsoft.com/office/powerpoint/2010/main" val="2468498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Divine, Maude, misheard</a:t>
            </a:r>
            <a:r>
              <a:rPr lang="en-US" baseline="0" dirty="0"/>
              <a:t> lyrics</a:t>
            </a:r>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57</a:t>
            </a:fld>
            <a:endParaRPr lang="en-US"/>
          </a:p>
        </p:txBody>
      </p:sp>
    </p:spTree>
    <p:extLst>
      <p:ext uri="{BB962C8B-B14F-4D97-AF65-F5344CB8AC3E}">
        <p14:creationId xmlns:p14="http://schemas.microsoft.com/office/powerpoint/2010/main" val="296856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 Quality Management with the Personal Software Process</a:t>
            </a:r>
          </a:p>
          <a:p>
            <a:r>
              <a:rPr lang="en-US" dirty="0"/>
              <a:t>http://www.methodsandtools.com/archive/archive.php?id=60</a:t>
            </a:r>
          </a:p>
          <a:p>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10</a:t>
            </a:fld>
            <a:endParaRPr lang="en-US"/>
          </a:p>
        </p:txBody>
      </p:sp>
    </p:spTree>
    <p:extLst>
      <p:ext uri="{BB962C8B-B14F-4D97-AF65-F5344CB8AC3E}">
        <p14:creationId xmlns:p14="http://schemas.microsoft.com/office/powerpoint/2010/main" val="424899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Apprenticeship Patterns: Guidance for the Aspiring Software Craftsman</a:t>
            </a:r>
          </a:p>
          <a:p>
            <a:r>
              <a:rPr lang="en-US" dirty="0"/>
              <a:t> By Dave Hoover, </a:t>
            </a:r>
            <a:r>
              <a:rPr lang="en-US" dirty="0" err="1"/>
              <a:t>Adewale</a:t>
            </a:r>
            <a:r>
              <a:rPr lang="en-US" dirty="0"/>
              <a:t> </a:t>
            </a:r>
            <a:r>
              <a:rPr lang="en-US" dirty="0" err="1"/>
              <a:t>Oshineye</a:t>
            </a:r>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11</a:t>
            </a:fld>
            <a:endParaRPr lang="en-US"/>
          </a:p>
        </p:txBody>
      </p:sp>
    </p:spTree>
    <p:extLst>
      <p:ext uri="{BB962C8B-B14F-4D97-AF65-F5344CB8AC3E}">
        <p14:creationId xmlns:p14="http://schemas.microsoft.com/office/powerpoint/2010/main" val="37830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known as the “four stages for learning any new skill,” the 4 States of competence was a learning model originally introduced by Noel Burch, an employee of Gordon Training International. First drafted in the 1970s, this “conscious competence” learning model is described as the psychological states that are involved in transforming skill incompetence to competence or outright mastery.</a:t>
            </a:r>
          </a:p>
        </p:txBody>
      </p:sp>
      <p:sp>
        <p:nvSpPr>
          <p:cNvPr id="4" name="Slide Number Placeholder 3"/>
          <p:cNvSpPr>
            <a:spLocks noGrp="1"/>
          </p:cNvSpPr>
          <p:nvPr>
            <p:ph type="sldNum" sz="quarter" idx="10"/>
          </p:nvPr>
        </p:nvSpPr>
        <p:spPr/>
        <p:txBody>
          <a:bodyPr/>
          <a:lstStyle/>
          <a:p>
            <a:fld id="{4FEE6F97-F821-4C33-99F7-9A005EB4BE74}" type="slidenum">
              <a:rPr lang="en-US" smtClean="0"/>
              <a:t>14</a:t>
            </a:fld>
            <a:endParaRPr lang="en-US"/>
          </a:p>
        </p:txBody>
      </p:sp>
    </p:spTree>
    <p:extLst>
      <p:ext uri="{BB962C8B-B14F-4D97-AF65-F5344CB8AC3E}">
        <p14:creationId xmlns:p14="http://schemas.microsoft.com/office/powerpoint/2010/main" val="340556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described as “Four Stages for Learning Any New Skill”, the theory was developed at the </a:t>
            </a:r>
            <a:r>
              <a:rPr lang="en-US" dirty="0">
                <a:hlinkClick r:id="rId3" tooltip="Thomas Gordon (psychologist)"/>
              </a:rPr>
              <a:t>Gordon Training International</a:t>
            </a:r>
            <a:r>
              <a:rPr lang="en-US" dirty="0"/>
              <a:t> by its employee Noel Burch in the 1970s.</a:t>
            </a:r>
            <a:r>
              <a:rPr lang="en-US" baseline="30000" dirty="0">
                <a:hlinkClick r:id="rId4"/>
              </a:rPr>
              <a:t>[1]</a:t>
            </a:r>
            <a:r>
              <a:rPr lang="en-US" dirty="0"/>
              <a:t> It has since been frequently attributed to </a:t>
            </a:r>
            <a:r>
              <a:rPr lang="en-US" dirty="0">
                <a:hlinkClick r:id="rId5" tooltip="Abraham Maslow"/>
              </a:rPr>
              <a:t>Abraham Maslow</a:t>
            </a:r>
            <a:r>
              <a:rPr lang="en-US" dirty="0"/>
              <a:t>, although the model does not appear in his major works.</a:t>
            </a:r>
            <a:r>
              <a:rPr lang="en-US" baseline="30000" dirty="0">
                <a:hlinkClick r:id="rId6"/>
              </a:rPr>
              <a:t>[2]</a:t>
            </a:r>
            <a:endParaRPr lang="en-US" dirty="0"/>
          </a:p>
        </p:txBody>
      </p:sp>
      <p:sp>
        <p:nvSpPr>
          <p:cNvPr id="4" name="Slide Number Placeholder 3"/>
          <p:cNvSpPr>
            <a:spLocks noGrp="1"/>
          </p:cNvSpPr>
          <p:nvPr>
            <p:ph type="sldNum" sz="quarter" idx="10"/>
          </p:nvPr>
        </p:nvSpPr>
        <p:spPr/>
        <p:txBody>
          <a:bodyPr/>
          <a:lstStyle/>
          <a:p>
            <a:fld id="{4FEE6F97-F821-4C33-99F7-9A005EB4BE74}" type="slidenum">
              <a:rPr lang="en-US" smtClean="0"/>
              <a:t>16</a:t>
            </a:fld>
            <a:endParaRPr lang="en-US"/>
          </a:p>
        </p:txBody>
      </p:sp>
    </p:spTree>
    <p:extLst>
      <p:ext uri="{BB962C8B-B14F-4D97-AF65-F5344CB8AC3E}">
        <p14:creationId xmlns:p14="http://schemas.microsoft.com/office/powerpoint/2010/main" val="45400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http://www.metcalf-associates.com/wp-content/uploads/2010/10/Developmental-Basics_the-Jill-Story-final-v2.pdf</a:t>
            </a:r>
          </a:p>
        </p:txBody>
      </p:sp>
      <p:sp>
        <p:nvSpPr>
          <p:cNvPr id="4" name="Slide Number Placeholder 3"/>
          <p:cNvSpPr>
            <a:spLocks noGrp="1"/>
          </p:cNvSpPr>
          <p:nvPr>
            <p:ph type="sldNum" sz="quarter" idx="10"/>
          </p:nvPr>
        </p:nvSpPr>
        <p:spPr/>
        <p:txBody>
          <a:bodyPr/>
          <a:lstStyle/>
          <a:p>
            <a:fld id="{4FEE6F97-F821-4C33-99F7-9A005EB4BE74}" type="slidenum">
              <a:rPr lang="en-US" smtClean="0"/>
              <a:t>19</a:t>
            </a:fld>
            <a:endParaRPr lang="en-US"/>
          </a:p>
        </p:txBody>
      </p:sp>
    </p:spTree>
    <p:extLst>
      <p:ext uri="{BB962C8B-B14F-4D97-AF65-F5344CB8AC3E}">
        <p14:creationId xmlns:p14="http://schemas.microsoft.com/office/powerpoint/2010/main" val="4080022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http://dannorth.net/2011/01/11/programming-is-not-a-craft/</a:t>
            </a:r>
          </a:p>
        </p:txBody>
      </p:sp>
      <p:sp>
        <p:nvSpPr>
          <p:cNvPr id="4" name="Slide Number Placeholder 3"/>
          <p:cNvSpPr>
            <a:spLocks noGrp="1"/>
          </p:cNvSpPr>
          <p:nvPr>
            <p:ph type="sldNum" sz="quarter" idx="10"/>
          </p:nvPr>
        </p:nvSpPr>
        <p:spPr/>
        <p:txBody>
          <a:bodyPr/>
          <a:lstStyle/>
          <a:p>
            <a:fld id="{4FEE6F97-F821-4C33-99F7-9A005EB4BE74}" type="slidenum">
              <a:rPr lang="en-US" smtClean="0"/>
              <a:t>22</a:t>
            </a:fld>
            <a:endParaRPr lang="en-US"/>
          </a:p>
        </p:txBody>
      </p:sp>
    </p:spTree>
    <p:extLst>
      <p:ext uri="{BB962C8B-B14F-4D97-AF65-F5344CB8AC3E}">
        <p14:creationId xmlns:p14="http://schemas.microsoft.com/office/powerpoint/2010/main" val="336829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happy with title</a:t>
            </a:r>
          </a:p>
        </p:txBody>
      </p:sp>
      <p:sp>
        <p:nvSpPr>
          <p:cNvPr id="4" name="Slide Number Placeholder 3"/>
          <p:cNvSpPr>
            <a:spLocks noGrp="1"/>
          </p:cNvSpPr>
          <p:nvPr>
            <p:ph type="sldNum" sz="quarter" idx="10"/>
          </p:nvPr>
        </p:nvSpPr>
        <p:spPr/>
        <p:txBody>
          <a:bodyPr/>
          <a:lstStyle/>
          <a:p>
            <a:fld id="{4FEE6F97-F821-4C33-99F7-9A005EB4BE74}" type="slidenum">
              <a:rPr lang="en-US" smtClean="0"/>
              <a:t>24</a:t>
            </a:fld>
            <a:endParaRPr lang="en-US"/>
          </a:p>
        </p:txBody>
      </p:sp>
    </p:spTree>
    <p:extLst>
      <p:ext uri="{BB962C8B-B14F-4D97-AF65-F5344CB8AC3E}">
        <p14:creationId xmlns:p14="http://schemas.microsoft.com/office/powerpoint/2010/main" val="171173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EA354A-029B-4B07-9CAA-75C5E0962AB9}"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382517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A354A-029B-4B07-9CAA-75C5E0962AB9}"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219526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A354A-029B-4B07-9CAA-75C5E0962AB9}"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283484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A354A-029B-4B07-9CAA-75C5E0962AB9}"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20592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A354A-029B-4B07-9CAA-75C5E0962AB9}"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410041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EA354A-029B-4B07-9CAA-75C5E0962AB9}"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422352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EA354A-029B-4B07-9CAA-75C5E0962AB9}"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1898256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1"/>
            </a:lvl1pPr>
          </a:lstStyle>
          <a:p>
            <a:r>
              <a:rPr lang="en-US" dirty="0"/>
              <a:t>Click to edit Master title style</a:t>
            </a:r>
          </a:p>
        </p:txBody>
      </p:sp>
      <p:sp>
        <p:nvSpPr>
          <p:cNvPr id="3" name="Date Placeholder 2"/>
          <p:cNvSpPr>
            <a:spLocks noGrp="1"/>
          </p:cNvSpPr>
          <p:nvPr>
            <p:ph type="dt" sz="half" idx="10"/>
          </p:nvPr>
        </p:nvSpPr>
        <p:spPr/>
        <p:txBody>
          <a:bodyPr/>
          <a:lstStyle/>
          <a:p>
            <a:fld id="{99EA354A-029B-4B07-9CAA-75C5E0962AB9}"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222430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A354A-029B-4B07-9CAA-75C5E0962AB9}" type="datetimeFigureOut">
              <a:rPr lang="en-US" smtClean="0"/>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1833464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EA354A-029B-4B07-9CAA-75C5E0962AB9}"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285712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EA354A-029B-4B07-9CAA-75C5E0962AB9}"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B4418-03C2-41DE-963F-783F5FF8F566}" type="slidenum">
              <a:rPr lang="en-US" smtClean="0"/>
              <a:t>‹#›</a:t>
            </a:fld>
            <a:endParaRPr lang="en-US"/>
          </a:p>
        </p:txBody>
      </p:sp>
    </p:spTree>
    <p:extLst>
      <p:ext uri="{BB962C8B-B14F-4D97-AF65-F5344CB8AC3E}">
        <p14:creationId xmlns:p14="http://schemas.microsoft.com/office/powerpoint/2010/main" val="108673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A354A-029B-4B07-9CAA-75C5E0962AB9}" type="datetimeFigureOut">
              <a:rPr lang="en-US" smtClean="0"/>
              <a:t>10/17/2016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B4418-03C2-41DE-963F-783F5FF8F566}" type="slidenum">
              <a:rPr lang="en-US" smtClean="0"/>
              <a:t>‹#›</a:t>
            </a:fld>
            <a:endParaRPr lang="en-US"/>
          </a:p>
        </p:txBody>
      </p:sp>
    </p:spTree>
    <p:extLst>
      <p:ext uri="{BB962C8B-B14F-4D97-AF65-F5344CB8AC3E}">
        <p14:creationId xmlns:p14="http://schemas.microsoft.com/office/powerpoint/2010/main" val="54852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5" y="0"/>
            <a:ext cx="9159240" cy="6858000"/>
          </a:xfrm>
          <a:prstGeom prst="rect">
            <a:avLst/>
          </a:prstGeom>
        </p:spPr>
      </p:pic>
      <p:sp>
        <p:nvSpPr>
          <p:cNvPr id="3" name="TextBox 2"/>
          <p:cNvSpPr txBox="1"/>
          <p:nvPr/>
        </p:nvSpPr>
        <p:spPr>
          <a:xfrm>
            <a:off x="381000" y="3611940"/>
            <a:ext cx="6934200" cy="1569660"/>
          </a:xfrm>
          <a:prstGeom prst="rect">
            <a:avLst/>
          </a:prstGeom>
          <a:noFill/>
        </p:spPr>
        <p:txBody>
          <a:bodyPr wrap="square" rtlCol="0">
            <a:spAutoFit/>
          </a:bodyPr>
          <a:lstStyle/>
          <a:p>
            <a:r>
              <a:rPr lang="en-US" sz="4800" b="1" i="1" dirty="0">
                <a:ln>
                  <a:solidFill>
                    <a:schemeClr val="tx2">
                      <a:lumMod val="75000"/>
                    </a:schemeClr>
                  </a:solidFill>
                </a:ln>
                <a:solidFill>
                  <a:schemeClr val="bg1"/>
                </a:solidFill>
                <a:effectLst>
                  <a:glow rad="711200">
                    <a:schemeClr val="tx2">
                      <a:lumMod val="75000"/>
                      <a:alpha val="40000"/>
                    </a:schemeClr>
                  </a:glow>
                </a:effectLst>
                <a:latin typeface="Arial" panose="020B0604020202020204" pitchFamily="34" charset="0"/>
                <a:cs typeface="Arial" panose="020B0604020202020204" pitchFamily="34" charset="0"/>
              </a:rPr>
              <a:t>Craftsmanship</a:t>
            </a:r>
          </a:p>
          <a:p>
            <a:r>
              <a:rPr lang="en-US" sz="4800" b="1" i="1" dirty="0">
                <a:ln>
                  <a:solidFill>
                    <a:schemeClr val="tx2">
                      <a:lumMod val="75000"/>
                    </a:schemeClr>
                  </a:solidFill>
                </a:ln>
                <a:solidFill>
                  <a:schemeClr val="bg1"/>
                </a:solidFill>
                <a:effectLst>
                  <a:glow rad="711200">
                    <a:schemeClr val="tx2">
                      <a:lumMod val="75000"/>
                      <a:alpha val="40000"/>
                    </a:schemeClr>
                  </a:glow>
                </a:effectLst>
                <a:latin typeface="Arial" panose="020B0604020202020204" pitchFamily="34" charset="0"/>
                <a:cs typeface="Arial" panose="020B0604020202020204" pitchFamily="34" charset="0"/>
              </a:rPr>
              <a:t>for Analysts</a:t>
            </a:r>
          </a:p>
        </p:txBody>
      </p:sp>
      <p:sp>
        <p:nvSpPr>
          <p:cNvPr id="4" name="TextBox 3"/>
          <p:cNvSpPr txBox="1"/>
          <p:nvPr/>
        </p:nvSpPr>
        <p:spPr>
          <a:xfrm>
            <a:off x="4343400" y="5105400"/>
            <a:ext cx="4724400" cy="1323439"/>
          </a:xfrm>
          <a:prstGeom prst="rect">
            <a:avLst/>
          </a:prstGeom>
          <a:noFill/>
        </p:spPr>
        <p:txBody>
          <a:bodyPr wrap="square" rtlCol="0">
            <a:spAutoFit/>
          </a:bodyPr>
          <a:lstStyle/>
          <a:p>
            <a:r>
              <a:rPr lang="en-US" sz="2400" b="1" dirty="0">
                <a:solidFill>
                  <a:schemeClr val="bg1"/>
                </a:solidFill>
                <a:effectLst>
                  <a:glow rad="127000">
                    <a:schemeClr val="tx2">
                      <a:lumMod val="75000"/>
                    </a:schemeClr>
                  </a:glow>
                </a:effectLst>
              </a:rPr>
              <a:t>Terry Wiegmann, </a:t>
            </a:r>
            <a:r>
              <a:rPr lang="en-US" b="1" dirty="0">
                <a:solidFill>
                  <a:schemeClr val="bg1"/>
                </a:solidFill>
                <a:effectLst>
                  <a:glow rad="127000">
                    <a:schemeClr val="tx2">
                      <a:lumMod val="75000"/>
                    </a:schemeClr>
                  </a:glow>
                </a:effectLst>
              </a:rPr>
              <a:t>CSQE CBAP PSPO ACG</a:t>
            </a:r>
          </a:p>
          <a:p>
            <a:endParaRPr lang="en-US" b="1" dirty="0">
              <a:solidFill>
                <a:schemeClr val="bg1"/>
              </a:solidFill>
              <a:effectLst>
                <a:glow rad="127000">
                  <a:schemeClr val="tx2">
                    <a:lumMod val="75000"/>
                  </a:schemeClr>
                </a:glow>
              </a:effectLst>
            </a:endParaRPr>
          </a:p>
          <a:p>
            <a:r>
              <a:rPr lang="en-US" sz="2000" b="1" dirty="0">
                <a:solidFill>
                  <a:schemeClr val="bg1"/>
                </a:solidFill>
                <a:effectLst>
                  <a:glow rad="127000">
                    <a:schemeClr val="tx2">
                      <a:lumMod val="75000"/>
                    </a:schemeClr>
                  </a:glow>
                </a:effectLst>
              </a:rPr>
              <a:t>terry@thewiegmanngroup.com</a:t>
            </a:r>
          </a:p>
          <a:p>
            <a:endParaRPr lang="en-US" b="1" dirty="0">
              <a:solidFill>
                <a:schemeClr val="bg1"/>
              </a:solidFill>
              <a:effectLst>
                <a:glow rad="127000">
                  <a:schemeClr val="tx2">
                    <a:lumMod val="75000"/>
                  </a:schemeClr>
                </a:glow>
              </a:effectLst>
            </a:endParaRPr>
          </a:p>
        </p:txBody>
      </p:sp>
    </p:spTree>
    <p:extLst>
      <p:ext uri="{BB962C8B-B14F-4D97-AF65-F5344CB8AC3E}">
        <p14:creationId xmlns:p14="http://schemas.microsoft.com/office/powerpoint/2010/main" val="3632271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PSP May 1996/TSP 2000</a:t>
            </a:r>
          </a:p>
        </p:txBody>
      </p:sp>
      <p:sp>
        <p:nvSpPr>
          <p:cNvPr id="3" name="Content Placeholder 2"/>
          <p:cNvSpPr>
            <a:spLocks noGrp="1"/>
          </p:cNvSpPr>
          <p:nvPr>
            <p:ph idx="1"/>
          </p:nvPr>
        </p:nvSpPr>
        <p:spPr/>
        <p:txBody>
          <a:bodyPr/>
          <a:lstStyle/>
          <a:p>
            <a:pPr marL="0" indent="0">
              <a:buNone/>
            </a:pPr>
            <a:r>
              <a:rPr lang="en-US" dirty="0"/>
              <a:t>Provides software engineers with disciplined methods for improving personal software development processes. </a:t>
            </a:r>
          </a:p>
          <a:p>
            <a:r>
              <a:rPr lang="en-US" dirty="0"/>
              <a:t>Improve their estimating and planning skills.</a:t>
            </a:r>
          </a:p>
          <a:p>
            <a:r>
              <a:rPr lang="en-US" dirty="0"/>
              <a:t>Make commitments they can keep.</a:t>
            </a:r>
          </a:p>
          <a:p>
            <a:r>
              <a:rPr lang="en-US" dirty="0"/>
              <a:t>Manage the quality of their projects.</a:t>
            </a:r>
          </a:p>
          <a:p>
            <a:r>
              <a:rPr lang="en-US" dirty="0"/>
              <a:t>Reduce the number of defects in their work.</a:t>
            </a:r>
          </a:p>
          <a:p>
            <a:endParaRPr lang="en-US" dirty="0"/>
          </a:p>
        </p:txBody>
      </p:sp>
      <p:pic>
        <p:nvPicPr>
          <p:cNvPr id="4" name="Picture 3"/>
          <p:cNvPicPr>
            <a:picLocks noChangeAspect="1"/>
          </p:cNvPicPr>
          <p:nvPr/>
        </p:nvPicPr>
        <p:blipFill>
          <a:blip r:embed="rId3"/>
          <a:stretch>
            <a:fillRect/>
          </a:stretch>
        </p:blipFill>
        <p:spPr>
          <a:xfrm>
            <a:off x="2286000" y="6096346"/>
            <a:ext cx="4419600" cy="578091"/>
          </a:xfrm>
          <a:prstGeom prst="rect">
            <a:avLst/>
          </a:prstGeom>
        </p:spPr>
      </p:pic>
    </p:spTree>
    <p:extLst>
      <p:ext uri="{BB962C8B-B14F-4D97-AF65-F5344CB8AC3E}">
        <p14:creationId xmlns:p14="http://schemas.microsoft.com/office/powerpoint/2010/main" val="3669772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33400"/>
            <a:ext cx="5943600" cy="1143000"/>
          </a:xfrm>
        </p:spPr>
        <p:txBody>
          <a:bodyPr>
            <a:normAutofit fontScale="90000"/>
          </a:bodyPr>
          <a:lstStyle/>
          <a:p>
            <a:r>
              <a:rPr lang="en-US" dirty="0"/>
              <a:t>Values from </a:t>
            </a:r>
            <a:br>
              <a:rPr lang="en-US" dirty="0"/>
            </a:br>
            <a:r>
              <a:rPr lang="en-US" sz="3100" i="0" dirty="0"/>
              <a:t>Apprenticeship Patterns: Guidance for the Aspiring Software Craftsman</a:t>
            </a:r>
            <a:r>
              <a:rPr lang="en-US" i="0" dirty="0"/>
              <a:t/>
            </a:r>
            <a:br>
              <a:rPr lang="en-US" i="0" dirty="0"/>
            </a:br>
            <a:endParaRPr lang="en-US" dirty="0"/>
          </a:p>
        </p:txBody>
      </p:sp>
      <p:sp>
        <p:nvSpPr>
          <p:cNvPr id="3" name="Content Placeholder 2"/>
          <p:cNvSpPr>
            <a:spLocks noGrp="1"/>
          </p:cNvSpPr>
          <p:nvPr>
            <p:ph idx="1"/>
          </p:nvPr>
        </p:nvSpPr>
        <p:spPr>
          <a:xfrm>
            <a:off x="457200" y="1798637"/>
            <a:ext cx="8229600" cy="4525963"/>
          </a:xfrm>
        </p:spPr>
        <p:txBody>
          <a:bodyPr/>
          <a:lstStyle/>
          <a:p>
            <a:r>
              <a:rPr lang="en-US" dirty="0"/>
              <a:t>Effort is what makes you smart or talented</a:t>
            </a:r>
          </a:p>
          <a:p>
            <a:r>
              <a:rPr lang="en-US" dirty="0"/>
              <a:t>Adapt and change based on feedback</a:t>
            </a:r>
          </a:p>
          <a:p>
            <a:r>
              <a:rPr lang="en-US" dirty="0"/>
              <a:t>Pragmatic rather than dogmatic</a:t>
            </a:r>
          </a:p>
          <a:p>
            <a:r>
              <a:rPr lang="en-US" dirty="0"/>
              <a:t>Share rather than hoard what we know</a:t>
            </a:r>
          </a:p>
          <a:p>
            <a:r>
              <a:rPr lang="en-US" dirty="0"/>
              <a:t>Willingness to experiment</a:t>
            </a:r>
          </a:p>
          <a:p>
            <a:r>
              <a:rPr lang="en-US" dirty="0"/>
              <a:t>Internal locus of control</a:t>
            </a:r>
          </a:p>
          <a:p>
            <a:r>
              <a:rPr lang="en-US" dirty="0"/>
              <a:t>Situational learning</a:t>
            </a:r>
          </a:p>
        </p:txBody>
      </p:sp>
    </p:spTree>
    <p:extLst>
      <p:ext uri="{BB962C8B-B14F-4D97-AF65-F5344CB8AC3E}">
        <p14:creationId xmlns:p14="http://schemas.microsoft.com/office/powerpoint/2010/main" val="11435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Sides of Same Coin?</a:t>
            </a:r>
          </a:p>
        </p:txBody>
      </p:sp>
      <p:sp>
        <p:nvSpPr>
          <p:cNvPr id="3" name="Rectangle 2"/>
          <p:cNvSpPr/>
          <p:nvPr/>
        </p:nvSpPr>
        <p:spPr>
          <a:xfrm>
            <a:off x="2438400" y="2667000"/>
            <a:ext cx="5029200" cy="830997"/>
          </a:xfrm>
          <a:prstGeom prst="rect">
            <a:avLst/>
          </a:prstGeom>
        </p:spPr>
        <p:txBody>
          <a:bodyPr wrap="square">
            <a:spAutoFit/>
          </a:bodyPr>
          <a:lstStyle/>
          <a:p>
            <a:r>
              <a:rPr lang="en-US" sz="2400" dirty="0">
                <a:solidFill>
                  <a:srgbClr val="545454"/>
                </a:solidFill>
                <a:latin typeface="arial" panose="020B0604020202020204" pitchFamily="34" charset="0"/>
              </a:rPr>
              <a:t>Skill at making things, or the skill with which something was made</a:t>
            </a:r>
            <a:endParaRPr lang="en-US" sz="2400" dirty="0"/>
          </a:p>
        </p:txBody>
      </p:sp>
      <p:sp>
        <p:nvSpPr>
          <p:cNvPr id="4" name="Rectangle 3"/>
          <p:cNvSpPr/>
          <p:nvPr/>
        </p:nvSpPr>
        <p:spPr>
          <a:xfrm>
            <a:off x="685800" y="1904704"/>
            <a:ext cx="4572000" cy="584775"/>
          </a:xfrm>
          <a:prstGeom prst="rect">
            <a:avLst/>
          </a:prstGeom>
        </p:spPr>
        <p:txBody>
          <a:bodyPr>
            <a:spAutoFit/>
          </a:bodyPr>
          <a:lstStyle/>
          <a:p>
            <a:r>
              <a:rPr lang="en-US" sz="3200" b="1" dirty="0">
                <a:solidFill>
                  <a:srgbClr val="545454"/>
                </a:solidFill>
                <a:latin typeface="arial" panose="020B0604020202020204" pitchFamily="34" charset="0"/>
              </a:rPr>
              <a:t>Craftsmanship</a:t>
            </a:r>
            <a:endParaRPr lang="en-US" sz="3200" b="1" dirty="0"/>
          </a:p>
        </p:txBody>
      </p:sp>
      <p:sp>
        <p:nvSpPr>
          <p:cNvPr id="5" name="Rectangle 4"/>
          <p:cNvSpPr/>
          <p:nvPr/>
        </p:nvSpPr>
        <p:spPr>
          <a:xfrm>
            <a:off x="685800" y="3886200"/>
            <a:ext cx="4572000" cy="584775"/>
          </a:xfrm>
          <a:prstGeom prst="rect">
            <a:avLst/>
          </a:prstGeom>
        </p:spPr>
        <p:txBody>
          <a:bodyPr>
            <a:spAutoFit/>
          </a:bodyPr>
          <a:lstStyle/>
          <a:p>
            <a:r>
              <a:rPr lang="en-US" sz="3200" b="1" i="1" dirty="0">
                <a:solidFill>
                  <a:srgbClr val="545454"/>
                </a:solidFill>
                <a:latin typeface="arial" panose="020B0604020202020204" pitchFamily="34" charset="0"/>
              </a:rPr>
              <a:t>Competence</a:t>
            </a:r>
            <a:endParaRPr lang="en-US" sz="3200" b="1" i="1" dirty="0"/>
          </a:p>
        </p:txBody>
      </p:sp>
      <p:sp>
        <p:nvSpPr>
          <p:cNvPr id="6" name="Rectangle 5"/>
          <p:cNvSpPr/>
          <p:nvPr/>
        </p:nvSpPr>
        <p:spPr>
          <a:xfrm>
            <a:off x="2475088" y="4505235"/>
            <a:ext cx="5449711"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ability to do something well or efficiently; possession of required skill, knowledge, qualification, or capacity</a:t>
            </a:r>
          </a:p>
        </p:txBody>
      </p:sp>
    </p:spTree>
    <p:extLst>
      <p:ext uri="{BB962C8B-B14F-4D97-AF65-F5344CB8AC3E}">
        <p14:creationId xmlns:p14="http://schemas.microsoft.com/office/powerpoint/2010/main" val="256506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IIBA Competency Model</a:t>
            </a:r>
          </a:p>
        </p:txBody>
      </p:sp>
      <p:sp>
        <p:nvSpPr>
          <p:cNvPr id="3" name="Content Placeholder 2"/>
          <p:cNvSpPr>
            <a:spLocks noGrp="1"/>
          </p:cNvSpPr>
          <p:nvPr>
            <p:ph idx="1"/>
          </p:nvPr>
        </p:nvSpPr>
        <p:spPr>
          <a:xfrm>
            <a:off x="3581400" y="1828800"/>
            <a:ext cx="5257800" cy="4525963"/>
          </a:xfrm>
        </p:spPr>
        <p:txBody>
          <a:bodyPr/>
          <a:lstStyle/>
          <a:p>
            <a:r>
              <a:rPr lang="en-US" dirty="0"/>
              <a:t> 53 Performance Competencies </a:t>
            </a:r>
          </a:p>
          <a:p>
            <a:r>
              <a:rPr lang="en-US" dirty="0"/>
              <a:t>20 Underlying Competencies</a:t>
            </a:r>
          </a:p>
          <a:p>
            <a:r>
              <a:rPr lang="en-US" dirty="0"/>
              <a:t>Dreyfus Model of Skills Acquisition</a:t>
            </a:r>
          </a:p>
        </p:txBody>
      </p:sp>
      <p:sp>
        <p:nvSpPr>
          <p:cNvPr id="5" name="Rectangle 4"/>
          <p:cNvSpPr/>
          <p:nvPr/>
        </p:nvSpPr>
        <p:spPr>
          <a:xfrm>
            <a:off x="431800" y="5552016"/>
            <a:ext cx="2514600" cy="88269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50000"/>
                  </a:schemeClr>
                </a:solidFill>
              </a:rPr>
              <a:t>Novice</a:t>
            </a:r>
          </a:p>
        </p:txBody>
      </p:sp>
      <p:sp>
        <p:nvSpPr>
          <p:cNvPr id="6" name="Rectangle 5"/>
          <p:cNvSpPr/>
          <p:nvPr/>
        </p:nvSpPr>
        <p:spPr>
          <a:xfrm>
            <a:off x="431800" y="4509744"/>
            <a:ext cx="2514600" cy="8826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rPr>
              <a:t>Advanced Beginner</a:t>
            </a:r>
          </a:p>
        </p:txBody>
      </p:sp>
      <p:sp>
        <p:nvSpPr>
          <p:cNvPr id="7" name="Rectangle 6"/>
          <p:cNvSpPr/>
          <p:nvPr/>
        </p:nvSpPr>
        <p:spPr>
          <a:xfrm>
            <a:off x="431800" y="3489096"/>
            <a:ext cx="2514600" cy="88269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rPr>
              <a:t>Competent</a:t>
            </a:r>
          </a:p>
        </p:txBody>
      </p:sp>
      <p:sp>
        <p:nvSpPr>
          <p:cNvPr id="8" name="Rectangle 7"/>
          <p:cNvSpPr/>
          <p:nvPr/>
        </p:nvSpPr>
        <p:spPr>
          <a:xfrm>
            <a:off x="431800" y="2468448"/>
            <a:ext cx="2514600" cy="88269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Proficient</a:t>
            </a:r>
          </a:p>
        </p:txBody>
      </p:sp>
      <p:sp>
        <p:nvSpPr>
          <p:cNvPr id="9" name="Rectangle 8"/>
          <p:cNvSpPr/>
          <p:nvPr/>
        </p:nvSpPr>
        <p:spPr>
          <a:xfrm>
            <a:off x="431800" y="1447800"/>
            <a:ext cx="2514600" cy="882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Expert</a:t>
            </a:r>
          </a:p>
        </p:txBody>
      </p:sp>
    </p:spTree>
    <p:extLst>
      <p:ext uri="{BB962C8B-B14F-4D97-AF65-F5344CB8AC3E}">
        <p14:creationId xmlns:p14="http://schemas.microsoft.com/office/powerpoint/2010/main" val="3219827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Stages of Learning Any New Skill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00200"/>
            <a:ext cx="7239000" cy="4931569"/>
          </a:xfrm>
          <a:prstGeom prst="rect">
            <a:avLst/>
          </a:prstGeom>
        </p:spPr>
      </p:pic>
    </p:spTree>
    <p:extLst>
      <p:ext uri="{BB962C8B-B14F-4D97-AF65-F5344CB8AC3E}">
        <p14:creationId xmlns:p14="http://schemas.microsoft.com/office/powerpoint/2010/main" val="3659527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74638"/>
            <a:ext cx="2895600" cy="1143000"/>
          </a:xfrm>
        </p:spPr>
        <p:txBody>
          <a:bodyPr>
            <a:normAutofit fontScale="90000"/>
          </a:bodyPr>
          <a:lstStyle/>
          <a:p>
            <a:r>
              <a:rPr lang="en-US" dirty="0"/>
              <a:t>Curse of Knowledge</a:t>
            </a:r>
          </a:p>
        </p:txBody>
      </p:sp>
      <p:pic>
        <p:nvPicPr>
          <p:cNvPr id="1026" name="Picture 2" descr="https://farm5.staticflickr.com/4103/5104170347_6770dd371e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08" y="1066800"/>
            <a:ext cx="514597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04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Stages of Learning New Skill</a:t>
            </a:r>
          </a:p>
        </p:txBody>
      </p:sp>
      <p:pic>
        <p:nvPicPr>
          <p:cNvPr id="16386" name="Picture 2" descr="http://mainecrimewriters.com/wp-content/uploads/2015/01/consciouscompet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0"/>
            <a:ext cx="5362104" cy="494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840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history.org/almanack/life/trades/images/cooper.jpg"/>
          <p:cNvPicPr>
            <a:picLocks noChangeAspect="1" noChangeArrowheads="1"/>
          </p:cNvPicPr>
          <p:nvPr/>
        </p:nvPicPr>
        <p:blipFill rotWithShape="1">
          <a:blip r:embed="rId2">
            <a:extLst>
              <a:ext uri="{28A0092B-C50C-407E-A947-70E740481C1C}">
                <a14:useLocalDpi xmlns:a14="http://schemas.microsoft.com/office/drawing/2010/main" val="0"/>
              </a:ext>
            </a:extLst>
          </a:blip>
          <a:srcRect l="6674"/>
          <a:stretch/>
        </p:blipFill>
        <p:spPr bwMode="auto">
          <a:xfrm>
            <a:off x="0" y="0"/>
            <a:ext cx="9590207" cy="6838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09600"/>
            <a:ext cx="8229600" cy="1143000"/>
          </a:xfrm>
        </p:spPr>
        <p:txBody>
          <a:bodyPr>
            <a:noAutofit/>
          </a:bodyPr>
          <a:lstStyle/>
          <a:p>
            <a:pPr algn="l"/>
            <a:r>
              <a:rPr lang="en-US" b="1" dirty="0">
                <a:solidFill>
                  <a:schemeClr val="bg1"/>
                </a:solidFill>
              </a:rPr>
              <a:t>Apprentice</a:t>
            </a:r>
            <a:br>
              <a:rPr lang="en-US" b="1" dirty="0">
                <a:solidFill>
                  <a:schemeClr val="bg1"/>
                </a:solidFill>
              </a:rPr>
            </a:br>
            <a:r>
              <a:rPr lang="en-US" b="1" dirty="0">
                <a:solidFill>
                  <a:schemeClr val="bg1"/>
                </a:solidFill>
              </a:rPr>
              <a:t>	Journeyman</a:t>
            </a:r>
            <a:br>
              <a:rPr lang="en-US" b="1" dirty="0">
                <a:solidFill>
                  <a:schemeClr val="bg1"/>
                </a:solidFill>
              </a:rPr>
            </a:br>
            <a:r>
              <a:rPr lang="en-US" b="1" dirty="0">
                <a:solidFill>
                  <a:schemeClr val="bg1"/>
                </a:solidFill>
              </a:rPr>
              <a:t>		Master</a:t>
            </a:r>
          </a:p>
        </p:txBody>
      </p:sp>
    </p:spTree>
    <p:extLst>
      <p:ext uri="{BB962C8B-B14F-4D97-AF65-F5344CB8AC3E}">
        <p14:creationId xmlns:p14="http://schemas.microsoft.com/office/powerpoint/2010/main" val="3077297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77" y="228600"/>
            <a:ext cx="9135140" cy="6764079"/>
          </a:xfrm>
          <a:prstGeom prst="rect">
            <a:avLst/>
          </a:prstGeom>
        </p:spPr>
      </p:pic>
      <p:sp>
        <p:nvSpPr>
          <p:cNvPr id="2" name="TextBox 1"/>
          <p:cNvSpPr txBox="1"/>
          <p:nvPr/>
        </p:nvSpPr>
        <p:spPr>
          <a:xfrm>
            <a:off x="228600" y="381000"/>
            <a:ext cx="2057400" cy="470898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glow rad="1130300">
              <a:schemeClr val="accent1">
                <a:lumMod val="40000"/>
                <a:lumOff val="60000"/>
                <a:alpha val="38000"/>
              </a:schemeClr>
            </a:glow>
            <a:softEdge rad="317500"/>
          </a:effectLst>
        </p:spPr>
        <p:txBody>
          <a:bodyPr wrap="square" rtlCol="0">
            <a:spAutoFit/>
          </a:bodyPr>
          <a:lstStyle/>
          <a:p>
            <a:pPr algn="ctr"/>
            <a:endParaRPr lang="en-US" sz="6000" b="1" dirty="0">
              <a:solidFill>
                <a:schemeClr val="bg1"/>
              </a:solidFill>
            </a:endParaRPr>
          </a:p>
          <a:p>
            <a:pPr algn="ctr"/>
            <a:r>
              <a:rPr lang="en-US" sz="6000" b="1" i="1" dirty="0" err="1">
                <a:ln w="0"/>
                <a:effectLst>
                  <a:outerShdw blurRad="38100" dist="19050" dir="2700000" algn="tl" rotWithShape="0">
                    <a:schemeClr val="dk1">
                      <a:alpha val="40000"/>
                    </a:schemeClr>
                  </a:outerShdw>
                </a:effectLst>
              </a:rPr>
              <a:t>Ri</a:t>
            </a:r>
            <a:endParaRPr lang="en-US" sz="6000" b="1" i="1" dirty="0">
              <a:ln w="0"/>
              <a:effectLst>
                <a:outerShdw blurRad="38100" dist="19050" dir="2700000" algn="tl" rotWithShape="0">
                  <a:schemeClr val="dk1">
                    <a:alpha val="40000"/>
                  </a:schemeClr>
                </a:outerShdw>
              </a:effectLst>
            </a:endParaRPr>
          </a:p>
          <a:p>
            <a:pPr algn="ctr"/>
            <a:r>
              <a:rPr lang="en-US" sz="6000" b="1" i="1" dirty="0">
                <a:ln w="0"/>
                <a:effectLst>
                  <a:outerShdw blurRad="38100" dist="19050" dir="2700000" algn="tl" rotWithShape="0">
                    <a:schemeClr val="dk1">
                      <a:alpha val="40000"/>
                    </a:schemeClr>
                  </a:outerShdw>
                </a:effectLst>
              </a:rPr>
              <a:t>Ha </a:t>
            </a:r>
          </a:p>
          <a:p>
            <a:pPr algn="ctr"/>
            <a:r>
              <a:rPr lang="en-US" sz="6000" b="1" i="1" dirty="0">
                <a:ln w="0"/>
                <a:effectLst>
                  <a:outerShdw blurRad="38100" dist="19050" dir="2700000" algn="tl" rotWithShape="0">
                    <a:schemeClr val="dk1">
                      <a:alpha val="40000"/>
                    </a:schemeClr>
                  </a:outerShdw>
                </a:effectLst>
              </a:rPr>
              <a:t>Shu</a:t>
            </a:r>
          </a:p>
          <a:p>
            <a:pPr algn="ctr"/>
            <a:endParaRPr lang="en-US" sz="6000" b="1" dirty="0">
              <a:solidFill>
                <a:schemeClr val="bg1"/>
              </a:solidFill>
            </a:endParaRPr>
          </a:p>
        </p:txBody>
      </p:sp>
    </p:spTree>
    <p:extLst>
      <p:ext uri="{BB962C8B-B14F-4D97-AF65-F5344CB8AC3E}">
        <p14:creationId xmlns:p14="http://schemas.microsoft.com/office/powerpoint/2010/main" val="962439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Developmental Levels</a:t>
            </a:r>
            <a:br>
              <a:rPr lang="en-US" dirty="0"/>
            </a:br>
            <a:r>
              <a:rPr lang="en-US" sz="3100" dirty="0"/>
              <a:t>Maureen Metcalf</a:t>
            </a:r>
            <a:endParaRPr lang="en-US" dirty="0"/>
          </a:p>
        </p:txBody>
      </p:sp>
      <p:sp>
        <p:nvSpPr>
          <p:cNvPr id="3" name="Content Placeholder 2"/>
          <p:cNvSpPr>
            <a:spLocks noGrp="1"/>
          </p:cNvSpPr>
          <p:nvPr>
            <p:ph idx="1"/>
          </p:nvPr>
        </p:nvSpPr>
        <p:spPr>
          <a:xfrm>
            <a:off x="3352800" y="1828800"/>
            <a:ext cx="3352800" cy="4525963"/>
          </a:xfrm>
        </p:spPr>
        <p:txBody>
          <a:bodyPr>
            <a:normAutofit/>
          </a:bodyPr>
          <a:lstStyle/>
          <a:p>
            <a:r>
              <a:rPr lang="en-US" dirty="0"/>
              <a:t>Diplomat</a:t>
            </a:r>
          </a:p>
          <a:p>
            <a:r>
              <a:rPr lang="en-US" dirty="0"/>
              <a:t> Expert</a:t>
            </a:r>
          </a:p>
          <a:p>
            <a:r>
              <a:rPr lang="en-US" dirty="0"/>
              <a:t>Achiever</a:t>
            </a:r>
          </a:p>
          <a:p>
            <a:r>
              <a:rPr lang="en-US" dirty="0"/>
              <a:t>Individualist</a:t>
            </a:r>
          </a:p>
          <a:p>
            <a:r>
              <a:rPr lang="en-US" dirty="0"/>
              <a:t>Strategist</a:t>
            </a:r>
          </a:p>
          <a:p>
            <a:r>
              <a:rPr lang="en-US" dirty="0"/>
              <a:t>Alchemist</a:t>
            </a:r>
          </a:p>
        </p:txBody>
      </p:sp>
      <p:sp>
        <p:nvSpPr>
          <p:cNvPr id="4" name="Oval 3"/>
          <p:cNvSpPr/>
          <p:nvPr/>
        </p:nvSpPr>
        <p:spPr>
          <a:xfrm>
            <a:off x="2819400" y="2286000"/>
            <a:ext cx="3505200" cy="2133600"/>
          </a:xfrm>
          <a:prstGeom prst="ellipse">
            <a:avLst/>
          </a:prstGeom>
          <a:noFill/>
          <a:ln w="762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5029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Agility 2012</a:t>
            </a:r>
          </a:p>
        </p:txBody>
      </p:sp>
      <p:pic>
        <p:nvPicPr>
          <p:cNvPr id="3" name="Picture 2"/>
          <p:cNvPicPr>
            <a:picLocks noChangeAspect="1"/>
          </p:cNvPicPr>
          <p:nvPr/>
        </p:nvPicPr>
        <p:blipFill>
          <a:blip r:embed="rId2"/>
          <a:stretch>
            <a:fillRect/>
          </a:stretch>
        </p:blipFill>
        <p:spPr>
          <a:xfrm>
            <a:off x="228599" y="2447926"/>
            <a:ext cx="8646345" cy="1971674"/>
          </a:xfrm>
          <a:prstGeom prst="rect">
            <a:avLst/>
          </a:prstGeom>
        </p:spPr>
      </p:pic>
    </p:spTree>
    <p:extLst>
      <p:ext uri="{BB962C8B-B14F-4D97-AF65-F5344CB8AC3E}">
        <p14:creationId xmlns:p14="http://schemas.microsoft.com/office/powerpoint/2010/main" val="3704713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10,000 Hours</a:t>
            </a:r>
          </a:p>
        </p:txBody>
      </p:sp>
      <p:pic>
        <p:nvPicPr>
          <p:cNvPr id="5" name="Picture 4"/>
          <p:cNvPicPr>
            <a:picLocks noChangeAspect="1"/>
          </p:cNvPicPr>
          <p:nvPr/>
        </p:nvPicPr>
        <p:blipFill>
          <a:blip r:embed="rId2"/>
          <a:stretch>
            <a:fillRect/>
          </a:stretch>
        </p:blipFill>
        <p:spPr>
          <a:xfrm>
            <a:off x="685800" y="1622926"/>
            <a:ext cx="3048000" cy="4625474"/>
          </a:xfrm>
          <a:prstGeom prst="rect">
            <a:avLst/>
          </a:prstGeom>
        </p:spPr>
      </p:pic>
      <p:sp>
        <p:nvSpPr>
          <p:cNvPr id="6" name="Rectangle 5"/>
          <p:cNvSpPr/>
          <p:nvPr/>
        </p:nvSpPr>
        <p:spPr>
          <a:xfrm>
            <a:off x="3886200" y="1622926"/>
            <a:ext cx="5105400" cy="4401205"/>
          </a:xfrm>
          <a:prstGeom prst="rect">
            <a:avLst/>
          </a:prstGeom>
        </p:spPr>
        <p:txBody>
          <a:bodyPr wrap="square">
            <a:spAutoFit/>
          </a:bodyPr>
          <a:lstStyle/>
          <a:p>
            <a:r>
              <a:rPr lang="en-US" sz="2800" dirty="0">
                <a:solidFill>
                  <a:srgbClr val="333333"/>
                </a:solidFill>
                <a:latin typeface="verdana" panose="020B0604030504040204" pitchFamily="34" charset="0"/>
              </a:rPr>
              <a:t>Why do some people succeed, </a:t>
            </a:r>
          </a:p>
          <a:p>
            <a:endParaRPr lang="en-US" sz="2800" dirty="0">
              <a:solidFill>
                <a:srgbClr val="333333"/>
              </a:solidFill>
              <a:latin typeface="verdana" panose="020B0604030504040204" pitchFamily="34" charset="0"/>
            </a:endParaRPr>
          </a:p>
          <a:p>
            <a:r>
              <a:rPr lang="en-US" sz="2800" dirty="0">
                <a:solidFill>
                  <a:srgbClr val="333333"/>
                </a:solidFill>
                <a:latin typeface="verdana" panose="020B0604030504040204" pitchFamily="34" charset="0"/>
              </a:rPr>
              <a:t>living remarkably productive and impactful lives,</a:t>
            </a:r>
          </a:p>
          <a:p>
            <a:endParaRPr lang="en-US" sz="2800" dirty="0">
              <a:solidFill>
                <a:srgbClr val="333333"/>
              </a:solidFill>
              <a:latin typeface="verdana" panose="020B0604030504040204" pitchFamily="34" charset="0"/>
            </a:endParaRPr>
          </a:p>
          <a:p>
            <a:r>
              <a:rPr lang="en-US" sz="2800" dirty="0">
                <a:solidFill>
                  <a:srgbClr val="333333"/>
                </a:solidFill>
                <a:latin typeface="verdana" panose="020B0604030504040204" pitchFamily="34" charset="0"/>
              </a:rPr>
              <a:t>while so many more </a:t>
            </a:r>
          </a:p>
          <a:p>
            <a:r>
              <a:rPr lang="en-US" sz="2800" dirty="0">
                <a:solidFill>
                  <a:srgbClr val="333333"/>
                </a:solidFill>
                <a:latin typeface="verdana" panose="020B0604030504040204" pitchFamily="34" charset="0"/>
              </a:rPr>
              <a:t>never reach </a:t>
            </a:r>
          </a:p>
          <a:p>
            <a:r>
              <a:rPr lang="en-US" sz="2800" dirty="0">
                <a:solidFill>
                  <a:srgbClr val="333333"/>
                </a:solidFill>
                <a:latin typeface="verdana" panose="020B0604030504040204" pitchFamily="34" charset="0"/>
              </a:rPr>
              <a:t>their potential? </a:t>
            </a:r>
            <a:endParaRPr lang="en-US" sz="2800" dirty="0"/>
          </a:p>
        </p:txBody>
      </p:sp>
    </p:spTree>
    <p:extLst>
      <p:ext uri="{BB962C8B-B14F-4D97-AF65-F5344CB8AC3E}">
        <p14:creationId xmlns:p14="http://schemas.microsoft.com/office/powerpoint/2010/main" val="122548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QWAN</a:t>
            </a:r>
          </a:p>
        </p:txBody>
      </p:sp>
      <p:sp>
        <p:nvSpPr>
          <p:cNvPr id="3" name="AutoShape 4" descr="data:image/jpeg;base64,/9j/4AAQSkZJRgABAQAAAQABAAD/2wBDAAoHBwgHBgoICAgLCgoLDhgQDg0NDh0VFhEYIx8lJCIfIiEmKzcvJik0KSEiMEExNDk7Pj4+JS5ESUM8SDc9Pjv/2wBDAQoLCw4NDhwQEBw7KCIoOzs7Ozs7Ozs7Ozs7Ozs7Ozs7Ozs7Ozs7Ozs7Ozs7Ozs7Ozs7Ozs7Ozs7Ozs7Ozs7Ozv/wAARCAFaAO8DASIAAhEBAxEB/8QAGwAAAgMBAQEAAAAAAAAAAAAAAAECAwUEBgf/xABNEAABAwIDAwcJBQUHAgQHAAABAAIDBBEFEiETMUEGMlFhcYHBFCIzNHJzkaGxByNCUsIVVIOS4SREU2KC0eIW8CVDovEmNnSTsrPS/8QAGgEBAQEBAQEBAAAAAAAAAAAAAAECAwUEBv/EACgRAQACAQMCBgMBAQEAAAAAAAABAhEDEiFBURMxMjNhcQQiQgWhwf/aAAwDAQACEQMRAD8A+nRxx+TtcY2k5QeaOhRbmc0OFJDqLi5H+ymz1Qex4KUHoI/ZH0Xh2tbdPL6IxEeSq0v7nT/zf0UCJSdKSn/m/wCK7LJXA4FZ3W7mY7OUMl/dYP5v+Kezl/dYP5v+K6gepMHqV3W7mY7OYRSfusH839FIRO/dYf5v6LougHqTdbuZjspER/dYPj/RGyP7rB8f6K+6FN9u5mOyjZu/dIPj/RGyd+6wfH+ivui6b7dzMdlGyd+7U/x/olsnfu9P8P6K+6V1N9u5x2UGKThDTfyqOxk/w6f+RdF0Jvt3M/Dn2Mn+HT/yJbCT8lP/ACLpQm+3dc/Dm2Ev5Kf/AO2jYSfkp/5CukITdbuZ+HNsJfyU/wDKkYJv8On/AJSupCbrdzPw5NhN/h0/wP8AsgQz/wCDTH4/7LqTTfbuZjs5dlKP7tTH/V/RPZy/utP/ADf8V0Jput3Mx2cwZJ+6U/8AN/xUg134qODud/RXITfbumY7FGKd4N4Y2lpsRlCqrGwindkjaDpqGgcUQc6b3h+gUav1d3d9V00r23xz1S0RGU2erD2PBSg9DH7I+ig31YH/ACeCnBpTxj/IPosW9Ur/ACsQi+iV1GTundQQFBO6LqKLoJZkXUE0U7oukhQF0XQUlFNCW5NAIRdJA0JXTVQXSQhRQndJNECLpIVDS4J3SQUwHzpveH6BKqP9nd3fVODnTe8P0CVV6u7u+q6aXrr9wt+qTSPJR7HgpxeiZ7IUGi9M32PBTi1iZ7IUt6pT+U0l4Pl1ymrcHx7DGQSOFHC9r6kNHOJJ80n2QTZe7Y9skbZGG7XAEEcQrNJiInumTQvD/anPNR4PSVNLUTwSmoDC6KVzbtyk20PUqOVs1Xyaw7DMawyrnY4ljJonyueyQFt9QSddDr1rddLdETnzTL36FTS1TamigqbZBNG14B4XF7LmxrF6bBMKmr6lwDY2+a2+r3cGjtXLE5wrvQuKqxamocHOJVbxHE2IPdr0i4A61bh9X5fhtNWZcu3ibJYcLgHxTbOMq6UlCOaKUuEcjH5TZ2VwNj1pukYwEucG2Fzc2sFkSQlnaLXcPO0Gu9JsjH3yua7KbGxvYqCSLrz/AC6YDyQr5RcPiYHMcDYtNxqCqvs+AdyNopjrJKHl7yblxD3DUrez9Nxnl6VCFBkscoJjka8A2OU3ssiaFW6eKPNnkYzKMzszgLDpUmPa9gexwc1wuCDcEJgSRdUR11JM98cVVC98fPa14Jb2qTKmnma18c8b2u5pa8EHsTAtQoCWMvLBI0uH4QdVIkC2o13daB70KL3tjYXvcGNaLlzjYBVNq6d0ImbURmImweHjKT2q4F90KDpY2Foe9rS42aCbX7FJQUwc6b3ngEqo/wBnd3fVOHnTe88AlVegd3fVdNL3K/cLfqmz1Yex4KURtEz2R9FFnqzfY8Fx4tNVQ4JJ5DTPqal8eWNjCBYkaEkncFJ5tKfy8nympKnG+TGIzDC3nNOamKcSN5rPNBtv1aPmtj7P8V/avJOmJN5Kb7h/du+VltYc0/siCOSnfFlhDDE+1xYWtobLx/IbCcX5P4tX08+HTMw6peXRPLmHJYm1wDxH0XbMWpMdmeqP2uH/AOHqP/6sf/i5alZyXl5RUuHNxKuHklO1r/J4Ysuc2G9xJ+nSub7R8IxLHMOpqPDaJ87mTbRzg5oaBYi2p616nDjIcPgEsL4XtjDXMfa4IFuBIU34pXHyY83hsfpBTUGPtrZI6yoLdpStibmNJGObc7mdg1NuKz+U7zXfZbhFdUky1Ae1u0cTf8QP0C74sG5RR4bygwt+HbaSvkfI2sdM0NeDuFt99NO1Sq+TeLV/2Z0uFCkMVbSvDtk57bvAJ3EH/Nx6F1iYjHPVE+V+EYfR/Z0TTUzIi3ZSDLfnHKCfguPGZmYFyFwqHC4vJ5cVbE2eSPRzhlBPeb/MrfxjD8Qx/kRLRNonU1TkYGxSvbdxbYncSBu4lclVyfrce5F0lDLSOoaygZGYTK4ec9osdxNgVitoxGe6ra2mrYMWwipwTCJ4RC7ZVV2tY18Rtv11I1KycPwiDHOXPKKir5Z5KdrQAzau6QR8NbDcvW0Vbi9bsYpsNfQFhBnlkexwdbeGAE3v0m1h1rLwLCsSo+W+L4jUUT2UtYLRyZ2HcRvAN9VmLYifpccszH6RkPL7k7h7JJhTCIN2e0dawBH0GqlgMTMN+1TFKCjbsaV1OH7Jmjb2Yb27z8VoY7hGJVXLnCcTp6N0lLSNtI8PYN5O4E34pUmD4lH9pVXjL6Nwopodk2TO3eA0Xte9vNKs2ia+fRMNLlx/8mYn7nxC5/s7N+RGH/xP/wBjl28rKSqxDk3V0NHTummqGZGgOa0N1GpJIWVyZjxvAeS8OHOwSSWphz2tPGGG7iRrmvx6FiOdLHyvV3croJKnDY8mJRUcEM7X1W03SMH4bDffTTisHDJmx/alJFSQPpKeeizOhLQwONtHZRu79UVuB8o5aDDq6WmbU1sWIGrqaUSNAduDQDu0DQF1QYZjbvtAhxyfDQynkptm4Mmadlpx3XPZ0rVcRWYz0SWbyfw2lr+WHKemrIzUxMdYMleXDebbzrbh0LhwKbEXfZTijKBzzLFO5rcp85rPNLrdxK9HgOE4pQcp8dxCow97Ya0l0P3jCTYmwIzaXuuDBaHGeS/IfF2TMZR1Qe6WGWSRrm6gDgd+nHpC3Non/g4cWi23J/kgzD4w+oflblYOc0gZweq++/Wu3lNh9HhnKrktDR07IIxM4BrB/mafE/FceFY3yg5PUIqavkezZsZmlqYxlkcOLnHU9Z8Ft8qKDEMYmwHHMKpTUimeJjAXhji12UjfpwTMxaIny5HOWMj+2JuRobnormwtc2OvyXNj9M6Gg5Q/tCaOvq3Ey05jbmdSx/hufwdg+a0qfBcbm5fx47UwQx0wpwwgSXLdDp/mN+Og1WbDhHKGLCMdwh+F7aWskklbWGZoEgO4dN9NN29ImMxz2OXLW1lfWYXyOfUvc+jllYKhx3OcHADN3A/Ndj8Nir/tIxGlkphNh4gbJOzXI2TK2x0/F4XXNXtx2g5IYJhTKAGYyOZNRvIc6drTmFrHm777iFq4PykqaWvpsMr+S7sJZWPyNkj5rnW46D6qznGY+UcHJ2oOPYNitXV0E9XVVMr2RyNYCI2geY1pJ0sSvV8lTiY5P0zMYjcysjBY7MQS4A6E26rLJwWgxLklUVlFDh0lfQTzGankhewOYTva/MR0DUL1FIKkUzTVlhmJJcGbm3OgHTYaX42XHUtHTyagQc6b3ngEqr0Du76pwc6b3ngEqr0Du76rGj7lfuGrps9WHseCcXoWeyPokz1ZvseClF6FnshS3qk6JpJpKIaFVUQ+UU8kJe9gkaWlzHWcL9B4HrXlsMqhTYpWNcZZJDihp6dhlOUNMYJBvwAue1aiuYR65IrzdTyv2Eb3CjLnCKR7W59XOjfle0acN/Yr6/lE+mZE+np2TxzRyyMftLAtY0O6OOo7k2SZbiFkYdygixCsjptmIXyRNla2Q2L2loddvAgE2PYqeVUhOGR5WPBZWwN10zgvaDbqN7KRWc4lejeQvK4TiklBNNSSOdI99fJHsXO9WbkL2gHiLN+a56vHziFBt4opKeWWlpp8zZjbK6a2W27gdeN1fDnKZeyQvL1eLOq8RoZog4U7JqqItzkbQsYejrBslByoMGHwOjovuW01NIc0xc4CR2W1yNSLbzvU8OVy9SgLBbyhqJJXNioHOybclhJzgRODd1t7r6LQoMUir6A1kFpmZiAItSbcCDax6QVmazCxy7kLz9M84lyrxKlrGB8FHFDsYni4BcCS63Twv1Kw4/DSZomMdJDT1MVI6Quu4ueBY9YFx81dk9Ey3FzYhh1LilDLRVkW1glFnNvbrGoWHS8rJp42yOw82dTOnDYnF7gGyBh0trob9yg/lRMaqSaDYTUkWHPqhkcfPIcRv4bt3C5ViloTMNb9iRyQCmqauqqacCxileLOHQSACR2nVaIaGNDWgAAWAHBecquU1TRse6akizCgdWgMlJFgWjLu61ZVcoKo4XXVtHTMdHS7Vhc91srmMve3EZtFZrafMzD0CF5gY8aWoiEtOH1M8FI3OJDZxkeQNOFtT1qVXyskp/KGx0jHupWVLpM0hAvFlOmnEOCmyxlr4hhFPiFRT1TnSRVNKSYZonWc2+8a3BB6wmzDIjURVNRNLVSw3MRltZhIsSAABfr3rop5dvTxzDQSMDrdFxdWLOZ8lO6OCSagph503vPAKNSfuHd31Th503vPAJVPoHd31XTR9dftb9U2ert9gfRTh9Ez2QoM9Xb7A+ilD6FnshS3qk6JoRdCiBZrcBomySyDaZ5akVWbNq2QC1x3aWWkhXMwjhbg1C0Qfchxgc9zC7U3ffMT23KhLgVDLDTwljmx00T4Y2tNrNc3KfktFCZkcNPg9LSmDJncKe2yD3Xy+bl07gra+ggxGBsM+bK2RsgymxzNNx8wulJTMqzX4BQucZMsgldPt3SB/nOflLfhY2sq28mMNbA2BrJAxsLIQM/4WuzD5rXCE3SM04BQ7cShrxZ8kga11mhzxZxt13PxVf8A01h3k4gySZBFFFbOebG7M35layFN0jCpMBqKeqlmfiE+SeSR0sYfdrg4nLa4u0i448PhqUtLFSiQQtI2shkeT+Jx3ldFkWspNpnzHPJQwyVPlIzRzGPZuew2Jbe9v68FQ3BKBmXLDZrXMfluSC5os0npIH0C0EkzIzafk/QUpjMAkYYozGwiQ6AvD/qEjycwz7y0Lm7WJ8T8riMzXuLnX7yT3rUQrukZdbyew+vDBOyQ5YDT+bIW5ozbQ237grXYNROjniLH7KoBEsec5XXblJt024ruQm6RnHAaBxBfG57mxxxgucbgRnMw9oPFKbk/h07Xh8TjnZKx5zm7hJz79ZsFppJunuIxRthhZEwWaxoa3sCkjihQCOKSEFUPPm954BKp9C7u+qcPOm954BKp9C7u+q6aPuV+4W/VYz1Yex4KUPoWeyPooM9WHseClD6Fnsj6KW9UkeSR3oumUrKIaEIRAhCEAiyEKSoQgpXUDQhIqATSRdA0kIsgaEIVCQmkgOCEIGiARdIG5QdUANUIG8oQVQ8+b3ngEqn0Lv8AvinDz5veeASqfQO7vqumj7lfuFv1TZ6sPY8E4fQs9kfRRb6uPY8FKH0LPZH0Ut6pOixJPgoqIaaV0XRDQi6V0U0JJqASQs6vxBkTXee1oaLku3AdJ8BxWZnDdKTecQ6pquOFtyRvtcnT+vcuCrxdkBG1kbEN/nuDb92rvkFgTVuJ4lIW4bTzZDoZbWcew7mjqCcHI6unOeqqI477/wAZWN0z5PVp+Ho6cZ1rxHx5y0X8paUG3lcY7GSHxCcXKCnk3VcN+BLnMP8A6gQsPHsGgwyOHydz5ARd0htYm9liLM2mHoaX+f8Aj61N1Jl9KixJpa0vFg7de1j3i4+i7WPa8aHdwXzClrqmjfmglLelu9p7RxXp8Hx1lQWx22co/wDLB0Ps/wD87lYu+D8r/MvpxurzD1aFTBM2ZgIIPWOKtXR48xicSaiSdyaRVQBNJNAuKEJoFxKaXFCCqHnTe88AlU+gd3fVEPPm954BFT6B3d9V00fcr9wt+pt9WHseCnD6Fnsj6KDfVh7HgpxeiZ7IUt6pOiaEIUQJJoRCQmkgE0IUlXNWT7JmUC5OgHSeA/36gqKWGnl9KWTOPngOAJ9ojp+gWVyjrHU9JI9j7Od5jbcC7f8ABoHxXmMHqnU+LwSmbZtzgPeTpl43XKbcvY/H/BtqaE3icYfRGf2kcxzIwbAEWLuvpC4p5aiVzGU4kfAHZZLeYbDfqdT3fFaLJo3RNkDwWOtZ3A33KMpijOd4AETbjTctS82tsTzDx/KKaBzvJ6eJ8LYwBkLC27id/wAFi1VDNSPc2UC7TY5TcDo1C9djjIJ8SbTVAyxmAyZxvDgd+4q2aOnkwx1MylLjZvnPj3k7nW42+K5zGZe7ofmeDp1iI4l4OybSWuDmmxBuCF6ao5PwPxiOBz4qaJ481rXkuf2XXBjOAnCWNeamN+d2jBobLOHp0/N0dSYrnmW3gOLOqYwXkbRpAkuePB3fuPcV6Vjg9ocOIXzTCakUuIRuefu3+ZJ1tO9fQaCXaRFp3jR3tA2PzF+9dKWzD8//AKX40aWpmvlLrJso5r7k3C6iG6ro8lLehJCBoQhAITSQUwc6b3ngEqn0Lu76pwc+f3ngEVPoHd31XTS9yv3C36mPVh7HgpxeiZ7IVZ0pR7HgrIfQs9kKW9Un8poCEllDQhCIEIQihQmJbC8t3hpspqEwJheGi5ymwUlY83iOVb/vo2A6Znm3YQ39K8+3fqvW4xg9TitY0UxZ5me+Y23uv+oLBrMFxCguZqdwaPxt1HxC4Wzl+v8AwdfSjRrTdGez6JShr6ODzQRkaRfsUcQ2jaKV8brPa2447tT9EYcb4ZTHpib9Apyy2ljhsfvA7Xosuj8rPF5Y1fLC3lNStm5k8Do/iV00LY3QSYdOSZoLtdqbuYdxv2FZOOQmrx7D2jfYB5bws6x+a1MWbGckzwRAXiOoymxI3NuegErL77RGzTjPMx/6xKqGJ+O0+GUz3GLzbyZi5wA1s08BpwXodjS4jDPHNHtWxPLBfUmwHzXla+c0WO0wo/NfA1rLHXW5069CvbTxtFLKG+YS1xu3SxtvSvVv8rdSNOc+cPB4/h9HhtSyOlmc91rvYTfL0L2GFPzxsdxc0E97GlfOSS5xJJJJ3r6LhDckUbTvDGj4Mb/upXzfV/pUmmjSLTmeeWmjghC6vzxIQhECEIQCEI4oKYOfP7zwCVT6F3cnDz5/eeASqfQu7l00fcr9wt+pu9U/0eClA68TdLaD6KJ9U/0eClD6JvYEt6pI9KxIJpBZRJJNJAISQgkhJNBkzySUtUx0bAbvbm7LhrvllPcqcexCKnaaWqhfJFKCdLtGguNVo10JezM02IOnb/sb2XnmS49HVup4G+WUztQ2e2gvuJ01C5S9H8etbzFuOPnH/W/R1MIomNpxdsbWtALhut09Nk6uT+yipjeGnLYE2sASL7uoLljwsTMLJacUhIBLqeW13W10t2rnZhclKwU0da2WJxOZr3ZX7rWFt+5OXPbpzOYk6yojpcb2zmtDWUjnXO6+ZZ2EYq7FsXqaeYfcVMZ8w8Lf9lbTKesmZLHWxxvgd5rWjR1v/ayyqIYTRVPlUUE0EgkyeeDZhcNBYXU6vq0p0/DtGM2xiJhhugnZyljhl1lE7Bc8dRY/BfQJHNc2SMnXJcjqP/ssTEqGKrxSirIXsMzXN2mQ5rC9wbb7cO9bRhHlG3L7DZ5S3hvvdIjDH5mvGrGnPaP+vm1BTCqxCOImzM13k8GjU/JfQsNiLIy528667wXG5HzA7lkUmFU1PVSGmBeHnUvO8bwN2lzv6h1r0MTBGwNHaT0niVaxhr/Q/KjWmIjyTQhRW3lBCLIsiBNCEAhI701RTBz5/eeASqfQu7vqnDz5vefpCVT6F3d9VvR9yv3C36pf3T/R4KUQ+6b2BR/un+jwUo+Y3sCW9UkelNK6fBJZQ0ITQKyaEkQ0IQpKkRcEHUFZ9TTOjftYr37dT38Dw6DuK0UiARY6hZmMt1tNWdFNA5xfMHF7NDcmwPYd3f8ANdn3UMebKyNvc0BVz0TJNW6EbtbH4jh1ahZGIYEypdeSIPPB2rfm24+QWeX0UjTvP7ThpvxagiIDq6mA4jaAlUVtRTU+eWqO0pJWh4Ni4A9Vu4rEdyXoyfSSt6to0/Wy0fInuoG0N9tC0W+8dcgf6W3+anL6Z09CkxNbTPfo5YcTwyrrctLNURPeeaYswfpwtcjcPgu6CSqlYYnOBGYg2JcAb/M/5firKTB2xMDWsbG3iAMoI69bnvK0ooGRAWGoFuzs6FYiXPW1dPP6f9V01MImgm9+s3PXc8SV0BNC0+GZmeZJK1kG90cVWTUTe6kkTYoFfWyklYIQNJNJBTDz5vefpCKj0Du5EPPm95+kIqPQu7vqumj7lfuFv1S/un+jwU2DzB2KH90/h+CsZzR2Jb1SdDQE0LKBCEIgSTSKKN6aimkhoQkshpITQHBKwRfVCKL9KaSEDSQhECE0kDUXC4T4JIABNCFQIshCgpi583vPAJVHoXJw8+b3n6QlUehd3fVdNL3K/cLfql/dP4fgrGc0Ks+p/wAPwVjOaOxLeqTokhCSyhoQhAKJUkkCTTslZAITSWQIQhRStrdO6EkDQhNUJNCEQJJpE9SAQjgkTZUCko3TQCEIQUxc+b2/0hKo9C7u+qcPPm95+kJVPoHd31W9H3K/cLc3ep/w/BWt0aOxV/3T+H4K1o80diW9Up/IsmhCiBNJNFCSaFEJCaSKEIQsgSTQoBRsb3UklQJoQgEIQqBIhNCBHRK19VKyLII7imnZJAITSQVRc+b3n6QlU+gd3fVOLnze3+kJVPoHd31XTR9yv3C3Meqfw/BXDcOxUf3Q+78FeNwUt6pT+TQhCiEmhJAwhC4hi1M4SvjzyRwybOSRjbgO4jp0vrbcg7bJKikr6eu2/k7y7YSmF92kWcN4+alUVMdOYg8PO1kEbcrC7Ui+ttw03qTCrUkOc1gu5waL2uTZNZAhc9dWwYfSPqqlxbEy2YgE7zYbusroTAEIXNV4hTUDqdtTKGGplEMd/wATyDYfIp5+Q6EBUGshFe2iLjt3RGUNtplBAOvaQr0DQhCoELnbXQHEXUAJ27YhKRbTKSRv7QV0IBCRQgaEIQJNFkIKYufN7f6QlU+gd3fVSi583t/pCjU+gd3fVdNH3K/cLfqidKU+78F0DcFS71I+78Fc3cpb1SfyfFNKyayyEIQgOC8zyaccGweWgqwTVRVMn3Y1dIHPJa4DiCDv6j0L0yLC97arWeMDw9BNJT448xVEjWz4rVMewP8ANcBECNO0DVTo6urZgnJ+rNfUSS1tbGycvkJDhZ9xbgNB8F7TK062F+xLKNBYabtFqb/Bh4fE56qagZHVSGRkNfSvNVFK7I+MvOpH4SLa9xWkKnEDWMYHybb9puY6O5t5NlNjbotY36V6fKLWsEEKb47Lh82kramr5Og+WS1DHURNUXyF2SQTtDd+42zfBacGIVzMbnpZqx7cPZWzRukkkPmHZsLGl17gXLrda9dRUNPh9GykpmZYo75QTfjfeVflHQFZ1I7Jh53B/KJeUdZFU1003ktPTloDy1jiWODjl696hyrozjFLVMpp4mz4fGJWgi7mvBzDW+nNHA716ZCxuxbK4eJrsYmrBHieGuO2dg73jKLlhMkebTpFj8F24pJWRUZqcOxLbSNlEsMTJLh8YaM7SSfO0uR0Gy9RYdCAxrRZrQAOACu/4TDyNVj0UtfRmhrZdmZqUZXvIux5N9OI1AJO49aoosQxA10ZZVSySPq66Nsb5CWuDASwW3aEBe1yi+4J2Cu+Oxh8+8uqfKqeqgne6Y0FN5Y/MSWDbfeX/LYE36AtwbV+M4dTnE5JqefyiQGKQgEAtLW3B1tchelsBwCABpp2Jvz0MBOyEcFzUJJhBQJCLoQUw8+b3n6Qip9A7u+qcXPm9v8ASEqn1d3d9V00fcr9wtyd6kfd+CuZzQqrf2T+H4K8bgpb1Sn8hZWPsrjSxSUEMdS+KXO+mkNhO2xBb263HYtVVT0zKh0bnOc10TszXNNrGxHfoSkTicowoeUNNS4NFVU1NJsLnMyV1nsO0DXNtv0uerQLrZjVTJU1jWULTDSTCFz9sLknKb2I3WdrrwU5uTmHzMcwiVoe0tflfzvPz3PXm171ZJgdJIydpdKNvUNqHEO1D22tbTd5o0W/1Tlm4riT67kNiFbFmgkbDMBlcQWlhIuDv4KcuMtbTmga4MqPIdoC55a5wyE3b02I11uu92CUpwefCs0op5w8PObzvPJJ1t1lE+CUtTDFFM6R7IQNnci7TlLbg26CmaqwafH3s5N5a6CRzoaSmlzx1BDpA82uXaEG413rvwXEXy4hXUe1bLI2tkLmvk86OMBtrDiLnq4rodyYoX0ppi+fI6CKA+cL5YyS3hvuVMcnqMVjatj5mTCd82ZrgLlzQHNOnN0CTNMHLkm5T7BlQ59GT5MIXSASDzWPcW3Om9tjcfNXwY95Q2q2dKXvpJZI5I2Pu4houCO24sp0/J6kp45ozJNKyemFM8SEG7Be24b/ADinLyfoHw1UbGvhFVAyF5Y6xDWggW67H5LM7F5WYbirMQiqXlgjNNK6N/nZgbAG4PRYrM5XvqP2NDX0Ez2vpZBUDI4gSNaCSD0gj6LXw/Do6A1BZJJIamTavL7b7AaWA6ArZ6VlQWh7jkbe7NLOBFrHuKzmItmDo8e3HH0+O4jirTJNTjDGVEULn2bbORcdF7X71sVfKSSnnqII6JskkNXDTNvLlDto0EEm2lr2XRUcmqCofM5wlaJqQUha1wAEY3W03oHJykLnyPlqHyPniqHPc8XL4wA3husAtzNJOVIxyvNdVUrcMjd5FEx8xFRxcwmzbgA6i1yRvuq28qQDmkp2thZXCkkkDzZt2gtdu3EkDvXfPgdJUOr3PMt8QY1k1nW0aLC3QqZcAhMM9NlE0NbIJKkzO1zC1i2wt+EdCkbDlLFWYhW4DmpGMbVHJIInOs14DgSwnrGnesujxileyjY2gmppX1+xlp3SFnk8mS50GjmkC9txvdekqKZlTEI3OewBwcHMNiCDcLkfgtLJPHO90jpY5xUZ7i7nhuUX03W0slZjGJTlj4TjstNR0FPUNMnlUc5jme8kuka82Ye0LrdynHk09RHSSyxwmZriGmwdGLm5tYAkEDu6dO+DBaKGmpYNmXtpJDLCX6lrjfX/ANRSOC0pp6qBrpGQ1Wcvja6wBeLOI043TNZnJy4I+UkrY6M1dLFTPrQHQ3mu0jzfNzZdHWcbDjbrVdFylqJZWQ1EEQknq54Yshc4Bsd7k6dQ+PBaMuCU01JFSPdIYYmNYGkghwaQRw36bwox4DSRPa9jpWvZUPqI3Bwuxz75rabjc6G6uaYOWdLykNO6pn/Z0jZWx0pcyWUt9I4ttlI82x6tVrYbiDsQiqM8QjfT1L4HBrrglvEdxCqqeT9HVyzSSumLpxEH2f8A4bszeHSV10lDDRbfZZj5RM6Z+Y3842vb4KTNccHK/cmiyYWFUw8+b2/0hFV6u7u+qIvSTe3+kIqvV3d31W9H11+1uDbyL+H4K4blTb+xfw/BXDclvVKfyaSfBUNrqR0UsoqoTHCSJH7QWYRvBPBTCL0JMe17A9jg5rhcEbiE0AkoMnhlkfHHNG98fPa1wJb2jgrLIBCTnNYLucGjdcmyFFCEIWQLmrKh9OwOZHnvfS9tbXA+SummigZnmlZGy9sz3AD5qVgQNx6ElquInlxyVzgXZGAgRtfcneCSPBSjrC6r8nLLEFwJHUGnxXQYY3XvG03AB04DckRAydt8gldct3XO6/go3urjyWJJCWNz3MD2lzAC5oOov0qhuIUTubWU5Gu6UcN/wWohzdN0KLXsc5zWvaXMNnAHUdqkiBNQjkZKwPjeHsO5zTcFNssby4Ne0lhs4A8079UEklFssb4xKyRroyLh4NxbtUI6umnDDFURSbUEsyPBzAbyOlBaEJRvZLGHxva9jhcOabg96aARwTSQVQ8+b2/0hKq9Xd3fVOHnze88AlVeru7vquml7lfuFuZ9S/h+CuCpPqX8PwVwUt6pT+QvC4vSmJ2O0ohcaaso5Kwkbg9mYH4nIe5e6VDqKmfA+B0DDE8EOYW6EHerW21JYTMYqYq6gpI3xuhlkZA6w1beEu1PTcDdwK7sExGorPKYq1zBUUj9nIGiwcNbPHUR9Cur9kYcJhOKOEStILXhuoIFhr2aK1tDSxyGRsDA4xiIm29g3DsVmayPMU9c6HHcakppIyZqiINN75hsb+bwO74XXZRY9XV1O+eOOIeT08E0kZvd+dpc63Rpu61qjBsNbC2EUUQjY7MG5dxtl+mnYrIsNooCwxUzGGNgY3KLeaNw6wEm1ZOXk8bxmatwykhexodUsp6tjgLiM7VosennD4FaL8fq6emlkmiLoqapkhmnjZfKG2LXlt75bGxtuWxJhlC+EwupoywgCxHAG47LHVM0NIW5DAwt864I35udfpvxTdXHkMZ3KKpMflEcbCx9XLTNYRuyNcQ497fgVZybxisxKUsqzGc1HBUAsZlsXh1xv6lrmipS9zzAzM++Y233Fj8tEUuH0lG7PTwMjOzbHdo/C3cO66zM1x5KyOV73O5NVV2OZlmiAv8Ai+8bqOpVyY3XtxuWnzRbCKuipsuTUtfHmve+8Fb1VSU9bAYKmJssRIJa7cSNR81WcNo3TOlNOwyOkbKXcS5osD2gaKRaIjEnV592MYyaSpqssbG00M8jxs7tD2OIa299bgXPYirxitoDQzVDaepkfRT1GYQ5XNytaQ0G5tv16VpUnJjDaN73Nha4yNe2U6jahxucwvYrQNDSudE50DCYmGNlxzWkWI7DZa3VTliYDnPKXGHyPD3uipiSBbXIVk4fPU03JrEZ2wQPignqXt2gzeftLajsJXsKbD6Sje99PAyN0gAcWjUgaC56kNw2ibSyUopoxBKS58dvNcSbm47U3wYecw7EWwcrsRoiXReUVTSHlt2vIhb5l+BO/sCvjx2rkxCLDpGGCeSXK+7Q5oZle4OYdxDsvHdqtt2F0L3l7qWNzjI2UuLdc7RYO7QE3YdROYGGljIBDh5u4jdb4n4q7q58jl5CixmpwvknQOp3RuLYQ9zSLnWYNuegWJ67rsbW1FFj87YnN2VTighkYW7wadpvftAW8/A8LfHHG6ggLI2ZGDILBt72+KtOHUZftDTRl+02mbLrmta/bbRN9exiWNydNV/05QNYyI05pjncXHMDrawtb5rN5E4hNFS0dDWBjRNS56N4/EATmaeu+vZ2L18VNDBA2CKJrImiwY0WACqZhdAxsDW0cIbTkmEBo+7J6OhSLRzBh5h2PYgzDKeSF0MX/hclWWsiFszSLAdA1WkzEMTqcXkpYXMaxlS0OygHLFs81yfzZrC3R8Vq/sugyBnkcOURmIDILZDvb2dS5W8nsPbiX7Q2Q8p2m0EtgHbrWuOHUruqctNF00LkqmHnze34BFV6s/u+qcPPm9vwCVX6s/u+q6aXrr9wtyPqX8PwVwVLvUT7vwVwUt6pT+UkkIUQIQhA0IQQgiQouvlOWxNtLqdknMuwgGxI39CivJR8oaifCa2UVL6fEaKkeaikljAcyQAEOHS3f8QtGsxzNRvNK58c8FTBFK2RljZ7m/IgorOT0te1zqipjM/kclK2Vsds2a3nOF+Ft3anLydkllrJPKWjymWnktkPm7O2m/W9l1/RHYMbobZto7ZnaZX20fk51um1j8FzM5U0DwHBk4YdkS4x2AbJzHb93Dp6lAcmmCljptv93AZjDduoMgI16bZj2qj/AKTcaUwGsbrDTR32Z/8AKN77+PyWcUMtanxakqZY2RvJExeIn20kLTZ1uxZvKbG5sHfQyxyRNh27fKQ4jMYycuneb9y6aPk/FRupBtC9lE6R0II1u++/sBIV9Zhnl9LW0072FlVHkb5mrBbt1114KRtiVVYlj1Lhb3tmZNIWQGods23swEAm5I6U5uUFHFLs2tklO1EPmAWzlue2pH4dVxz8mZqqk2M9e1zzh7qN0mx33I8+2bq3KP7LxKPE3PYyllpy+Npa+MhxbkDXOBDrA2vvF+CsVoZkYryijdhRloJi2RwjkjeWjz4zIGkj/viF6GyxP+mrYJ+yhUsbGzKI5BD5wa1wcA7XXdbgtyylsY4C4poQsBJhCLIBCEkAhFk1RTDz5vb8AlV+rP7vqpQ8+b3ngEqv1Z/d9VvS9yv3C3QfpQ6/4fgpR1lI4ebUwn/WFwbWQCwe6w60Z3/mPxXa2l+08lZiY5aYliO6Vh7HBMPZ+YfFZRJO8lJTwvlcQ1i5v5h8UB7TxCyCAd4CWRn5R8E8L5MQ2bjpCdx0hY2Rv5R8Esjfyj4J4PybYbVx0hFx0rFyM/I34I2bPyN+Cng/JiGzcdKLjpWNs2fkb8EZGflHwU8H5MNq46Qi7ekLGyt/KPgiw6Ang/Jhskt/MPilmb+YfFY9h0BOw6FfB+TENfM38wTzN/MPisew6EWTwfkxDXzt/MPinnb+YfFY9kJ4PyYhsZm/mHxRmb+YfFY6E8H5OGxmb+YfFGZv5h8VjoTwfk4a5e23OHxSzNP4h8VkoTwfk4a+dv5h8UZm/mHxWQhPB+TENKnN3z2/xPAIq/Vn931We2R7RZr3AdAKDJI4Wc9xHQSt6eji8TnqxaX/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BDAAoHBwgHBgoICAgLCgoLDhgQDg0NDh0VFhEYIx8lJCIfIiEmKzcvJik0KSEiMEExNDk7Pj4+JS5ESUM8SDc9Pjv/2wBDAQoLCw4NDhwQEBw7KCIoOzs7Ozs7Ozs7Ozs7Ozs7Ozs7Ozs7Ozs7Ozs7Ozs7Ozs7Ozs7Ozs7Ozs7Ozs7Ozs7Ozv/wAARCAFaAO8DASIAAhEBAxEB/8QAGwAAAgMBAQEAAAAAAAAAAAAAAAECAwUEBgf/xABNEAABAwIDAwcJBQUHAgQHAAABAAIDBBEFEiETMUEGMlFhcYHBFCIzNHJzkaGxByNCUsIVVIOS4SREU2KC0eIW8CVDovEmNnSTsrPS/8QAGgEBAQEBAQEBAAAAAAAAAAAAAAECAwUEBv/EACgRAQACAQMCBgMBAQEAAAAAAAABAhEDEiFBURMxMjNhcQQiQgWhwf/aAAwDAQACEQMRAD8A+nRxx+TtcY2k5QeaOhRbmc0OFJDqLi5H+ymz1Qex4KUHoI/ZH0Xh2tbdPL6IxEeSq0v7nT/zf0UCJSdKSn/m/wCK7LJXA4FZ3W7mY7OUMl/dYP5v+Kezl/dYP5v+K6gepMHqV3W7mY7OYRSfusH839FIRO/dYf5v6LougHqTdbuZjspER/dYPj/RGyP7rB8f6K+6FN9u5mOyjZu/dIPj/RGyd+6wfH+ivui6b7dzMdlGyd+7U/x/olsnfu9P8P6K+6V1N9u5x2UGKThDTfyqOxk/w6f+RdF0Jvt3M/Dn2Mn+HT/yJbCT8lP/ACLpQm+3dc/Dm2Ev5Kf/AO2jYSfkp/5CukITdbuZ+HNsJfyU/wDKkYJv8On/AJSupCbrdzPw5NhN/h0/wP8AsgQz/wCDTH4/7LqTTfbuZjs5dlKP7tTH/V/RPZy/utP/ADf8V0Jput3Mx2cwZJ+6U/8AN/xUg134qODud/RXITfbumY7FGKd4N4Y2lpsRlCqrGwindkjaDpqGgcUQc6b3h+gUav1d3d9V00r23xz1S0RGU2erD2PBSg9DH7I+ig31YH/ACeCnBpTxj/IPosW9Ur/ACsQi+iV1GTundQQFBO6LqKLoJZkXUE0U7oukhQF0XQUlFNCW5NAIRdJA0JXTVQXSQhRQndJNECLpIVDS4J3SQUwHzpveH6BKqP9nd3fVODnTe8P0CVV6u7u+q6aXrr9wt+qTSPJR7HgpxeiZ7IUGi9M32PBTi1iZ7IUt6pT+U0l4Pl1ymrcHx7DGQSOFHC9r6kNHOJJ80n2QTZe7Y9skbZGG7XAEEcQrNJiInumTQvD/anPNR4PSVNLUTwSmoDC6KVzbtyk20PUqOVs1Xyaw7DMawyrnY4ljJonyueyQFt9QSddDr1rddLdETnzTL36FTS1TamigqbZBNG14B4XF7LmxrF6bBMKmr6lwDY2+a2+r3cGjtXLE5wrvQuKqxamocHOJVbxHE2IPdr0i4A61bh9X5fhtNWZcu3ibJYcLgHxTbOMq6UlCOaKUuEcjH5TZ2VwNj1pukYwEucG2Fzc2sFkSQlnaLXcPO0Gu9JsjH3yua7KbGxvYqCSLrz/AC6YDyQr5RcPiYHMcDYtNxqCqvs+AdyNopjrJKHl7yblxD3DUrez9Nxnl6VCFBkscoJjka8A2OU3ssiaFW6eKPNnkYzKMzszgLDpUmPa9gexwc1wuCDcEJgSRdUR11JM98cVVC98fPa14Jb2qTKmnma18c8b2u5pa8EHsTAtQoCWMvLBI0uH4QdVIkC2o13daB70KL3tjYXvcGNaLlzjYBVNq6d0ImbURmImweHjKT2q4F90KDpY2Foe9rS42aCbX7FJQUwc6b3ngEqo/wBnd3fVOHnTe88AlVegd3fVdNL3K/cLfqmz1Yex4KURtEz2R9FFnqzfY8Fx4tNVQ4JJ5DTPqal8eWNjCBYkaEkncFJ5tKfy8nympKnG+TGIzDC3nNOamKcSN5rPNBtv1aPmtj7P8V/avJOmJN5Kb7h/du+VltYc0/siCOSnfFlhDDE+1xYWtobLx/IbCcX5P4tX08+HTMw6peXRPLmHJYm1wDxH0XbMWpMdmeqP2uH/AOHqP/6sf/i5alZyXl5RUuHNxKuHklO1r/J4Ysuc2G9xJ+nSub7R8IxLHMOpqPDaJ87mTbRzg5oaBYi2p616nDjIcPgEsL4XtjDXMfa4IFuBIU34pXHyY83hsfpBTUGPtrZI6yoLdpStibmNJGObc7mdg1NuKz+U7zXfZbhFdUky1Ae1u0cTf8QP0C74sG5RR4bygwt+HbaSvkfI2sdM0NeDuFt99NO1Sq+TeLV/2Z0uFCkMVbSvDtk57bvAJ3EH/Nx6F1iYjHPVE+V+EYfR/Z0TTUzIi3ZSDLfnHKCfguPGZmYFyFwqHC4vJ5cVbE2eSPRzhlBPeb/MrfxjD8Qx/kRLRNonU1TkYGxSvbdxbYncSBu4lclVyfrce5F0lDLSOoaygZGYTK4ec9osdxNgVitoxGe6ra2mrYMWwipwTCJ4RC7ZVV2tY18Rtv11I1KycPwiDHOXPKKir5Z5KdrQAzau6QR8NbDcvW0Vbi9bsYpsNfQFhBnlkexwdbeGAE3v0m1h1rLwLCsSo+W+L4jUUT2UtYLRyZ2HcRvAN9VmLYifpccszH6RkPL7k7h7JJhTCIN2e0dawBH0GqlgMTMN+1TFKCjbsaV1OH7Jmjb2Yb27z8VoY7hGJVXLnCcTp6N0lLSNtI8PYN5O4E34pUmD4lH9pVXjL6Nwopodk2TO3eA0Xte9vNKs2ia+fRMNLlx/8mYn7nxC5/s7N+RGH/xP/wBjl28rKSqxDk3V0NHTummqGZGgOa0N1GpJIWVyZjxvAeS8OHOwSSWphz2tPGGG7iRrmvx6FiOdLHyvV3croJKnDY8mJRUcEM7X1W03SMH4bDffTTisHDJmx/alJFSQPpKeeizOhLQwONtHZRu79UVuB8o5aDDq6WmbU1sWIGrqaUSNAduDQDu0DQF1QYZjbvtAhxyfDQynkptm4Mmadlpx3XPZ0rVcRWYz0SWbyfw2lr+WHKemrIzUxMdYMleXDebbzrbh0LhwKbEXfZTijKBzzLFO5rcp85rPNLrdxK9HgOE4pQcp8dxCow97Ya0l0P3jCTYmwIzaXuuDBaHGeS/IfF2TMZR1Qe6WGWSRrm6gDgd+nHpC3Non/g4cWi23J/kgzD4w+oflblYOc0gZweq++/Wu3lNh9HhnKrktDR07IIxM4BrB/mafE/FceFY3yg5PUIqavkezZsZmlqYxlkcOLnHU9Z8Ft8qKDEMYmwHHMKpTUimeJjAXhji12UjfpwTMxaIny5HOWMj+2JuRobnormwtc2OvyXNj9M6Gg5Q/tCaOvq3Ey05jbmdSx/hufwdg+a0qfBcbm5fx47UwQx0wpwwgSXLdDp/mN+Og1WbDhHKGLCMdwh+F7aWskklbWGZoEgO4dN9NN29ImMxz2OXLW1lfWYXyOfUvc+jllYKhx3OcHADN3A/Ndj8Nir/tIxGlkphNh4gbJOzXI2TK2x0/F4XXNXtx2g5IYJhTKAGYyOZNRvIc6drTmFrHm777iFq4PykqaWvpsMr+S7sJZWPyNkj5rnW46D6qznGY+UcHJ2oOPYNitXV0E9XVVMr2RyNYCI2geY1pJ0sSvV8lTiY5P0zMYjcysjBY7MQS4A6E26rLJwWgxLklUVlFDh0lfQTzGankhewOYTva/MR0DUL1FIKkUzTVlhmJJcGbm3OgHTYaX42XHUtHTyagQc6b3ngEqr0Du76pwc6b3ngEqr0Du76rGj7lfuGrps9WHseCcXoWeyPokz1ZvseClF6FnshS3qk6JpJpKIaFVUQ+UU8kJe9gkaWlzHWcL9B4HrXlsMqhTYpWNcZZJDihp6dhlOUNMYJBvwAue1aiuYR65IrzdTyv2Eb3CjLnCKR7W59XOjfle0acN/Yr6/lE+mZE+np2TxzRyyMftLAtY0O6OOo7k2SZbiFkYdygixCsjptmIXyRNla2Q2L2loddvAgE2PYqeVUhOGR5WPBZWwN10zgvaDbqN7KRWc4lejeQvK4TiklBNNSSOdI99fJHsXO9WbkL2gHiLN+a56vHziFBt4opKeWWlpp8zZjbK6a2W27gdeN1fDnKZeyQvL1eLOq8RoZog4U7JqqItzkbQsYejrBslByoMGHwOjovuW01NIc0xc4CR2W1yNSLbzvU8OVy9SgLBbyhqJJXNioHOybclhJzgRODd1t7r6LQoMUir6A1kFpmZiAItSbcCDax6QVmazCxy7kLz9M84lyrxKlrGB8FHFDsYni4BcCS63Twv1Kw4/DSZomMdJDT1MVI6Quu4ueBY9YFx81dk9Ey3FzYhh1LilDLRVkW1glFnNvbrGoWHS8rJp42yOw82dTOnDYnF7gGyBh0trob9yg/lRMaqSaDYTUkWHPqhkcfPIcRv4bt3C5ViloTMNb9iRyQCmqauqqacCxileLOHQSACR2nVaIaGNDWgAAWAHBecquU1TRse6akizCgdWgMlJFgWjLu61ZVcoKo4XXVtHTMdHS7Vhc91srmMve3EZtFZrafMzD0CF5gY8aWoiEtOH1M8FI3OJDZxkeQNOFtT1qVXyskp/KGx0jHupWVLpM0hAvFlOmnEOCmyxlr4hhFPiFRT1TnSRVNKSYZonWc2+8a3BB6wmzDIjURVNRNLVSw3MRltZhIsSAABfr3rop5dvTxzDQSMDrdFxdWLOZ8lO6OCSagph503vPAKNSfuHd31Th503vPAJVPoHd31XTR9dftb9U2ert9gfRTh9Ez2QoM9Xb7A+ilD6FnshS3qk6JoRdCiBZrcBomySyDaZ5akVWbNq2QC1x3aWWkhXMwjhbg1C0Qfchxgc9zC7U3ffMT23KhLgVDLDTwljmx00T4Y2tNrNc3KfktFCZkcNPg9LSmDJncKe2yD3Xy+bl07gra+ggxGBsM+bK2RsgymxzNNx8wulJTMqzX4BQucZMsgldPt3SB/nOflLfhY2sq28mMNbA2BrJAxsLIQM/4WuzD5rXCE3SM04BQ7cShrxZ8kga11mhzxZxt13PxVf8A01h3k4gySZBFFFbOebG7M35layFN0jCpMBqKeqlmfiE+SeSR0sYfdrg4nLa4u0i448PhqUtLFSiQQtI2shkeT+Jx3ldFkWspNpnzHPJQwyVPlIzRzGPZuew2Jbe9v68FQ3BKBmXLDZrXMfluSC5os0npIH0C0EkzIzafk/QUpjMAkYYozGwiQ6AvD/qEjycwz7y0Lm7WJ8T8riMzXuLnX7yT3rUQrukZdbyew+vDBOyQ5YDT+bIW5ozbQ237grXYNROjniLH7KoBEsec5XXblJt024ruQm6RnHAaBxBfG57mxxxgucbgRnMw9oPFKbk/h07Xh8TjnZKx5zm7hJz79ZsFppJunuIxRthhZEwWaxoa3sCkjihQCOKSEFUPPm954BKp9C7u+qcPOm954BKp9C7u+q6aPuV+4W/VYz1Yex4KUPoWeyPooM9WHseClD6Fnsj6KW9UkeSR3oumUrKIaEIRAhCEAiyEKSoQgpXUDQhIqATSRdA0kIsgaEIVCQmkgOCEIGiARdIG5QdUANUIG8oQVQ8+b3ngEqn0Lv8AvinDz5veeASqfQO7vqumj7lfuFv1TZ6sPY8E4fQs9kfRRb6uPY8FKH0LPZH0Ut6pOixJPgoqIaaV0XRDQi6V0U0JJqASQs6vxBkTXee1oaLku3AdJ8BxWZnDdKTecQ6pquOFtyRvtcnT+vcuCrxdkBG1kbEN/nuDb92rvkFgTVuJ4lIW4bTzZDoZbWcew7mjqCcHI6unOeqqI477/wAZWN0z5PVp+Ho6cZ1rxHx5y0X8paUG3lcY7GSHxCcXKCnk3VcN+BLnMP8A6gQsPHsGgwyOHydz5ARd0htYm9liLM2mHoaX+f8Aj61N1Jl9KixJpa0vFg7de1j3i4+i7WPa8aHdwXzClrqmjfmglLelu9p7RxXp8Hx1lQWx22co/wDLB0Ps/wD87lYu+D8r/MvpxurzD1aFTBM2ZgIIPWOKtXR48xicSaiSdyaRVQBNJNAuKEJoFxKaXFCCqHnTe88AlU+gd3fVEPPm954BFT6B3d9V00fcr9wt+pt9WHseCnD6Fnsj6KDfVh7HgpxeiZ7IUt6pOiaEIUQJJoRCQmkgE0IUlXNWT7JmUC5OgHSeA/36gqKWGnl9KWTOPngOAJ9ojp+gWVyjrHU9JI9j7Od5jbcC7f8ABoHxXmMHqnU+LwSmbZtzgPeTpl43XKbcvY/H/BtqaE3icYfRGf2kcxzIwbAEWLuvpC4p5aiVzGU4kfAHZZLeYbDfqdT3fFaLJo3RNkDwWOtZ3A33KMpijOd4AETbjTctS82tsTzDx/KKaBzvJ6eJ8LYwBkLC27id/wAFi1VDNSPc2UC7TY5TcDo1C9djjIJ8SbTVAyxmAyZxvDgd+4q2aOnkwx1MylLjZvnPj3k7nW42+K5zGZe7ofmeDp1iI4l4OybSWuDmmxBuCF6ao5PwPxiOBz4qaJ481rXkuf2XXBjOAnCWNeamN+d2jBobLOHp0/N0dSYrnmW3gOLOqYwXkbRpAkuePB3fuPcV6Vjg9ocOIXzTCakUuIRuefu3+ZJ1tO9fQaCXaRFp3jR3tA2PzF+9dKWzD8//AKX40aWpmvlLrJso5r7k3C6iG6ro8lLehJCBoQhAITSQUwc6b3ngEqn0Lu76pwc+f3ngEVPoHd31XTS9yv3C36mPVh7HgpxeiZ7IVZ0pR7HgrIfQs9kKW9Un8poCEllDQhCIEIQihQmJbC8t3hpspqEwJheGi5ymwUlY83iOVb/vo2A6Znm3YQ39K8+3fqvW4xg9TitY0UxZ5me+Y23uv+oLBrMFxCguZqdwaPxt1HxC4Wzl+v8AwdfSjRrTdGez6JShr6ODzQRkaRfsUcQ2jaKV8brPa2447tT9EYcb4ZTHpib9Apyy2ljhsfvA7Xosuj8rPF5Y1fLC3lNStm5k8Do/iV00LY3QSYdOSZoLtdqbuYdxv2FZOOQmrx7D2jfYB5bws6x+a1MWbGckzwRAXiOoymxI3NuegErL77RGzTjPMx/6xKqGJ+O0+GUz3GLzbyZi5wA1s08BpwXodjS4jDPHNHtWxPLBfUmwHzXla+c0WO0wo/NfA1rLHXW5069CvbTxtFLKG+YS1xu3SxtvSvVv8rdSNOc+cPB4/h9HhtSyOlmc91rvYTfL0L2GFPzxsdxc0E97GlfOSS5xJJJJ3r6LhDckUbTvDGj4Mb/upXzfV/pUmmjSLTmeeWmjghC6vzxIQhECEIQCEI4oKYOfP7zwCVT6F3cnDz5/eeASqfQu7l00fcr9wt+pu9U/0eClA68TdLaD6KJ9U/0eClD6JvYEt6pI9KxIJpBZRJJNJAISQgkhJNBkzySUtUx0bAbvbm7LhrvllPcqcexCKnaaWqhfJFKCdLtGguNVo10JezM02IOnb/sb2XnmS49HVup4G+WUztQ2e2gvuJ01C5S9H8etbzFuOPnH/W/R1MIomNpxdsbWtALhut09Nk6uT+yipjeGnLYE2sASL7uoLljwsTMLJacUhIBLqeW13W10t2rnZhclKwU0da2WJxOZr3ZX7rWFt+5OXPbpzOYk6yojpcb2zmtDWUjnXO6+ZZ2EYq7FsXqaeYfcVMZ8w8Lf9lbTKesmZLHWxxvgd5rWjR1v/ayyqIYTRVPlUUE0EgkyeeDZhcNBYXU6vq0p0/DtGM2xiJhhugnZyljhl1lE7Bc8dRY/BfQJHNc2SMnXJcjqP/ssTEqGKrxSirIXsMzXN2mQ5rC9wbb7cO9bRhHlG3L7DZ5S3hvvdIjDH5mvGrGnPaP+vm1BTCqxCOImzM13k8GjU/JfQsNiLIy528667wXG5HzA7lkUmFU1PVSGmBeHnUvO8bwN2lzv6h1r0MTBGwNHaT0niVaxhr/Q/KjWmIjyTQhRW3lBCLIsiBNCEAhI701RTBz5/eeASqfQu7vqnDz5vefpCVT6F3d9VvR9yv3C36pf3T/R4KUQ+6b2BR/un+jwUo+Y3sCW9UkelNK6fBJZQ0ITQKyaEkQ0IQpKkRcEHUFZ9TTOjftYr37dT38Dw6DuK0UiARY6hZmMt1tNWdFNA5xfMHF7NDcmwPYd3f8ANdn3UMebKyNvc0BVz0TJNW6EbtbH4jh1ahZGIYEypdeSIPPB2rfm24+QWeX0UjTvP7ThpvxagiIDq6mA4jaAlUVtRTU+eWqO0pJWh4Ni4A9Vu4rEdyXoyfSSt6to0/Wy0fInuoG0N9tC0W+8dcgf6W3+anL6Z09CkxNbTPfo5YcTwyrrctLNURPeeaYswfpwtcjcPgu6CSqlYYnOBGYg2JcAb/M/5firKTB2xMDWsbG3iAMoI69bnvK0ooGRAWGoFuzs6FYiXPW1dPP6f9V01MImgm9+s3PXc8SV0BNC0+GZmeZJK1kG90cVWTUTe6kkTYoFfWyklYIQNJNJBTDz5vefpCKj0Du5EPPm95+kIqPQu7vqumj7lfuFv1S/un+jwU2DzB2KH90/h+CsZzR2Jb1SdDQE0LKBCEIgSTSKKN6aimkhoQkshpITQHBKwRfVCKL9KaSEDSQhECE0kDUXC4T4JIABNCFQIshCgpi583vPAJVHoXJw8+b3n6QlUehd3fVdNL3K/cLfql/dP4fgrGc0Ks+p/wAPwVjOaOxLeqTokhCSyhoQhAKJUkkCTTslZAITSWQIQhRStrdO6EkDQhNUJNCEQJJpE9SAQjgkTZUCko3TQCEIQUxc+b2/0hKo9C7u+qcPPm95+kJVPoHd31W9H3K/cLc3ep/w/BWt0aOxV/3T+H4K1o80diW9Up/IsmhCiBNJNFCSaFEJCaSKEIQsgSTQoBRsb3UklQJoQgEIQqBIhNCBHRK19VKyLII7imnZJAITSQVRc+b3n6QlU+gd3fVOLnze3+kJVPoHd31XTR9yv3C3Meqfw/BXDcOxUf3Q+78FeNwUt6pT+TQhCiEmhJAwhC4hi1M4SvjzyRwybOSRjbgO4jp0vrbcg7bJKikr6eu2/k7y7YSmF92kWcN4+alUVMdOYg8PO1kEbcrC7Ui+ttw03qTCrUkOc1gu5waL2uTZNZAhc9dWwYfSPqqlxbEy2YgE7zYbusroTAEIXNV4hTUDqdtTKGGplEMd/wATyDYfIp5+Q6EBUGshFe2iLjt3RGUNtplBAOvaQr0DQhCoELnbXQHEXUAJ27YhKRbTKSRv7QV0IBCRQgaEIQJNFkIKYufN7f6QlU+gd3fVSi583t/pCjU+gd3fVdNH3K/cLfqidKU+78F0DcFS71I+78Fc3cpb1SfyfFNKyayyEIQgOC8zyaccGweWgqwTVRVMn3Y1dIHPJa4DiCDv6j0L0yLC97arWeMDw9BNJT448xVEjWz4rVMewP8ANcBECNO0DVTo6urZgnJ+rNfUSS1tbGycvkJDhZ9xbgNB8F7TK062F+xLKNBYabtFqb/Bh4fE56qagZHVSGRkNfSvNVFK7I+MvOpH4SLa9xWkKnEDWMYHybb9puY6O5t5NlNjbotY36V6fKLWsEEKb47Lh82kramr5Og+WS1DHURNUXyF2SQTtDd+42zfBacGIVzMbnpZqx7cPZWzRukkkPmHZsLGl17gXLrda9dRUNPh9GykpmZYo75QTfjfeVflHQFZ1I7Jh53B/KJeUdZFU1003ktPTloDy1jiWODjl696hyrozjFLVMpp4mz4fGJWgi7mvBzDW+nNHA716ZCxuxbK4eJrsYmrBHieGuO2dg73jKLlhMkebTpFj8F24pJWRUZqcOxLbSNlEsMTJLh8YaM7SSfO0uR0Gy9RYdCAxrRZrQAOACu/4TDyNVj0UtfRmhrZdmZqUZXvIux5N9OI1AJO49aoosQxA10ZZVSySPq66Nsb5CWuDASwW3aEBe1yi+4J2Cu+Oxh8+8uqfKqeqgne6Y0FN5Y/MSWDbfeX/LYE36AtwbV+M4dTnE5JqefyiQGKQgEAtLW3B1tchelsBwCABpp2Jvz0MBOyEcFzUJJhBQJCLoQUw8+b3n6Qip9A7u+qcXPm9v8ASEqn1d3d9V00fcr9wtyd6kfd+CuZzQqrf2T+H4K8bgpb1Sn8hZWPsrjSxSUEMdS+KXO+mkNhO2xBb263HYtVVT0zKh0bnOc10TszXNNrGxHfoSkTicowoeUNNS4NFVU1NJsLnMyV1nsO0DXNtv0uerQLrZjVTJU1jWULTDSTCFz9sLknKb2I3WdrrwU5uTmHzMcwiVoe0tflfzvPz3PXm171ZJgdJIydpdKNvUNqHEO1D22tbTd5o0W/1Tlm4riT67kNiFbFmgkbDMBlcQWlhIuDv4KcuMtbTmga4MqPIdoC55a5wyE3b02I11uu92CUpwefCs0op5w8PObzvPJJ1t1lE+CUtTDFFM6R7IQNnci7TlLbg26CmaqwafH3s5N5a6CRzoaSmlzx1BDpA82uXaEG413rvwXEXy4hXUe1bLI2tkLmvk86OMBtrDiLnq4rodyYoX0ppi+fI6CKA+cL5YyS3hvuVMcnqMVjatj5mTCd82ZrgLlzQHNOnN0CTNMHLkm5T7BlQ59GT5MIXSASDzWPcW3Om9tjcfNXwY95Q2q2dKXvpJZI5I2Pu4houCO24sp0/J6kp45ozJNKyemFM8SEG7Be24b/ADinLyfoHw1UbGvhFVAyF5Y6xDWggW67H5LM7F5WYbirMQiqXlgjNNK6N/nZgbAG4PRYrM5XvqP2NDX0Ez2vpZBUDI4gSNaCSD0gj6LXw/Do6A1BZJJIamTavL7b7AaWA6ArZ6VlQWh7jkbe7NLOBFrHuKzmItmDo8e3HH0+O4jirTJNTjDGVEULn2bbORcdF7X71sVfKSSnnqII6JskkNXDTNvLlDto0EEm2lr2XRUcmqCofM5wlaJqQUha1wAEY3W03oHJykLnyPlqHyPniqHPc8XL4wA3husAtzNJOVIxyvNdVUrcMjd5FEx8xFRxcwmzbgA6i1yRvuq28qQDmkp2thZXCkkkDzZt2gtdu3EkDvXfPgdJUOr3PMt8QY1k1nW0aLC3QqZcAhMM9NlE0NbIJKkzO1zC1i2wt+EdCkbDlLFWYhW4DmpGMbVHJIInOs14DgSwnrGnesujxileyjY2gmppX1+xlp3SFnk8mS50GjmkC9txvdekqKZlTEI3OewBwcHMNiCDcLkfgtLJPHO90jpY5xUZ7i7nhuUX03W0slZjGJTlj4TjstNR0FPUNMnlUc5jme8kuka82Ye0LrdynHk09RHSSyxwmZriGmwdGLm5tYAkEDu6dO+DBaKGmpYNmXtpJDLCX6lrjfX/ANRSOC0pp6qBrpGQ1Wcvja6wBeLOI043TNZnJy4I+UkrY6M1dLFTPrQHQ3mu0jzfNzZdHWcbDjbrVdFylqJZWQ1EEQknq54Yshc4Bsd7k6dQ+PBaMuCU01JFSPdIYYmNYGkghwaQRw36bwox4DSRPa9jpWvZUPqI3Bwuxz75rabjc6G6uaYOWdLykNO6pn/Z0jZWx0pcyWUt9I4ttlI82x6tVrYbiDsQiqM8QjfT1L4HBrrglvEdxCqqeT9HVyzSSumLpxEH2f8A4bszeHSV10lDDRbfZZj5RM6Z+Y3842vb4KTNccHK/cmiyYWFUw8+b2/0hFV6u7u+qIvSTe3+kIqvV3d31W9H11+1uDbyL+H4K4blTb+xfw/BXDclvVKfyaSfBUNrqR0UsoqoTHCSJH7QWYRvBPBTCL0JMe17A9jg5rhcEbiE0AkoMnhlkfHHNG98fPa1wJb2jgrLIBCTnNYLucGjdcmyFFCEIWQLmrKh9OwOZHnvfS9tbXA+SummigZnmlZGy9sz3AD5qVgQNx6ElquInlxyVzgXZGAgRtfcneCSPBSjrC6r8nLLEFwJHUGnxXQYY3XvG03AB04DckRAydt8gldct3XO6/go3urjyWJJCWNz3MD2lzAC5oOov0qhuIUTubWU5Gu6UcN/wWohzdN0KLXsc5zWvaXMNnAHUdqkiBNQjkZKwPjeHsO5zTcFNssby4Ne0lhs4A8079UEklFssb4xKyRroyLh4NxbtUI6umnDDFURSbUEsyPBzAbyOlBaEJRvZLGHxva9jhcOabg96aARwTSQVQ8+b2/0hKq9Xd3fVOHnze88AlVeru7vquml7lfuFuZ9S/h+CuCpPqX8PwVwUt6pT+QvC4vSmJ2O0ohcaaso5Kwkbg9mYH4nIe5e6VDqKmfA+B0DDE8EOYW6EHerW21JYTMYqYq6gpI3xuhlkZA6w1beEu1PTcDdwK7sExGorPKYq1zBUUj9nIGiwcNbPHUR9Cur9kYcJhOKOEStILXhuoIFhr2aK1tDSxyGRsDA4xiIm29g3DsVmayPMU9c6HHcakppIyZqiINN75hsb+bwO74XXZRY9XV1O+eOOIeT08E0kZvd+dpc63Rpu61qjBsNbC2EUUQjY7MG5dxtl+mnYrIsNooCwxUzGGNgY3KLeaNw6wEm1ZOXk8bxmatwykhexodUsp6tjgLiM7VosennD4FaL8fq6emlkmiLoqapkhmnjZfKG2LXlt75bGxtuWxJhlC+EwupoywgCxHAG47LHVM0NIW5DAwt864I35udfpvxTdXHkMZ3KKpMflEcbCx9XLTNYRuyNcQ497fgVZybxisxKUsqzGc1HBUAsZlsXh1xv6lrmipS9zzAzM++Y233Fj8tEUuH0lG7PTwMjOzbHdo/C3cO66zM1x5KyOV73O5NVV2OZlmiAv8Ai+8bqOpVyY3XtxuWnzRbCKuipsuTUtfHmve+8Fb1VSU9bAYKmJssRIJa7cSNR81WcNo3TOlNOwyOkbKXcS5osD2gaKRaIjEnV592MYyaSpqssbG00M8jxs7tD2OIa299bgXPYirxitoDQzVDaepkfRT1GYQ5XNytaQ0G5tv16VpUnJjDaN73Nha4yNe2U6jahxucwvYrQNDSudE50DCYmGNlxzWkWI7DZa3VTliYDnPKXGHyPD3uipiSBbXIVk4fPU03JrEZ2wQPignqXt2gzeftLajsJXsKbD6Sje99PAyN0gAcWjUgaC56kNw2ibSyUopoxBKS58dvNcSbm47U3wYecw7EWwcrsRoiXReUVTSHlt2vIhb5l+BO/sCvjx2rkxCLDpGGCeSXK+7Q5oZle4OYdxDsvHdqtt2F0L3l7qWNzjI2UuLdc7RYO7QE3YdROYGGljIBDh5u4jdb4n4q7q58jl5CixmpwvknQOp3RuLYQ9zSLnWYNuegWJ67rsbW1FFj87YnN2VTighkYW7wadpvftAW8/A8LfHHG6ggLI2ZGDILBt72+KtOHUZftDTRl+02mbLrmta/bbRN9exiWNydNV/05QNYyI05pjncXHMDrawtb5rN5E4hNFS0dDWBjRNS56N4/EATmaeu+vZ2L18VNDBA2CKJrImiwY0WACqZhdAxsDW0cIbTkmEBo+7J6OhSLRzBh5h2PYgzDKeSF0MX/hclWWsiFszSLAdA1WkzEMTqcXkpYXMaxlS0OygHLFs81yfzZrC3R8Vq/sugyBnkcOURmIDILZDvb2dS5W8nsPbiX7Q2Q8p2m0EtgHbrWuOHUruqctNF00LkqmHnze34BFV6s/u+qcPPm9vwCVX6s/u+q6aXrr9wtyPqX8PwVwVLvUT7vwVwUt6pT+UkkIUQIQhA0IQQgiQouvlOWxNtLqdknMuwgGxI39CivJR8oaifCa2UVL6fEaKkeaikljAcyQAEOHS3f8QtGsxzNRvNK58c8FTBFK2RljZ7m/IgorOT0te1zqipjM/kclK2Vsds2a3nOF+Ft3anLydkllrJPKWjymWnktkPm7O2m/W9l1/RHYMbobZto7ZnaZX20fk51um1j8FzM5U0DwHBk4YdkS4x2AbJzHb93Dp6lAcmmCljptv93AZjDduoMgI16bZj2qj/AKTcaUwGsbrDTR32Z/8AKN77+PyWcUMtanxakqZY2RvJExeIn20kLTZ1uxZvKbG5sHfQyxyRNh27fKQ4jMYycuneb9y6aPk/FRupBtC9lE6R0II1u++/sBIV9Zhnl9LW0072FlVHkb5mrBbt1114KRtiVVYlj1Lhb3tmZNIWQGods23swEAm5I6U5uUFHFLs2tklO1EPmAWzlue2pH4dVxz8mZqqk2M9e1zzh7qN0mx33I8+2bq3KP7LxKPE3PYyllpy+Npa+MhxbkDXOBDrA2vvF+CsVoZkYryijdhRloJi2RwjkjeWjz4zIGkj/viF6GyxP+mrYJ+yhUsbGzKI5BD5wa1wcA7XXdbgtyylsY4C4poQsBJhCLIBCEkAhFk1RTDz5vb8AlV+rP7vqpQ8+b3ngEqv1Z/d9VvS9yv3C3QfpQ6/4fgpR1lI4ebUwn/WFwbWQCwe6w60Z3/mPxXa2l+08lZiY5aYliO6Vh7HBMPZ+YfFZRJO8lJTwvlcQ1i5v5h8UB7TxCyCAd4CWRn5R8E8L5MQ2bjpCdx0hY2Rv5R8Esjfyj4J4PybYbVx0hFx0rFyM/I34I2bPyN+Cng/JiGzcdKLjpWNs2fkb8EZGflHwU8H5MNq46Qi7ekLGyt/KPgiw6Ang/Jhskt/MPilmb+YfFY9h0BOw6FfB+TENfM38wTzN/MPisew6EWTwfkxDXzt/MPinnb+YfFY9kJ4PyYhsZm/mHxRmb+YfFY6E8H5OGxmb+YfFGZv5h8VjoTwfk4a5e23OHxSzNP4h8VkoTwfk4a+dv5h8UZm/mHxWQhPB+TENKnN3z2/xPAIq/Vn931We2R7RZr3AdAKDJI4Wc9xHQSt6eji8TnqxaX/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5562600" y="2123397"/>
            <a:ext cx="2809875" cy="4067853"/>
          </a:xfrm>
          <a:prstGeom prst="rect">
            <a:avLst/>
          </a:prstGeom>
        </p:spPr>
      </p:pic>
      <p:pic>
        <p:nvPicPr>
          <p:cNvPr id="9" name="Picture 8"/>
          <p:cNvPicPr>
            <a:picLocks noChangeAspect="1"/>
          </p:cNvPicPr>
          <p:nvPr/>
        </p:nvPicPr>
        <p:blipFill>
          <a:blip r:embed="rId3"/>
          <a:stretch>
            <a:fillRect/>
          </a:stretch>
        </p:blipFill>
        <p:spPr>
          <a:xfrm>
            <a:off x="914400" y="2242277"/>
            <a:ext cx="2590800" cy="3948973"/>
          </a:xfrm>
          <a:prstGeom prst="rect">
            <a:avLst/>
          </a:prstGeom>
        </p:spPr>
      </p:pic>
    </p:spTree>
    <p:extLst>
      <p:ext uri="{BB962C8B-B14F-4D97-AF65-F5344CB8AC3E}">
        <p14:creationId xmlns:p14="http://schemas.microsoft.com/office/powerpoint/2010/main" val="1094608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Flip Side/Craftsmanship Backlash</a:t>
            </a:r>
          </a:p>
        </p:txBody>
      </p:sp>
      <p:sp>
        <p:nvSpPr>
          <p:cNvPr id="3" name="Content Placeholder 2"/>
          <p:cNvSpPr>
            <a:spLocks noGrp="1"/>
          </p:cNvSpPr>
          <p:nvPr>
            <p:ph idx="1"/>
          </p:nvPr>
        </p:nvSpPr>
        <p:spPr/>
        <p:txBody>
          <a:bodyPr>
            <a:noAutofit/>
          </a:bodyPr>
          <a:lstStyle/>
          <a:p>
            <a:r>
              <a:rPr lang="en-US" sz="2000" dirty="0"/>
              <a:t>Displaced programmers’ response to agile practices.</a:t>
            </a:r>
          </a:p>
          <a:p>
            <a:pPr marL="0" indent="0">
              <a:buNone/>
            </a:pPr>
            <a:endParaRPr lang="en-US" sz="2000" dirty="0"/>
          </a:p>
          <a:p>
            <a:r>
              <a:rPr lang="en-US" sz="2000" dirty="0"/>
              <a:t>Software Craftsmanship risks putting the </a:t>
            </a:r>
            <a:r>
              <a:rPr lang="en-US" sz="2000" i="1" dirty="0"/>
              <a:t>softwar</a:t>
            </a:r>
            <a:r>
              <a:rPr lang="en-US" sz="2000" dirty="0"/>
              <a:t>e at the </a:t>
            </a:r>
            <a:r>
              <a:rPr lang="en-US" sz="2000" dirty="0" err="1"/>
              <a:t>centre</a:t>
            </a:r>
            <a:r>
              <a:rPr lang="en-US" sz="2000" dirty="0"/>
              <a:t> rather than the </a:t>
            </a:r>
            <a:r>
              <a:rPr lang="en-US" sz="2000" i="1" dirty="0"/>
              <a:t>benefit</a:t>
            </a:r>
            <a:r>
              <a:rPr lang="en-US" sz="2000" dirty="0"/>
              <a:t> the software is supposed to deliver, mostly because we are romantics with big egos.</a:t>
            </a:r>
          </a:p>
          <a:p>
            <a:pPr marL="0" indent="0">
              <a:buNone/>
            </a:pPr>
            <a:r>
              <a:rPr lang="en-US" sz="2000" dirty="0"/>
              <a:t> </a:t>
            </a:r>
          </a:p>
          <a:p>
            <a:r>
              <a:rPr lang="en-US" sz="2000" dirty="0"/>
              <a:t>Success is about getting information from point A where it’s currently languishing to point B where it’s going to actually be useful, as quickly and effectively as they can. </a:t>
            </a:r>
          </a:p>
          <a:p>
            <a:endParaRPr lang="en-US" sz="2000" dirty="0"/>
          </a:p>
          <a:p>
            <a:r>
              <a:rPr lang="en-US" sz="2000" dirty="0"/>
              <a:t>Liz Keogh: failing to look at the background of the movement, and jumping on a bandwagon which lets them concentrate on the things they find stimulating while ignoring the bigger picture. </a:t>
            </a:r>
          </a:p>
        </p:txBody>
      </p:sp>
    </p:spTree>
    <p:extLst>
      <p:ext uri="{BB962C8B-B14F-4D97-AF65-F5344CB8AC3E}">
        <p14:creationId xmlns:p14="http://schemas.microsoft.com/office/powerpoint/2010/main" val="2383153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livemint.com/rf/Image-621x414/LiveMint/Period1/2013/09/28/Photos/kungfu--621x4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0" y="4419600"/>
            <a:ext cx="4648200" cy="1143000"/>
          </a:xfrm>
        </p:spPr>
        <p:txBody>
          <a:bodyPr>
            <a:noAutofit/>
          </a:bodyPr>
          <a:lstStyle/>
          <a:p>
            <a:r>
              <a:rPr lang="en-US" sz="7200" dirty="0"/>
              <a:t>Analysis </a:t>
            </a:r>
            <a:br>
              <a:rPr lang="en-US" sz="7200" dirty="0"/>
            </a:br>
            <a:r>
              <a:rPr lang="en-US" sz="7200" dirty="0"/>
              <a:t>Fu</a:t>
            </a:r>
          </a:p>
        </p:txBody>
      </p:sp>
    </p:spTree>
    <p:extLst>
      <p:ext uri="{BB962C8B-B14F-4D97-AF65-F5344CB8AC3E}">
        <p14:creationId xmlns:p14="http://schemas.microsoft.com/office/powerpoint/2010/main" val="3250459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1" y="76200"/>
            <a:ext cx="8686800" cy="6684492"/>
          </a:xfrm>
          <a:prstGeom prst="rect">
            <a:avLst/>
          </a:prstGeom>
        </p:spPr>
      </p:pic>
    </p:spTree>
    <p:extLst>
      <p:ext uri="{BB962C8B-B14F-4D97-AF65-F5344CB8AC3E}">
        <p14:creationId xmlns:p14="http://schemas.microsoft.com/office/powerpoint/2010/main" val="14241851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Tools</a:t>
            </a:r>
          </a:p>
        </p:txBody>
      </p:sp>
      <p:sp>
        <p:nvSpPr>
          <p:cNvPr id="3" name="Content Placeholder 2"/>
          <p:cNvSpPr>
            <a:spLocks noGrp="1"/>
          </p:cNvSpPr>
          <p:nvPr>
            <p:ph idx="1"/>
          </p:nvPr>
        </p:nvSpPr>
        <p:spPr>
          <a:xfrm>
            <a:off x="5867400" y="2286000"/>
            <a:ext cx="2514600" cy="2438400"/>
          </a:xfrm>
        </p:spPr>
        <p:txBody>
          <a:bodyPr>
            <a:normAutofit fontScale="92500"/>
          </a:bodyPr>
          <a:lstStyle/>
          <a:p>
            <a:r>
              <a:rPr lang="en-US" dirty="0"/>
              <a:t>Styles</a:t>
            </a:r>
          </a:p>
          <a:p>
            <a:r>
              <a:rPr lang="en-US" dirty="0"/>
              <a:t>Headings</a:t>
            </a:r>
          </a:p>
          <a:p>
            <a:r>
              <a:rPr lang="en-US" dirty="0"/>
              <a:t>Spikes</a:t>
            </a:r>
          </a:p>
          <a:p>
            <a:r>
              <a:rPr lang="en-US" dirty="0"/>
              <a:t>Word Count</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97952"/>
            <a:ext cx="5334776" cy="4444808"/>
          </a:xfrm>
          <a:prstGeom prst="rect">
            <a:avLst/>
          </a:prstGeom>
        </p:spPr>
      </p:pic>
    </p:spTree>
    <p:extLst>
      <p:ext uri="{BB962C8B-B14F-4D97-AF65-F5344CB8AC3E}">
        <p14:creationId xmlns:p14="http://schemas.microsoft.com/office/powerpoint/2010/main" val="3325982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Readability Statistics</a:t>
            </a:r>
          </a:p>
        </p:txBody>
      </p:sp>
      <p:pic>
        <p:nvPicPr>
          <p:cNvPr id="3" name="Picture 2"/>
          <p:cNvPicPr>
            <a:picLocks noChangeAspect="1"/>
          </p:cNvPicPr>
          <p:nvPr/>
        </p:nvPicPr>
        <p:blipFill>
          <a:blip r:embed="rId2"/>
          <a:stretch>
            <a:fillRect/>
          </a:stretch>
        </p:blipFill>
        <p:spPr>
          <a:xfrm>
            <a:off x="457200" y="1628775"/>
            <a:ext cx="4281972" cy="3886200"/>
          </a:xfrm>
          <a:prstGeom prst="rect">
            <a:avLst/>
          </a:prstGeom>
        </p:spPr>
      </p:pic>
      <p:sp>
        <p:nvSpPr>
          <p:cNvPr id="4" name="Rectangle 3"/>
          <p:cNvSpPr/>
          <p:nvPr/>
        </p:nvSpPr>
        <p:spPr>
          <a:xfrm>
            <a:off x="5029200" y="1436688"/>
            <a:ext cx="2971800" cy="2308324"/>
          </a:xfrm>
          <a:prstGeom prst="rect">
            <a:avLst/>
          </a:prstGeom>
        </p:spPr>
        <p:txBody>
          <a:bodyPr wrap="square">
            <a:spAutoFit/>
          </a:bodyPr>
          <a:lstStyle/>
          <a:p>
            <a:r>
              <a:rPr lang="en-US" sz="2400" b="1" dirty="0"/>
              <a:t>Reading Ease</a:t>
            </a:r>
          </a:p>
          <a:p>
            <a:r>
              <a:rPr lang="en-US" sz="2400" dirty="0"/>
              <a:t>100-point scale. The higher the score, the easier to understand. Aim for between  60 and 70.</a:t>
            </a:r>
          </a:p>
        </p:txBody>
      </p:sp>
      <p:sp>
        <p:nvSpPr>
          <p:cNvPr id="5" name="Rectangle 4"/>
          <p:cNvSpPr/>
          <p:nvPr/>
        </p:nvSpPr>
        <p:spPr>
          <a:xfrm>
            <a:off x="5000625" y="4038600"/>
            <a:ext cx="3838575" cy="2677656"/>
          </a:xfrm>
          <a:prstGeom prst="rect">
            <a:avLst/>
          </a:prstGeom>
        </p:spPr>
        <p:txBody>
          <a:bodyPr wrap="square">
            <a:spAutoFit/>
          </a:bodyPr>
          <a:lstStyle/>
          <a:p>
            <a:r>
              <a:rPr lang="en-US" sz="2400" b="1" dirty="0"/>
              <a:t>Flesch-Kincaid Grade Level test</a:t>
            </a:r>
          </a:p>
          <a:p>
            <a:r>
              <a:rPr lang="en-US" sz="2400" dirty="0"/>
              <a:t>Rates text on a U.S. school grade level; e.g., a score of 8.0 means that an eighth grader can understand the document.</a:t>
            </a:r>
            <a:endParaRPr lang="en-US" sz="2400" dirty="0">
              <a:effectLst/>
            </a:endParaRPr>
          </a:p>
        </p:txBody>
      </p:sp>
    </p:spTree>
    <p:extLst>
      <p:ext uri="{BB962C8B-B14F-4D97-AF65-F5344CB8AC3E}">
        <p14:creationId xmlns:p14="http://schemas.microsoft.com/office/powerpoint/2010/main" val="1276710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 Your Materials </a:t>
            </a:r>
            <a:br>
              <a:rPr lang="en-US" dirty="0"/>
            </a:br>
            <a:r>
              <a:rPr lang="en-US" sz="3600" dirty="0"/>
              <a:t>Properties &amp; Conditions</a:t>
            </a:r>
            <a:endParaRPr lang="en-US" dirty="0"/>
          </a:p>
        </p:txBody>
      </p:sp>
      <p:pic>
        <p:nvPicPr>
          <p:cNvPr id="15364" name="Picture 4" descr="http://www.wwgoa.com/wp-content/uploads/2013/02/three-reasons-to-use-quarter-sawn-woo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08113"/>
            <a:ext cx="2971800" cy="2722171"/>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www.aflockinthecity.com/wp-content/uploads/2012/08/pita-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343150"/>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4343400"/>
            <a:ext cx="3276600" cy="2184400"/>
          </a:xfrm>
          <a:prstGeom prst="rect">
            <a:avLst/>
          </a:prstGeom>
        </p:spPr>
      </p:pic>
    </p:spTree>
    <p:extLst>
      <p:ext uri="{BB962C8B-B14F-4D97-AF65-F5344CB8AC3E}">
        <p14:creationId xmlns:p14="http://schemas.microsoft.com/office/powerpoint/2010/main" val="4251013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Stripes and Plaids</a:t>
            </a:r>
          </a:p>
        </p:txBody>
      </p:sp>
      <p:pic>
        <p:nvPicPr>
          <p:cNvPr id="11266" name="Picture 2" descr="http://articlesofstyle.com/wp-content/uploads/2013/09/06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2663825" cy="400492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englishcut.com/DSC00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67200"/>
            <a:ext cx="2968625" cy="222646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amstresserin.com/wp-content/uploads/2013/07/chevroned-fabric-se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133600"/>
            <a:ext cx="2604876" cy="168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49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05" y="1676400"/>
            <a:ext cx="8048995" cy="4529137"/>
          </a:xfrm>
          <a:prstGeom prst="rect">
            <a:avLst/>
          </a:prstGeom>
        </p:spPr>
      </p:pic>
      <p:sp>
        <p:nvSpPr>
          <p:cNvPr id="2" name="Title 1"/>
          <p:cNvSpPr>
            <a:spLocks noGrp="1"/>
          </p:cNvSpPr>
          <p:nvPr>
            <p:ph type="title"/>
          </p:nvPr>
        </p:nvSpPr>
        <p:spPr>
          <a:xfrm>
            <a:off x="0" y="533400"/>
            <a:ext cx="8686800" cy="838200"/>
          </a:xfrm>
        </p:spPr>
        <p:txBody>
          <a:bodyPr>
            <a:normAutofit/>
          </a:bodyPr>
          <a:lstStyle/>
          <a:p>
            <a:r>
              <a:rPr lang="en-US" dirty="0"/>
              <a:t>Know What’s Going On</a:t>
            </a:r>
          </a:p>
        </p:txBody>
      </p:sp>
    </p:spTree>
    <p:extLst>
      <p:ext uri="{BB962C8B-B14F-4D97-AF65-F5344CB8AC3E}">
        <p14:creationId xmlns:p14="http://schemas.microsoft.com/office/powerpoint/2010/main" val="3297430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3690" r="51667"/>
          <a:stretch/>
        </p:blipFill>
        <p:spPr>
          <a:xfrm>
            <a:off x="-1" y="11042"/>
            <a:ext cx="7263713" cy="6846958"/>
          </a:xfrm>
          <a:prstGeom prst="rect">
            <a:avLst/>
          </a:prstGeom>
        </p:spPr>
      </p:pic>
      <p:sp>
        <p:nvSpPr>
          <p:cNvPr id="4" name="TextBox 3"/>
          <p:cNvSpPr txBox="1"/>
          <p:nvPr/>
        </p:nvSpPr>
        <p:spPr>
          <a:xfrm>
            <a:off x="4572000" y="1143000"/>
            <a:ext cx="4267200" cy="707886"/>
          </a:xfrm>
          <a:prstGeom prst="rect">
            <a:avLst/>
          </a:prstGeom>
          <a:noFill/>
        </p:spPr>
        <p:txBody>
          <a:bodyPr wrap="square" rtlCol="0">
            <a:spAutoFit/>
          </a:bodyPr>
          <a:lstStyle/>
          <a:p>
            <a:r>
              <a:rPr lang="en-US" sz="4000" b="1" dirty="0"/>
              <a:t>3,470,000 Results!</a:t>
            </a:r>
          </a:p>
        </p:txBody>
      </p:sp>
    </p:spTree>
    <p:extLst>
      <p:ext uri="{BB962C8B-B14F-4D97-AF65-F5344CB8AC3E}">
        <p14:creationId xmlns:p14="http://schemas.microsoft.com/office/powerpoint/2010/main" val="1526603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3810000"/>
            <a:ext cx="3657600" cy="1630362"/>
          </a:xfrm>
        </p:spPr>
        <p:txBody>
          <a:bodyPr>
            <a:normAutofit/>
          </a:bodyPr>
          <a:lstStyle/>
          <a:p>
            <a:r>
              <a:rPr lang="en-US" dirty="0"/>
              <a:t>Why?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63549" cy="6858000"/>
          </a:xfrm>
          <a:prstGeom prst="rect">
            <a:avLst/>
          </a:prstGeom>
        </p:spPr>
      </p:pic>
      <p:sp>
        <p:nvSpPr>
          <p:cNvPr id="4" name="Title 1"/>
          <p:cNvSpPr txBox="1">
            <a:spLocks/>
          </p:cNvSpPr>
          <p:nvPr/>
        </p:nvSpPr>
        <p:spPr>
          <a:xfrm>
            <a:off x="5181600" y="884238"/>
            <a:ext cx="3657600" cy="163036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b="1" i="1" kern="1200">
                <a:solidFill>
                  <a:schemeClr val="tx1"/>
                </a:solidFill>
                <a:latin typeface="+mj-lt"/>
                <a:ea typeface="+mj-ea"/>
                <a:cs typeface="+mj-cs"/>
              </a:defRPr>
            </a:lvl1pPr>
          </a:lstStyle>
          <a:p>
            <a:r>
              <a:rPr lang="en-US" dirty="0"/>
              <a:t>What’s in</a:t>
            </a:r>
            <a:br>
              <a:rPr lang="en-US" dirty="0"/>
            </a:br>
            <a:r>
              <a:rPr lang="en-US" dirty="0"/>
              <a:t>Your </a:t>
            </a:r>
            <a:br>
              <a:rPr lang="en-US" dirty="0"/>
            </a:br>
            <a:r>
              <a:rPr lang="en-US" dirty="0"/>
              <a:t>Portfolio?</a:t>
            </a:r>
          </a:p>
        </p:txBody>
      </p:sp>
    </p:spTree>
    <p:extLst>
      <p:ext uri="{BB962C8B-B14F-4D97-AF65-F5344CB8AC3E}">
        <p14:creationId xmlns:p14="http://schemas.microsoft.com/office/powerpoint/2010/main" val="3846751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9" y="-6485"/>
            <a:ext cx="4510915" cy="6858000"/>
          </a:xfrm>
          <a:prstGeom prst="rect">
            <a:avLst/>
          </a:prstGeom>
        </p:spPr>
      </p:pic>
      <p:sp>
        <p:nvSpPr>
          <p:cNvPr id="4" name="TextBox 3"/>
          <p:cNvSpPr txBox="1"/>
          <p:nvPr/>
        </p:nvSpPr>
        <p:spPr>
          <a:xfrm>
            <a:off x="5105400" y="914400"/>
            <a:ext cx="3276600" cy="2308324"/>
          </a:xfrm>
          <a:prstGeom prst="rect">
            <a:avLst/>
          </a:prstGeom>
          <a:noFill/>
        </p:spPr>
        <p:txBody>
          <a:bodyPr wrap="square" rtlCol="0">
            <a:spAutoFit/>
          </a:bodyPr>
          <a:lstStyle/>
          <a:p>
            <a:r>
              <a:rPr lang="en-US" sz="4800" b="1" dirty="0"/>
              <a:t>What if </a:t>
            </a:r>
          </a:p>
          <a:p>
            <a:r>
              <a:rPr lang="en-US" sz="4800" b="1" dirty="0"/>
              <a:t>you had </a:t>
            </a:r>
          </a:p>
          <a:p>
            <a:r>
              <a:rPr lang="en-US" sz="4800" b="1" dirty="0"/>
              <a:t>a Contest?</a:t>
            </a:r>
          </a:p>
        </p:txBody>
      </p:sp>
    </p:spTree>
    <p:extLst>
      <p:ext uri="{BB962C8B-B14F-4D97-AF65-F5344CB8AC3E}">
        <p14:creationId xmlns:p14="http://schemas.microsoft.com/office/powerpoint/2010/main" val="2985822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5029200" cy="1143000"/>
          </a:xfrm>
        </p:spPr>
        <p:txBody>
          <a:bodyPr>
            <a:normAutofit/>
          </a:bodyPr>
          <a:lstStyle/>
          <a:p>
            <a:r>
              <a:rPr lang="en-US" b="1" dirty="0"/>
              <a:t>Define acronyms at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601" r="4776"/>
          <a:stretch/>
        </p:blipFill>
        <p:spPr>
          <a:xfrm>
            <a:off x="0" y="2514600"/>
            <a:ext cx="4876800" cy="4297363"/>
          </a:xfrm>
        </p:spPr>
      </p:pic>
      <p:sp>
        <p:nvSpPr>
          <p:cNvPr id="3" name="TextBox 2"/>
          <p:cNvSpPr txBox="1"/>
          <p:nvPr/>
        </p:nvSpPr>
        <p:spPr>
          <a:xfrm>
            <a:off x="5791200" y="1219200"/>
            <a:ext cx="2514600" cy="3477875"/>
          </a:xfrm>
          <a:prstGeom prst="rect">
            <a:avLst/>
          </a:prstGeom>
          <a:noFill/>
        </p:spPr>
        <p:txBody>
          <a:bodyPr wrap="square" rtlCol="0">
            <a:spAutoFit/>
          </a:bodyPr>
          <a:lstStyle/>
          <a:p>
            <a:r>
              <a:rPr lang="en-US" sz="4400" b="1" i="1" dirty="0">
                <a:latin typeface="+mj-lt"/>
                <a:ea typeface="+mj-ea"/>
                <a:cs typeface="+mj-cs"/>
              </a:rPr>
              <a:t>the beginning of </a:t>
            </a:r>
          </a:p>
          <a:p>
            <a:r>
              <a:rPr lang="en-US" sz="4400" b="1" i="1" dirty="0">
                <a:latin typeface="+mj-lt"/>
                <a:ea typeface="+mj-ea"/>
                <a:cs typeface="+mj-cs"/>
              </a:rPr>
              <a:t>the document</a:t>
            </a:r>
          </a:p>
        </p:txBody>
      </p:sp>
    </p:spTree>
    <p:extLst>
      <p:ext uri="{BB962C8B-B14F-4D97-AF65-F5344CB8AC3E}">
        <p14:creationId xmlns:p14="http://schemas.microsoft.com/office/powerpoint/2010/main" val="2415300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630" r="11710"/>
          <a:stretch/>
        </p:blipFill>
        <p:spPr>
          <a:xfrm>
            <a:off x="0" y="3276600"/>
            <a:ext cx="4454178" cy="3581400"/>
          </a:xfrm>
          <a:prstGeom prst="rect">
            <a:avLst/>
          </a:prstGeom>
        </p:spPr>
      </p:pic>
      <p:sp>
        <p:nvSpPr>
          <p:cNvPr id="2" name="Title 1"/>
          <p:cNvSpPr>
            <a:spLocks noGrp="1"/>
          </p:cNvSpPr>
          <p:nvPr>
            <p:ph type="title"/>
          </p:nvPr>
        </p:nvSpPr>
        <p:spPr>
          <a:xfrm>
            <a:off x="2667000" y="152400"/>
            <a:ext cx="3781425" cy="1143000"/>
          </a:xfrm>
        </p:spPr>
        <p:txBody>
          <a:bodyPr>
            <a:normAutofit/>
          </a:bodyPr>
          <a:lstStyle/>
          <a:p>
            <a:r>
              <a:rPr lang="en-US" sz="4800" b="1" dirty="0"/>
              <a:t>Date/Version</a:t>
            </a:r>
            <a:endParaRPr lang="en-US" sz="4800" dirty="0"/>
          </a:p>
        </p:txBody>
      </p:sp>
      <p:sp>
        <p:nvSpPr>
          <p:cNvPr id="3" name="Content Placeholder 2"/>
          <p:cNvSpPr>
            <a:spLocks noGrp="1"/>
          </p:cNvSpPr>
          <p:nvPr>
            <p:ph idx="1"/>
          </p:nvPr>
        </p:nvSpPr>
        <p:spPr>
          <a:xfrm>
            <a:off x="4724400" y="2057400"/>
            <a:ext cx="4114800" cy="1935163"/>
          </a:xfrm>
        </p:spPr>
        <p:txBody>
          <a:bodyPr>
            <a:noAutofit/>
          </a:bodyPr>
          <a:lstStyle/>
          <a:p>
            <a:r>
              <a:rPr lang="en-US" sz="4000" dirty="0"/>
              <a:t>Not </a:t>
            </a:r>
            <a:r>
              <a:rPr lang="en-US" sz="4000" dirty="0" err="1"/>
              <a:t>Sharepoint</a:t>
            </a:r>
            <a:endParaRPr lang="en-US" sz="4000" dirty="0"/>
          </a:p>
          <a:p>
            <a:r>
              <a:rPr lang="en-US" sz="4000" dirty="0"/>
              <a:t>Comparing Hard Copies</a:t>
            </a:r>
          </a:p>
          <a:p>
            <a:pPr marL="0" indent="0">
              <a:buNone/>
            </a:pPr>
            <a:endParaRPr lang="en-US" sz="4000" dirty="0"/>
          </a:p>
        </p:txBody>
      </p:sp>
    </p:spTree>
    <p:extLst>
      <p:ext uri="{BB962C8B-B14F-4D97-AF65-F5344CB8AC3E}">
        <p14:creationId xmlns:p14="http://schemas.microsoft.com/office/powerpoint/2010/main" val="4179898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15425" cy="6838950"/>
          </a:xfrm>
          <a:prstGeom prst="rect">
            <a:avLst/>
          </a:prstGeom>
        </p:spPr>
      </p:pic>
      <p:sp>
        <p:nvSpPr>
          <p:cNvPr id="2" name="Title 1"/>
          <p:cNvSpPr>
            <a:spLocks noGrp="1"/>
          </p:cNvSpPr>
          <p:nvPr>
            <p:ph type="title"/>
          </p:nvPr>
        </p:nvSpPr>
        <p:spPr/>
        <p:txBody>
          <a:bodyPr/>
          <a:lstStyle/>
          <a:p>
            <a:r>
              <a:rPr lang="en-US" dirty="0">
                <a:solidFill>
                  <a:schemeClr val="bg1"/>
                </a:solidFill>
              </a:rPr>
              <a:t>Using Color</a:t>
            </a:r>
          </a:p>
        </p:txBody>
      </p:sp>
      <p:sp>
        <p:nvSpPr>
          <p:cNvPr id="6" name="TextBox 5"/>
          <p:cNvSpPr txBox="1"/>
          <p:nvPr/>
        </p:nvSpPr>
        <p:spPr>
          <a:xfrm>
            <a:off x="4114800" y="1981200"/>
            <a:ext cx="3962400" cy="3816429"/>
          </a:xfrm>
          <a:prstGeom prst="rect">
            <a:avLst/>
          </a:prstGeom>
          <a:noFill/>
        </p:spPr>
        <p:txBody>
          <a:bodyPr wrap="square" rtlCol="0">
            <a:spAutoFit/>
          </a:bodyPr>
          <a:lstStyle/>
          <a:p>
            <a:r>
              <a:rPr lang="en-US" sz="4400" dirty="0">
                <a:solidFill>
                  <a:schemeClr val="bg1"/>
                </a:solidFill>
              </a:rPr>
              <a:t>Sequence</a:t>
            </a:r>
          </a:p>
          <a:p>
            <a:pPr>
              <a:lnSpc>
                <a:spcPct val="150000"/>
              </a:lnSpc>
            </a:pPr>
            <a:r>
              <a:rPr lang="en-US" sz="4400" dirty="0">
                <a:solidFill>
                  <a:schemeClr val="bg1"/>
                </a:solidFill>
              </a:rPr>
              <a:t>Mnemonic</a:t>
            </a:r>
          </a:p>
          <a:p>
            <a:pPr>
              <a:lnSpc>
                <a:spcPct val="150000"/>
              </a:lnSpc>
            </a:pPr>
            <a:r>
              <a:rPr lang="en-US" sz="4400" dirty="0">
                <a:solidFill>
                  <a:schemeClr val="bg1"/>
                </a:solidFill>
              </a:rPr>
              <a:t>Readability</a:t>
            </a:r>
          </a:p>
          <a:p>
            <a:pPr>
              <a:lnSpc>
                <a:spcPct val="150000"/>
              </a:lnSpc>
            </a:pPr>
            <a:r>
              <a:rPr lang="en-US" sz="4400" dirty="0">
                <a:solidFill>
                  <a:schemeClr val="bg1"/>
                </a:solidFill>
              </a:rPr>
              <a:t>Aesthetic</a:t>
            </a:r>
          </a:p>
        </p:txBody>
      </p:sp>
    </p:spTree>
    <p:extLst>
      <p:ext uri="{BB962C8B-B14F-4D97-AF65-F5344CB8AC3E}">
        <p14:creationId xmlns:p14="http://schemas.microsoft.com/office/powerpoint/2010/main" val="1449577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Colors, Black &amp; White or Green?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600200"/>
            <a:ext cx="7543800" cy="4847422"/>
          </a:xfrm>
          <a:prstGeom prst="rect">
            <a:avLst/>
          </a:prstGeom>
        </p:spPr>
      </p:pic>
    </p:spTree>
    <p:extLst>
      <p:ext uri="{BB962C8B-B14F-4D97-AF65-F5344CB8AC3E}">
        <p14:creationId xmlns:p14="http://schemas.microsoft.com/office/powerpoint/2010/main" val="3338719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966" b="11765"/>
          <a:stretch/>
        </p:blipFill>
        <p:spPr>
          <a:xfrm rot="5400000">
            <a:off x="-132854" y="120154"/>
            <a:ext cx="6818908" cy="6553200"/>
          </a:xfrm>
        </p:spPr>
      </p:pic>
      <p:sp>
        <p:nvSpPr>
          <p:cNvPr id="2" name="Title 1"/>
          <p:cNvSpPr>
            <a:spLocks noGrp="1"/>
          </p:cNvSpPr>
          <p:nvPr>
            <p:ph type="title"/>
          </p:nvPr>
        </p:nvSpPr>
        <p:spPr>
          <a:xfrm>
            <a:off x="6781800" y="228600"/>
            <a:ext cx="2133600" cy="4876800"/>
          </a:xfrm>
        </p:spPr>
        <p:txBody>
          <a:bodyPr>
            <a:normAutofit/>
          </a:bodyPr>
          <a:lstStyle/>
          <a:p>
            <a:r>
              <a:rPr lang="en-US" b="1" dirty="0"/>
              <a:t>Format for printing</a:t>
            </a:r>
          </a:p>
        </p:txBody>
      </p:sp>
    </p:spTree>
    <p:extLst>
      <p:ext uri="{BB962C8B-B14F-4D97-AF65-F5344CB8AC3E}">
        <p14:creationId xmlns:p14="http://schemas.microsoft.com/office/powerpoint/2010/main" val="3537819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28600"/>
            <a:ext cx="2895600" cy="4876800"/>
          </a:xfrm>
        </p:spPr>
        <p:txBody>
          <a:bodyPr>
            <a:normAutofit/>
          </a:bodyPr>
          <a:lstStyle/>
          <a:p>
            <a:r>
              <a:rPr lang="en-US" b="1" dirty="0"/>
              <a:t>Format for Discussion/</a:t>
            </a:r>
            <a:br>
              <a:rPr lang="en-US" b="1" dirty="0"/>
            </a:br>
            <a:r>
              <a:rPr lang="en-US" dirty="0"/>
              <a:t>Review</a:t>
            </a:r>
            <a:br>
              <a:rPr lang="en-US" dirty="0"/>
            </a:br>
            <a:r>
              <a:rPr lang="en-US" dirty="0"/>
              <a:t/>
            </a:r>
            <a:br>
              <a:rPr lang="en-US" dirty="0"/>
            </a:br>
            <a:r>
              <a:rPr lang="en-US" dirty="0"/>
              <a:t>Line Numbers</a:t>
            </a:r>
            <a:endParaRPr lang="en-US" b="1" dirty="0"/>
          </a:p>
        </p:txBody>
      </p:sp>
      <p:pic>
        <p:nvPicPr>
          <p:cNvPr id="4" name="Picture 3"/>
          <p:cNvPicPr>
            <a:picLocks noChangeAspect="1"/>
          </p:cNvPicPr>
          <p:nvPr/>
        </p:nvPicPr>
        <p:blipFill>
          <a:blip r:embed="rId3"/>
          <a:stretch>
            <a:fillRect/>
          </a:stretch>
        </p:blipFill>
        <p:spPr>
          <a:xfrm>
            <a:off x="381000" y="533400"/>
            <a:ext cx="5334000" cy="5486400"/>
          </a:xfrm>
          <a:prstGeom prst="rect">
            <a:avLst/>
          </a:prstGeom>
        </p:spPr>
      </p:pic>
    </p:spTree>
    <p:extLst>
      <p:ext uri="{BB962C8B-B14F-4D97-AF65-F5344CB8AC3E}">
        <p14:creationId xmlns:p14="http://schemas.microsoft.com/office/powerpoint/2010/main" val="2461478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088"/>
          <a:stretch/>
        </p:blipFill>
        <p:spPr>
          <a:xfrm>
            <a:off x="1676400" y="838200"/>
            <a:ext cx="6172199" cy="5188487"/>
          </a:xfrm>
          <a:prstGeom prst="rect">
            <a:avLst/>
          </a:prstGeom>
        </p:spPr>
      </p:pic>
    </p:spTree>
    <p:extLst>
      <p:ext uri="{BB962C8B-B14F-4D97-AF65-F5344CB8AC3E}">
        <p14:creationId xmlns:p14="http://schemas.microsoft.com/office/powerpoint/2010/main" val="26474569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016500" y="2493154"/>
            <a:ext cx="3962400" cy="1870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Answer 3 Questions</a:t>
            </a:r>
          </a:p>
          <a:p>
            <a:r>
              <a:rPr lang="en-US" b="1" dirty="0"/>
              <a:t>In 3 Seconds</a:t>
            </a:r>
          </a:p>
          <a:p>
            <a:r>
              <a:rPr lang="en-US" b="1" dirty="0"/>
              <a:t>From 3 Yards Away</a:t>
            </a:r>
          </a:p>
        </p:txBody>
      </p:sp>
      <p:sp>
        <p:nvSpPr>
          <p:cNvPr id="4" name="Title 3"/>
          <p:cNvSpPr>
            <a:spLocks noGrp="1"/>
          </p:cNvSpPr>
          <p:nvPr>
            <p:ph type="title"/>
          </p:nvPr>
        </p:nvSpPr>
        <p:spPr>
          <a:xfrm>
            <a:off x="5029200" y="609600"/>
            <a:ext cx="3810000" cy="990600"/>
          </a:xfrm>
        </p:spPr>
        <p:txBody>
          <a:bodyPr>
            <a:noAutofit/>
          </a:bodyPr>
          <a:lstStyle/>
          <a:p>
            <a:r>
              <a:rPr lang="en-US" sz="5400" b="1" dirty="0"/>
              <a:t>Big Visible Heuristic</a:t>
            </a:r>
            <a:endParaRPr lang="en-US" sz="5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3"/>
            <a:ext cx="4572000" cy="6856384"/>
          </a:xfrm>
          <a:prstGeom prst="rect">
            <a:avLst/>
          </a:prstGeom>
        </p:spPr>
      </p:pic>
    </p:spTree>
    <p:extLst>
      <p:ext uri="{BB962C8B-B14F-4D97-AF65-F5344CB8AC3E}">
        <p14:creationId xmlns:p14="http://schemas.microsoft.com/office/powerpoint/2010/main" val="786080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cx.images-amazon.com/images/I/51PbtywVd6L._SX25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247650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810000" y="7937"/>
            <a:ext cx="2314575" cy="3295650"/>
          </a:xfrm>
          <a:prstGeom prst="rect">
            <a:avLst/>
          </a:prstGeom>
        </p:spPr>
      </p:pic>
      <p:pic>
        <p:nvPicPr>
          <p:cNvPr id="9" name="Picture 8"/>
          <p:cNvPicPr>
            <a:picLocks noChangeAspect="1"/>
          </p:cNvPicPr>
          <p:nvPr/>
        </p:nvPicPr>
        <p:blipFill>
          <a:blip r:embed="rId5"/>
          <a:stretch>
            <a:fillRect/>
          </a:stretch>
        </p:blipFill>
        <p:spPr>
          <a:xfrm>
            <a:off x="2133600" y="3609975"/>
            <a:ext cx="2476500" cy="3105150"/>
          </a:xfrm>
          <a:prstGeom prst="rect">
            <a:avLst/>
          </a:prstGeom>
        </p:spPr>
      </p:pic>
      <p:sp>
        <p:nvSpPr>
          <p:cNvPr id="10" name="AutoShape 16" descr="data:image/jpeg;base64,/9j/4AAQSkZJRgABAQAAAQABAAD/2wBDAAoHBwgHBgoICAgLCgoLDhgQDg0NDh0VFhEYIx8lJCIfIiEmKzcvJik0KSEiMEExNDk7Pj4+JS5ESUM8SDc9Pjv/2wBDAQoLCw4NDhwQEBw7KCIoOzs7Ozs7Ozs7Ozs7Ozs7Ozs7Ozs7Ozs7Ozs7Ozs7Ozs7Ozs7Ozs7Ozs7Ozs7Ozs7Ozv/wAARCAFVAQQDASIAAhEBAxEB/8QAGwAAAgMBAQEAAAAAAAAAAAAAAgMAAQQFBgf/xABQEAABAwIEAgQGDwMICwEBAAABAAIDBBEFEiExE0EGIlFhFHGBkZKxBxUXIzIzQlNyoaSyweHiNFJlJCVDRHOCotEWNUVUVWJjZHSE8PGT/8QAGgEBAQEBAQEBAAAAAAAAAAAAAAECAwQFBv/EACURAQEBAAIDAAICAgMBAAAAAAABEQISAyExMkEEURMzImFxgf/aAAwDAQACEQMRAD8A+pQwxGCMmJhJaNS0diZwIfmmeiFUH7PH9AepGSQUZV4PD8yz0Qp4PD8zH6IV5irDiqqvB4fmY/RCng8HzMfohFmKmYqCvBoPmY/RCsU8HzMfohXmKIOKih8Gg+Zj9EKeDQfMR+iEd1MxVA+DQfMR+gFXg0HzEfohHmKmYoA8Gg+Yj9AK/Bqf5iP0AizFS5UA+DQfMR+gFPBqf5iP0AjuVLooPBqf5iP0Ap4NB8xH6AR5ipcoA8Gp/mI/QCng1P8AMR+gEd1d0C/Bqf5iP0Ap4NT/ADEfoBHdS5QB4NT/ADEfoBTwaD5iP0AjuVVyiB8Gg+Yj9AKvBoPmI/QCZmKq5QB4NB8xH6AU8Gg+Zj9EI7lTMVQHg0HzMfohTwaD5mP0QiLiqzFAPg8HzMfohUaeD5mP0QjLipe6g5WIsYyoaGNDRk2AtzKivE/2lv0B6yoittP+zx/QHqRndBB+zx/QHqRndVlSsKKILUVXVoLVgoVLqA7qXQ3UuiiupdUoCgJRUogK6q6q6iC1d1SiC1FSiC7qKlEFqKkmWB0r83Ec2xbYDS1jc+O40QPVLBHRVjI7OrnPfe+bLb5RO3iIHkRtpJ79ere9tzcEbguvbzXHlQbFFhgop42MZJVukDY2tsebh8q/fp5lTKGpjLMtc8tBbcPFybb696DcqWRtLOHZjVOJs0W1to4k+cWHkRwQzROvJMZOrbnvc6oH3VjZCrbsiObif7S36A9ZUUxP9pb9AesqI020/wCzx/QHqRHdBB8RH9EepETqtMLVoQVd1FWoqUQWrQq0FqKlFBd1aVFPFNm4UrJMpscrgbHsTLoLUuqUQFdRDdXdFWCpfVVdRAV1LoVd0F3USzPEJeFxG8Qi4ZfW3bZHdBaipQlFXdRDdR7gxpe4hrQLkk2ACC7qXQskZKwPje17XC4c03BQvljY9rHyNa55s1pIBd4kBqlFERFYVK27Ijm4n+0t+gPWVFMT/aW/QHrKiNNcHxEf0R6lbt1UHxEf0R6lHHrLTmu6u6G6l0Bgq7oLqXUXRXUuhupdDR3XJ6UYv7R9HK3EA5okijIjvzedG/WV1LrwfTptT0h6QYZ0aw8RmSO9ZO6YXjaBo3MOfPTvCKxdB6ep6LdI4cNrZXOGM0bagF2wlFyW+O1/qXucT6Q4Zg1RDDiFSIHTte9hcDazRc6rwvSrDultNTU2O19bQ1IwqUTNbTxlrgLgHlsuh0imw3E+lnRGoqHMdSTiSRmc6EloLL+W2iK7lB05wTEMQjomSTQyzfFeEQujEniJ5p+JdLsGwmslpKypLJ4mNeY2sLnODtg0AanuC5XslCL/AEUzWHhDKiI0xHwg/N8nyXWekjpn+yxO6qDDUsw1hizWuHbOI77X+tB3sG6WYVjlTJS0skjKmNuYwzxmN5HaAd0qfptgNPJJFJWESx1BpjGI3FxeN7Ds79lzOlrYm9LejEkAb4aalzbt+EYrda/dqfOe9D0IpYfbzpNWcNpmOIvjzka5Rra/jKDtYl0twvDKw0bzPU1LG5nxUsLpTGP+a2yZH0owmXApcajqc1JCDxCGHMwg2sW7g9y8h0Mbj7pcbNJPhzJ/bKTwgVUL3SX0t8FwGXe3lSMSo5KXB+mMk2IUk9RMyN08FLG5rYn331J1I7yoPTS+yF0eimax1TNwyQ0ziBxiaTyLrWWLpb0wbhON4TTQVEzWOmDqnJCXCSMjSxtr5FoxiCGL2L5oWRtDGYcLADbqhcvECXQ9BSdSZY7/AP8AMIPSRVWCVPSanlaH+2ctDnjc5rh7wTz5A35bpE/TnBoJpY2eF1LYHFss1PTPkjYRv1gLLjdIXTN6c1Bp78YYBNw7fvXNvrXX6AcH/QbDREG5TEc9v3rm9/LdB1jjmGDB/bc1kXgOTPxr6W/z7t1zaPptg9ZWQ0pNTTuqDaB9TTvjbKewEiy8n0hlwyXB8KiwARxYczGQyXiscYeIOZ11bfs0XU6W4fjNZgErMZxLBqama9jhO2CUOjdmFi05jry25lB6HFuk+G4NUx0s5mlqZGl4hp4XSvDe0gbBY63H8Px7ohjUlDK4mKjmbLG9hY+M8M7tOoXMqqOrl6VPq8Bxin9t4aSNlXTVMTuHI21wb2uL6bLK6veX9JaLFMLhpMYdhMksk1PIXMmjDC0b7EaID6OdOcFwvovh1PUPqDwKdjZpI4HOZGbbFwFl6LEKjA58RwaWqPFnme52HvZcgktuTppt2rnYFTwj2LoYuG0Mkw55cLbktJK8/QEml6AX/ek+6g9VUdO8BgMjBPLLLHK+J0MULnPBbubAba7roYNj+HY/TOnw+cyCN2WRjmlr2HsIOoXm/Y+jo/DOkMrRH4WcSlbIflBl+r5L3TKMMb7K1cKQAMdh7TVBm3EzC1++yD2KtuyG6tuyI5+J/tDfoD1lRViX7Q36A9ZURprh+Ij+iPUo89ZDCfeWfRCjz1lpzS6u6C6u6IK6l0N1LoDupdBdXdAYK58GDUdNjNTi7GvNXVMax7nOuA0WsAOWwW26l0XQ1VPFWUktLOzPFMwse3tBFivEYx0fw5vSHozgjonSUTYqloY95JAy3Gu9wdl7q6Exxue2QsaXt+C4jUdtkNcOj6F4XTV0NZLNWVskBvCKyoMrYz2gFceqwajxv2SMQiqxIDHQxPjkieWPjdfcEL291QjjEhkDGh5Fi62pHjQlcnCeiuHYRWvrmOqKqrc3J4RVSmR4b2C+y24dhNJhctXJTNcHVkxnlu693He3Ytd1d1F1xq7oph9biD6+OaroaqQWlko5jGZPpDYo2dFsKjwWowlsL+BVazvLyZJD2uduToutdS6Gs1ThlNV4Q/C5Q40z4uEQHWOW1t1ixDovhuI0FFRymaNtBY074pSx7LC2/iXn/ZV16NUrbkB1dGDY20yuWs+xp0ZF7Q1Lewipfp9aK7kWB0UWJQ4j74+phpvBmve8uuy99e0965z+g+F8WZ1NUV1FFO4ulgpakxxuJ305eSy43Q7HIsLw/F4cSxEvocOrDDBUTOLiW69W/Pbl2r0uH9KMGxSoNNS1gM4bm4T43MdbtAcBdA09H8KOCe0xo2eA5coi18d773vrfdYafoXhsM0Ek1RXVjKZwdDDVVBkjjI2IHd3rm4P04pa/pZiFA6vidS9QUYDCC42u7W3rUwHpvT4p0rxLDzXRPprxCgDWEF92kv1t2jmg7WKdGaDFa5le6SppaxjcgqKWYxvLew9oVUnRXDaOmrYvf55K+MxVFRPKXyvaQRbMdhY8kFX0xwCiqJIJ8RaHxG0mRjntjPY5zQQPKVunxnDqagjrpayMU0paGSg3a4u22UBU2F0tLhDMKia4UzIeCAXXOW1t1ki6M4ZCzDGsZJbCiTTXedLi2vaqHSrA3RVEzcShdHTPayV7blrXO2Fwkx9NOjkuINoGYrEZ3OytFnZSewOtb61TXmujPRmhxd2L1UktTTVLMTnYJ6WYxvLbjQ23C9hguAYfgMMjKKN+aZ2aWaV5fJIe0uO6XiGPYNgcrYaqoZDLLd4ijjLnu7TlaCfKtGGYzh+MwOnw6qZOxpyuy3Baewg6hBtRNOiC6JuyqMGI/tDfofiVFWIfHt+j+JUWWofEfemfRCp7usgjd723xBLlfZy1HK03MFeZZRIiD7lVNacymZJzqZ0NOzKZkoOV5kDMysFKuiBRTMysFKzIgVAwFXdBdS6KO6l0F1d0NHdS6C6u6DxfsqjP0apWEkA10YuNxo5aj7HmHu0di+MOB3Bq9/qXWx/AKTpHRR0lXJNGyOVsoMRANxccwdNV1bouvHYtRYLgEeD4RRYQ6squOZaSDiloL26l73c7d91nrJMWk6d9G34rT0cDzxwxtPI57rZNnEgL0mO9HqXHRBJJNNTVNK7NBUwOyvjJ3t3Fc6ToPSVHBmqMUxKSvheHMrTOOKB+6NLBup2HlRdJwFrB7IXSPqjRkFtNuqsVI6WDpL04lpRaeOCF0WUah3Cday746NQs6RvxuCuq4ZJQ3jQseOHLlFhcWv9ajOjUEXSSXG4K2rhknymeBjxw5S1thcWv9ahrznQ+PpB/onStw+nwaWmma5znTPkL3kk5s9ha99PIudXYfLSex66gnq6WpYMVa1vgshe2NpcLsv2gk+deqd0Niill9rcWr8Np53F0lPTvbkudy24OW/ctU/RXDZsEhwdgkp6WCRsreE4Zi5pvqSDe53Q1yuntBSUnQp9PTU8cMXGhbljaG6Zh2K/ZCo6WD2P6oRU8bPBuEYcrQMh4jRcdmhPnXexrCKfHcPNFUvkZGXtfmjIDrtNxuCpjeD0+PYPNhdU+WOGbLmdEQHCzg4WuCNwOSqa87V0+IHpS7E8BraGorxSRsqqOpJu1u4II2utHRusid0mr4a3CTh2MSQtkmyTZ45WDQOFtLrbiHReCrrI66lrqrD6xkYiM9O4XewbBwIIKdhGAQYVPNVvqJ6ytnAbJU1DgXFo2aLWAHci67F0TDolXRMOnlRnWSv+Pb9H8Soqrvjh9H8Sos10nwLJLNHiS5n9byJee2iVLJaXRdJHk5czM9ijDwsZls42KsSqsd2syKCRZeLfYq+JZMXu1iRGH3KwiTvRtk71ManNtzd6sO0WTiabqxNYKY13jXmVtesolvzRCRF7NWdXmWTi96ISIvZozJdTVw0dM+onfkjYNTv4h3lBn71lxSkOIUDoGSCOQObJG4i4DmuDhcdlwiytFLicdRMYXQT08mXOGzNtmb2ggkcx3rVxQHlpB0F83ILzNdguI19XxxLHTtLAXRioke17xIxwNiAAOoRoOd1pkwaqnzPe6AkycQxEkscOJmyk27O7fko16duCshqM+R3wHmM30uRvZO4jdesNN9dl5ZvR+uY8uZ4I1olMrGN0yEyZrAlpNrADS34LQ7o88RQ8LgNe3NxtLCb31rwCbaizXDyoPQ8RunWGu2u6U6siZVspTfiPYX7aBo5krhTYDUTSF9qZjXNs2NujYeuXXGl7662y6hasXwd2ITCWN0Yc1rR1x8ICRri0nsIBB8aDsB7TY5gb9h3SPDqfjmASAvaS13YCADY+RwXNw/BvBsSdWTNht1uHGwXERJHwdB2eclVLgUc1XVSSQ07o5nue0Ft9TG1tyLdrSfKg7WYZstxfe11llxKmhxGGge53GmaXN6umnaeR0NvEexcjDMBqaGrhlmnbKY3ZjIT1iMmXLtewPaeWyOqwSqmrZq9ta5lRx43wt+Q1jNMp0vrd+37yDu8RuvWGm+uyETAyFuoAAOY7G99vMvMDA6mlbTs4NPUNM7S5huWmweSSct7ajfN402Do3I2sp5ZnQuhjlzmEAloHv1mjTYcVvooeno2yB4BsWlwuA7Qqw5rtnA+JeZr+jss1C/hyNbUgtLZYx1wAwtIae0+MLR0fhfHUVEpo2UrHwQNDWMLQXDPfQga6j/MoO6SjjOhSiUUZ6pRGet+OH0VFVWbyj6KizXWfGJzgCSTzWWol998iOR15HA9pWGqktL5F2kfL8vLD3ut1hqChEl9CbBZ2TlosduxGS146psTyJVxy7niXs2RGRYy8tNiCoZr2ANkw7tokRh+ixCQDmr4t1Ma7tvF7VfFGyxCXXUohLqmLPI3sf3qF57VkbLpuibLdTHTu1B57UWc2WXihWJbpizm1Nk1R8TvWUSABEJAdlG5ya2yJzX3WNrhzKYJByKjpOQMZd/NFR/KPB7tA4utm3IGtrEDtNxYarjUuKyU9Q+khNPCXvYDOZTNTs6jjodDc5RcX5g89e+JQR2qw2PJkyNy/u20Ux0lecdiGJSzNrW1MUAkdStylji0Nc4h27ranW9r2stDOktY6fwZ1K1krXcN0ha7IXsN5bc7ZCCPL2LvHK4agHxqgQDsEXXn6PpJX1dRHTMbTue+QXcG/ILHO0AcdbttqRvsFvwLGKrEnyCojja3hMkbkIu3NfqkBx2tvpz0C6LQxtsrGi3YEbQ1t8rQLm5sN0Neco56MUdNUyVczsTMnvsbJS5+f5TXNv8EeLQDRR3SWtiFAZvBs1S2F0jWtsGCV1gblw230BvY7L0WVgeX5W5jubaqnMYbEsaSBYG2yGvLUWJ4nSYbA91VBI59O1+WVpu5zpCCbl/YdrgbbLTDjuJ1R948FaGCJry+N1y58j47jraAFoPO+uvNd0hhFi1p0tqFBlAsGgDuCJrhDpLVCppmPEBDnsjlaG2JJeWXF3aDQGwDudyFuwTE6yu/bBDmdTxTt4TS2wfm6puTe2XfvW4hl82Vt+2ysODdgBy0TDTy5Ex3VPjWfPdFG+7T41U0NQbyDxKIZTd3kUWL9duPxyJnkTvA/ePrWCqfebXsWuUDwmTM75Z9a59Y8CfyBeji+P5r9EHC19gr4guLXWXieVU6pDNwtY83bGzim2uo7FC5jxoQ09hKxeEZ2k2sVI5CTrsOadV7td3t3HnV8WyztnLdGu079kbXsdqW+UFTCcjOJfmmCTTdIAa7ZwF/3lMjmOs7RPS7WpslxZMa826u3aszXAu7Qjc/lsstzkdn1sj4lgsoKheeSY1OTQJTfdNbN3rFdTiWTDvZXSE2m6Jk3euc2XvRiRTHSeR0mS67pwl0XNZIU0S30Ux14+RvEqLiLCJEYlso6Tm2CQI2yLCJUXE71Gpzbs4KouWVsnejvzujXbRk6oC6ymdA86XRLV51M5KTm1Uz2RnsdxLJkT7sPjWUvumQHqHxoTke43KioKLF+vXw/GOHO4+Eyi3yz61y62QCpsTyC6lRYVEvPrn1rkV7QarMf3QvTwfF/kX1f/Qh4tprdA9hebnRCZGgWBsiY4k6arfx490UUZZuUTn2IHJUC7ZxULQ5Gv0IHOLDdEzTfzIGtA5ogwk3JUWf9GZyTYck9kwe3K9pIGxG6S1t9NgrLg3QLNdJsPswnqvt3FTI46rOyQDuuizncGymLunPBv2IQbc90HGfb4RV8e+4afIi7DM3JVdBxhzYFOJGb3aR3goaY1/WTQcurtFma9gOhITCC4XHW8SlalOE2qLirG5+V2l++6viHzph2bhNpumtkB3K57XEJjH2NlLG5zrYXWO6JshKzmUAdqoSdijfZua/vRiRYBKU1kum6y6Tm2cSw3VcUHdZTLoh4o7UXue93YkmRUZEtzlYxeRwkK10zrsPjXMDiD2rdSv8Aeye9Wrw5e21puFEMRu3yqLlfr6XD8Y4VS8+FSgD5Z9a5GIB5m+EBoF06qS1ZMOyR3rXHxB5NRptYL0cHxP5HykcPSwdr2psRyNtm5pOoGpCW6exyrr9eHcbg+7kTnEN00WSJxtvdPzXba6mYdhMJ2JTmv0WbOUTX35m6ldONsbA/N3BKkfY3BuEu5IsCoGty6uU9N2+hAkuvoAmZxtfZJs394hES3suhKLiC3aqMltkJewchfsVcaxsB50NNGZ1idkRN0sSlwV579/jU1fQwT2fWnRte86f5WQNDW0/HkIIvYNbzKRLUuk6oNm32Gyn1dxrqJ4y1rQc7h8JySJD5kgADRFnyjSwVidrWlsmtrow9Yw93arMrhtqVLCcrG0PtuUYmXNa57n5n3A7k/Prqpjc5NnFBRtfosIkHbdFxiNBayljc5Npmb2oRKDzWIvNt1TJLph3b+Jcbqi89qzB/erc8Ji6dn5By2Ub7xm5+UuTxGgaFbKKT3t30ksa4X27lObxk96iCiN4T9L/JRcb9fX8f4R5usP8ALp/7V3rXJrXfyjnfKF1Kx1q+o/tXetcavd/Kb35Beji+J/J+X/0IJPiVtY0G5A8ySJgNzZGZP/iumvDkp7SL6I/UsnFsfhZVRmB2dcoskbDI0G26LwjQcljYQBq67uxE14udCbKY1K18U72sO1Ti9pWV5znU2B7SrDGkAGQgdxTGvbWJW7A6+JBI423KUZGsIAJ8aHjh8oaSQFC08OAaL3VZXOcCCAAgGUuvYnxlXO8NjJGnLQK6k9+zeIbaW0QulcOTrLPDq3O1xBKNpLAW5rgm+yh9aWTvaLNzDuOyrjvOpjYfJZZ3yk6CwSw+QG2a4TDZrXxmtGYxA9wJVtqYbj3o+ks4kJGoUzW128SLtjdxoTvG/wBL8lOJD2OHfdYDJl5/WqdUaa6XUw762vnia0kOcUMVQ2Q2zEeRYHTZmns70tjiHfCFlqcfTPe67II3EjT3HRR/EYLuBAPmK5Ymcy2ui2UtdwyGuIdG7QtKzZXSc/7O4wta+vJU19zYm6qthEMwtcBwuEhji5+6ka27jbn1Uc896QHAjV1kPF1+FojXb0a7Ny3W6hcBAddc2q5nFaL6rZQyAxOPLN+Ct+NeKzs9Jhjg6mcR++fUFEOEODqRxH759QUXnv19zxfhHnK1/wDOFQB8671lcXEH/wAqsDrluujiT5DiVS1psOK/XylcivcBUZRb4K7cXxv5Mmf/AEvKHOzG57kd7uAbYAc+azyPc5hs4XQMkMbAD1j3Lo8U+NZY0kBxRMYGbc+ayslc54N7dyY53MusL7JpkOz6/BJ70Rma3bU9llmMzBa13WTWSZm+NF+De7NYgH/JWxz77js2SjNZwaN+xE6QjU7pqe6NweS1wN/wUe5rXHrEkbJRlN9yfKhzhrriyanwziOeMl+e90UhcWnVJLr891LgKnsxjiBfMRpZWJ3bFxKU3MTYaoyxx3H1qbDBB5JNiibJk0vdIETgQb8+RTNt37diWpPrQ1xtrdUXEG3qWXjEZhYkDZFxbAAXue0KY6XlT73OoKCVzQAQCUDC7NawcO0JjxEGAhpLvFZHOTfZZc21/qViwANrIWlgdqzXvR5OK629+SupeXGfQOuXAA3Gw1WukhDn8Mlua19ToEUkdPh0WaQZ5iLhl9B41yDVEvcRcEqfWsegraqKbhxMs8RDLm7Vna0Xvr51x2zEc9Fqp53kdYlTrkb7e/bokN318SWfHqk8Vx0JICrPzukjHLyT5DHNeR8JdLDGuEDgdet+AXJ4vK66mGS3p3c+v+ATl8a8HO3m9RgwtRu/tD6gopgpvRv/ALQ+oKLz36/SeH/XHlMRJOJVWv8ATP8AvFcGvu2pIv8AJC7OIk+2lWLn49/3iuHXvBqbXt1QuvGvlfyJ6pIkP7pJuppfMdO5UHDxIXute91vXiz3g2uG/NNzByztJIuRYqcY7kEK6uNGa97a9itkhaLZtOwLI6ZzrAKZ3ONra9qHVpMgcQd1ZkzX5lJa08zZMOVpGl01n4nEt+aoyXNr7nSyMFpFsov4kdyBtYdymp6U1ryDpZG2w1vdLBcTo4Wv2ISXk2uB4ymjQXWHVJ8ZVZnuN9x3peW4217lQDmC4eb+tTWc05rrm1x4lThroUvM4k6iw7AgdKQdTzTTrWi4aAGu171NTc6a7LMJifgi/kTDIQLu37ldMtOD8ulxfsKsvDmEZtO4JHEzHNl1HMlKmqCWWa2xKh1/TS1rbm1yuhh8HCBqX3Ecet+0rk0TpJntjDSXONhddPFqgQsZSw2swXcRzKlv6ScMtt/THVPkqJnPJFidLlJEIvqfMEozuuLG6aJL8ldxm9oYGMHyUYLQNBZKzqjIE1jOVPa7vV5rpLXjtujLx2hXU60y5C6WGk+Du+l+AXHMnculhryad30vwCnL47+Cf83ssAN6F/8Aan1BRD0cObD5P7U+oKLz36/TeH/XHi8VlPtvWd08g/xFcDEJLVBAGuULtYs/+eq0X/rEn3iuBXyA1ep5BduLx+bj6oxOLXGqps4zWJ3SmtB7+xMEDTbrW7gFrXgzjFOlJfvp3o4uuLZS433TGRRN1yZiP3jeyMzlgNi1o7Ap2Ztn6W2JoOosjJ06uvlWbjZtL3+tMbmdoAR41nXOymNL77gDtKK4vvdB1WEB0jb72BuhMjC7TWyaXiZxCd3ADxKNLnG+e/cQkPcwHruGqGSXqDI7n2boSNV2320UJZzJvyACztmMh+CQFC4ZtrAIuez7sOnWKAO6xO6Q6rYCR36pXhADna37FYv+PlWwuJ1OoS31GQi4SIZZHv1IA9SKd0bWkkhzlTpl605svE1GyMZrXH1rJBUZiWiw8a0Nmdfc2HYETnxvGm2Njc7IL3NtlTrkAkuPPeyCx5CxvtdTXOOthUIYZKkjRjdz2/8A4sNRIJZXPcRc66rdI8wYQ1vypTc+L/4Ll3HPz81mX9rZkkW3q6sIPdZXqTfPbtSpHn5BSyZSLXBvyutLONrUH9jtEJkN7FZ+sBqLFEPGjU4yNPF000Viax1KztOqvProrGbxlrW17SNOa6WGn3h/0/wC4glbve3jXSwuoDoH2N+v+AUvxfFws5vedGDfDpP7Y+oKIOijs+FyH/rH7rVFxv1+h8P+uPF4k1z8brszer4RJ94rjV8EfhJAsDlFiF3MVlcMZrQANKiTf6RXDr8z6k6j4I2W5Xh8+56KaBG0NaQe26t0jWjU+RJLCD1nkdwRZYha9j41dePFiR8mjG6I2xfvEX53QtkA0FlRlO418qmln9Hte1jcwBPiFkp0j3usHX9SVnkdpsmNblHO/ampmL6xFgDpsEIDg46IrW56dl0Jka42FwbK6TaF7XP2OyoDMQM+yIOaDe9il5g52QC1+xXWptmGOmLZRZxLbclTqgmwaQ3VU5pjaTe3jQNkBBuQizhM0Tow7rCxJUEVt7XUa4hvVOiANdxCRr401ZLf2eGEN7DzSXBvEy/CPO6Yxj7XLgB3pmVvdZNc960EbGgi+3jT3EMbZpI8SzvOUARs2O6pk72m7wSCiXjy5+xPe+x+FbndXRScSYRDdxsFDKJ4iBudxdFhMDmVzXmxy6gBS301JLxs5fXTxaWNj44mnRjf/vq9a5bprkZtOwgp1XIJaiRxGmaw7gFlkhz6tIU4scZxvL2aXh/wQNO1LLn68yibdjNSL9qWxzgLXue1VZP6GHPzdYhHv4ko67nVXYX0umlmjupc8iqJykdW/b3K+KAbkWCupl+xTgTuujhTQIXWPy/wWDitd8ldHDXe8Oyi3X/AJb6dfF217/oiLYVL/bn7rVFXQ92bCZT/ANc/daouVfZ8f4R43Fmn26rev/WJPvFcKvIbUkB/IbBdvF3D25rhoT4TJ94rz+IftO/yQrHk8k2Fh5voLjtuiF77AJBkcNAEYkytLj2KvPeNMI1uSEJbqSZALdizsq5iSSw27exRrxK4N2HMof4+U+tQba9yfHdW69rgk2Si27bBxHjQtJcSM40Nijn132aMxvYandXwwAHPdbypLntaRd2g7VYmbKDYajbRGrsFJme0AWA7UvK3d1zbvVnNsfOFbW2N7DvV1Zcn01tjHYD60oFzSba3Onco57g250STKL6OPmVOHG3T49LufbxFN47AALebRY3TAN0OqAyFxKNf4by91vcWv1ubdl0TXC3VFlzxIQQtLX3bzUrHPxZDQ1zj1jogd1DYDMlh3XIIJsNLoS92Y2BRJwp0U24LbW7luw6pZDVtdIbMdoe5covd5Veu/NS+1vjm67GKU5gqHSM+Lku5pK5xkOY8k6nxSWCMwSNbPEd2P5eI8lYbRyi7JHQk7Ne2484SememMZa4yZnORB5GhstLsPefinMlH/TeDfyLO+B8Js+J7fpAhNjf5QQdYKCR176JWfrBobuncO/MI52SfVPdxBY38igNm5WklC9rw5oafGnBjALHVXS2cZCmufb4WneF0cLLhA4E/L7O4LC5zNBw7W71tw2VnBfmNuv+74ktdfFtvx9G6FknCJif94d91qinQy3tPLlNx4QfutUWH1PH+MeMxZv89Vxzf1mT7xXnsRH8rFj8nmu/i5Axuv6w/aZNL/8AMV5/ET/Ktx8EJHl8lsJDLalHmHZdIv3+dRsjXbEHyo8tlpjjobOt3boWZY9gTzKoua2+oBKWZIxcnTVVvjLYaZBz+tBHK0uIFh4lmmfnsWnZLYHZgR2qu08UvH22SGMEktJKOF4yaNsli9ri6K9uxNZvCZh3EtvqgfK4kBpsg1IUvYbqMThxlMdJ1bHdIdJm6tkRu8WBQuDmAEC7jyVb4cZxVkaNz50xsYdtoqI7wT2kIw82/wAlV5crgmxWJ0uVZdp2dyVnGcnX8kEswykjcKOfW8r7PDh2K3OB5edZIpbjdNue23jKLy8eGF1ufmVg3B63JIlkLG7i6COUlFnj2a0FrSb3KFrmZrC9x2lDnPagbbOdduxGuutHEcOYNu9PgxGoh0Ept+67rDzFZbHLbY96UInPcCXaBMY6ccdynFNiYIazgTAXt8lyxyMdDK5puCCph3vdbDrs4XueSPE7tqS0EDqhZ+XHG8ZfhD58u1rqRTF41OqRa562qNpDdcvkWlvHjmQ90jgNBqtuGkuiddoPW5+ILluktfXyLpYa8mnd9L8Ala8U619I6EX9pprm/wDKHbfRaoq6CknBZr/7y77rVFl9Ph+MeLxkgY3X3/3mT7xXn8RI8K/uhdfHXk47iDRyqpfvFcCukcKnX90I4+Tx7FDVV1eVln4jnEDl3IJHl7gL27lccZ4r+61OFxulCN2x25IGks0J1A7UbJQ4XBRrOXH4IMAFsp8yriNjNvgqw8nXVZ5oy9+bMi8Zt9nmfQZdUQkc4bBZ2AhuXknDRqVq8eMMD325IZXnh66dpQ3sLbKiWgckTrNDGCL3JA9adm8p70AKgJudFU5TRggjrWPiChdZtxsgJcLWtbvQvJJuTZROuiHW5EBW62XUBUL6a6Knv0sqZbVxgAXSpX2dYFWHabhLdE5xuCjpJ72rN3HdGxhaLkqmRlup17grc+wtt3Itu+oYCT5ENyH9Vt+9RhLx2JmWw0RztkUXX0dp5Usy5b5Tc8iicxzhysqEOtydOyyJLx/bTh8r31MIcL3ctmKOBqWm+uTXzrDTuyVMZHJwTK2Yvmbps0C6zfrPWWbA5v8A9SjUgOLexCTcalJMJzfCWjhw4/s5zwTmDtOxdTDJ7wOtp1vwC4zYrXBK6mFwngP3tn/AJXWceOvqPQFxdgcxJ/rLvutUVex+3LgUw/7l33WqLL0T48LjgHt7iNt/CpfvledxAu8KGa1soXoccfbH8RFv61L94rzGKPcK8AbZAiWFSPyizNL9iUA4PBced9VCXueA0XJNh3r0snRejbWT4QMSkfi8EbnPi4HvJe1uZzA/Ne9gdctrrTMjz5druqjcG7m+q9A3ocJuisuOMq5QI43P60I4RtIGBmfN8M3uBbYLoRex81+Jmj8IroMn9LUUgayX3xjLs6xuOve+nJQvHPVeTDzysFdue66LMKY7Cpq2WoLI4a2OmcGsucrg4l2+4y7d611HR/D8KkbFXY3E4zRvmidBGXgst72TzBd2chvuozI4QeOQUD0ouu640Uv3ouGOdfmpmGiE681eWwuh6Ma4dl/KtdFStqJXte8xsZG95LWgnQX2NlgDuxPpq2alkL48pcWlpzNBBBFjoUZsdF+C1D2tmpCKiF7czHaB5GgILb7gm3fyulxYTPM+EOLY2yFoLnOFhm1A33307kmTGcSe3KKgBtrCzB1RYCw7PgjbsUZi9axxc6Vry5/Eu5gNnXJuNNDqfOi5DaPCpqymhmh+BJO6Jx0GWwab6nX4X1JVHhk1fBUSQnM6HL1b2vc2/BJbVSNZGGv+JkMjNNnG2v8AhCE1cvDkjLgGy5c4a0AG2yEbX4JVRyyRsDX8PV13AWFwCTroLm11bcJqyWgRtcHMzhwcCCN9D/8Ac+xKjxWtFw146wyuJYLubcHKe0XANlohrcRqGlkcoEcXXynK1rBYM56aggd90Y52M9Rh89M6NsrNZDZgabkp2JYV4FiZo4nCoFw1rwNHnu3B3HnS31FXJLHJlcHRm7MrLBut9LK58TrXugeGgupvig2MDIL30sO3XxoxP6jRLgk0VYYY3gxaWkIyh2hOgOp+C7zJb8IrW2DoSXOvoDzGpHkVw1mJCFkbMxaXWYHtBIJvtfxnzlUzEsRZMXxvLJLG5DAD+8Tft0/+uiVcOETvBcW2Fnc7m4Djb/CQibhE7axsM4bECx8jnjrWawEu259U6eLxqpq7FYg6KS7TmcD72M1yXX5dpcg8IxB9XFOcsUhYXtdZrAWkkEnYa6jXdGeo5MGeY4ayCTNTyNzXeQ0tIJBFv7p+rmiq8JqDJIQ5hay93Zhlyguub3/5Ss5xCvjc4AZTGwx2EYsxutwOwanzlR1bXmmfGcxY4EOu3lcn1uPnR24fMR+E1cLC50QAFza4JIF+X90+bxIKvDaugZnnjDBcAi4JBIuNu0J0eJYhDNFNKx7nsJMbsoDg7W2tthc6LJU1NVPC1s98oDQHuYASALDXc6KnUnMTpp5l1cLJFO7Ydf8AALjNdqAurhTiad9/3/wCE43X1LoAb4FNf/eXfdaoq9j83wKb/wAl33WqKPRPjwWONJ6QYj/5Uv3yvN4o0Crtf5I2XpsdP8/YiP8AupfvlcWpoPCZeJxMmlrZUHIDMvPVd1/SutkEsjqejFZLFwZK0RnjOaRY3N7XI0LrX71l9pideMfR/NQ4Mfnz6H5q6yqLpFX0tLHSx5DA2GSF0ZGkjXm5za8jqOwgLZD0yrqavkrqagooaiY3mka154hztfqC4j4TRtbcrIcHFvjyP7v5q24ONhMfR/NFPPSlxpZqQ4Rh3AmkErmWl+GAQHXz32ce5cyqq5a2SN8trxxMiblHyWgAfUFt9pdfj9PofmiGDsH9OfN+aiOWMoGxPeVb3DL1Qb+JdQ4Sw/0p9H81DhDeU5H9380ZcqPMTroncltdhZH9OfR/NQ4bf+nv/c/NC8bWC4CEm50HmXQOFjlN/h/NQYWAPjjf6P5ovVgUIBO66HtU3nOdf+VT2qba/GJ/u/miZXMc4D5YA7k1mQjTVajhDZD1pDf6KazCGMbpMR/d/NDlLjHfyJsNVNTiQRPLeI3K4g2IFwfwC0e1jfnj6P5q/asfPH0fzUculWMaqhawZYXuLHUnyqm43WAMDix2QANJGota2vPa9ttTdUcKHzx9H81Rwyx+NJ/uqtdap2LT8SOQhpcx+e+up8/fyQuxqWWWnfkB8HJOVwu0knXTmLWCZ7VAj44+j+ao4SPnv8P5ovUZx+tMRjdwzdts2Xrcjfx3F/OkzYnNUSNfMyN1ozGWkGxBcXdvaUXtVzE3+H81ftT/ANY+j+aHWpHjNTFG6ONkTA+97A63aW28xRQ49VxTRPdZzY35iNi7Qg6+IofakD+mPo/mocKF/jj6P5oklP8Ab+oZWtqaZjBwgxrGyXdbKAB57Lm1FbPUQ8GV12Aggdlr/wCa1jC7G4mPo/mrfhIPW4x9H80a9uW1tl1cL1p3fT/AJftUPnj6P5rVS04poywOzXN72sqsl19M9j3/AFDP/wCU77rVFPY9/wBQz/8AlO+61RR0jNXex94ZiFTV+2mTjyuky+D3y3JNr5u9Zz7GpJ/1x9m/UooiiHsb2tbFvs36lfucH/i/2b9SiiiL9znTXFgf/W/UhPsbkuB9tvJ4N+pRRDF+5x/Fvs/6lfuc9mK2/wDX/UoohkT3Of4t9n/Up7nP8V+z/qUUQyJ7nP8AFfs/6lPc4H/FPs/6lFEMD7m38W+z/qV+5uP+LfZ/1KKIYr3Nx/xb7P8AqU9zf+LfZv1KKIL9zf8Ai32b9Sh9je/+1vs36lFEMQexxb/a32f9Sv3Of4t9n/UoohkUfY4JI/ne3/r/AKlfuc/xX7P+pRRDInuc/wAW+z/qU9zn+LfZ/wBSiiGRQ9ji3+1vs/6lD7HAzXGK2/8AX/UoohkUfY3N7jF/s36lfucE/wC1/s36lFFTInub/wAW+z/qVt9jm1/52v8A+v8AqUUQxXub/wAW+z/qU9zj+LfZ/wBSiihj0XR7BPaGgfS+EcfPKZM2TLa4Ata57FFFEV//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6"/>
          <a:stretch>
            <a:fillRect/>
          </a:stretch>
        </p:blipFill>
        <p:spPr>
          <a:xfrm>
            <a:off x="6667500" y="3609975"/>
            <a:ext cx="2476500" cy="3248025"/>
          </a:xfrm>
          <a:prstGeom prst="rect">
            <a:avLst/>
          </a:prstGeom>
        </p:spPr>
      </p:pic>
    </p:spTree>
    <p:extLst>
      <p:ext uri="{BB962C8B-B14F-4D97-AF65-F5344CB8AC3E}">
        <p14:creationId xmlns:p14="http://schemas.microsoft.com/office/powerpoint/2010/main" val="3353920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4638"/>
            <a:ext cx="2514600" cy="5135562"/>
          </a:xfrm>
        </p:spPr>
        <p:txBody>
          <a:bodyPr>
            <a:noAutofit/>
          </a:bodyPr>
          <a:lstStyle/>
          <a:p>
            <a:r>
              <a:rPr lang="en-US" sz="5400" dirty="0"/>
              <a:t>Give Your Page Room to Breathe</a:t>
            </a:r>
          </a:p>
        </p:txBody>
      </p:sp>
      <p:pic>
        <p:nvPicPr>
          <p:cNvPr id="3" name="Picture 2"/>
          <p:cNvPicPr>
            <a:picLocks noChangeAspect="1"/>
          </p:cNvPicPr>
          <p:nvPr/>
        </p:nvPicPr>
        <p:blipFill>
          <a:blip r:embed="rId3"/>
          <a:stretch>
            <a:fillRect/>
          </a:stretch>
        </p:blipFill>
        <p:spPr>
          <a:xfrm>
            <a:off x="9525" y="-27378"/>
            <a:ext cx="5172075" cy="6847278"/>
          </a:xfrm>
          <a:prstGeom prst="rect">
            <a:avLst/>
          </a:prstGeom>
        </p:spPr>
      </p:pic>
    </p:spTree>
    <p:extLst>
      <p:ext uri="{BB962C8B-B14F-4D97-AF65-F5344CB8AC3E}">
        <p14:creationId xmlns:p14="http://schemas.microsoft.com/office/powerpoint/2010/main" val="10819362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4343400" cy="1066800"/>
          </a:xfrm>
        </p:spPr>
        <p:txBody>
          <a:bodyPr>
            <a:noAutofit/>
          </a:bodyPr>
          <a:lstStyle/>
          <a:p>
            <a:r>
              <a:rPr lang="en-US" sz="5400" b="1" dirty="0">
                <a:solidFill>
                  <a:schemeClr val="tx2">
                    <a:lumMod val="75000"/>
                  </a:schemeClr>
                </a:solidFill>
                <a:effectLst/>
              </a:rPr>
              <a:t>Legends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86000"/>
            <a:ext cx="4151826" cy="3011792"/>
          </a:xfrm>
          <a:prstGeom prst="rect">
            <a:avLst/>
          </a:prstGeom>
        </p:spPr>
      </p:pic>
      <p:sp>
        <p:nvSpPr>
          <p:cNvPr id="5" name="Content Placeholder 2"/>
          <p:cNvSpPr txBox="1">
            <a:spLocks/>
          </p:cNvSpPr>
          <p:nvPr/>
        </p:nvSpPr>
        <p:spPr>
          <a:xfrm>
            <a:off x="4953000" y="2514601"/>
            <a:ext cx="3733800" cy="2590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Are they needed? </a:t>
            </a:r>
          </a:p>
          <a:p>
            <a:r>
              <a:rPr lang="en-US" dirty="0"/>
              <a:t>Useful/usable?</a:t>
            </a:r>
          </a:p>
          <a:p>
            <a:r>
              <a:rPr lang="en-US" dirty="0"/>
              <a:t>If there is no meaning, say so</a:t>
            </a:r>
            <a:endParaRPr lang="en-US" b="1" dirty="0"/>
          </a:p>
        </p:txBody>
      </p:sp>
    </p:spTree>
    <p:extLst>
      <p:ext uri="{BB962C8B-B14F-4D97-AF65-F5344CB8AC3E}">
        <p14:creationId xmlns:p14="http://schemas.microsoft.com/office/powerpoint/2010/main" val="1524993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Usage Scenarios</a:t>
            </a:r>
          </a:p>
        </p:txBody>
      </p:sp>
      <p:sp>
        <p:nvSpPr>
          <p:cNvPr id="3" name="Content Placeholder 2"/>
          <p:cNvSpPr>
            <a:spLocks noGrp="1"/>
          </p:cNvSpPr>
          <p:nvPr>
            <p:ph idx="1"/>
          </p:nvPr>
        </p:nvSpPr>
        <p:spPr>
          <a:xfrm>
            <a:off x="457200" y="1600200"/>
            <a:ext cx="8458200" cy="4525963"/>
          </a:xfrm>
        </p:spPr>
        <p:txBody>
          <a:bodyPr/>
          <a:lstStyle/>
          <a:p>
            <a:r>
              <a:rPr lang="en-US" dirty="0"/>
              <a:t>Orient the user, then explain</a:t>
            </a:r>
          </a:p>
          <a:p>
            <a:r>
              <a:rPr lang="en-US" dirty="0"/>
              <a:t>Index scavenger hunt</a:t>
            </a:r>
          </a:p>
          <a:p>
            <a:r>
              <a:rPr lang="en-US" dirty="0"/>
              <a:t>Make it easy for readers to use references</a:t>
            </a:r>
          </a:p>
          <a:p>
            <a:r>
              <a:rPr lang="en-US" dirty="0"/>
              <a:t>Usage context: page size, light, temperature, lamination, field size</a:t>
            </a:r>
          </a:p>
          <a:p>
            <a:r>
              <a:rPr lang="en-US" dirty="0"/>
              <a:t>What will users look for? (Check One, old names?)</a:t>
            </a:r>
          </a:p>
        </p:txBody>
      </p:sp>
    </p:spTree>
    <p:extLst>
      <p:ext uri="{BB962C8B-B14F-4D97-AF65-F5344CB8AC3E}">
        <p14:creationId xmlns:p14="http://schemas.microsoft.com/office/powerpoint/2010/main" val="17627595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it!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5000"/>
            <a:ext cx="8600720" cy="4038599"/>
          </a:xfrm>
          <a:prstGeom prst="rect">
            <a:avLst/>
          </a:prstGeom>
        </p:spPr>
      </p:pic>
    </p:spTree>
    <p:extLst>
      <p:ext uri="{BB962C8B-B14F-4D97-AF65-F5344CB8AC3E}">
        <p14:creationId xmlns:p14="http://schemas.microsoft.com/office/powerpoint/2010/main" val="31581069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Affordance</a:t>
            </a:r>
          </a:p>
        </p:txBody>
      </p:sp>
      <p:sp>
        <p:nvSpPr>
          <p:cNvPr id="3" name="Content Placeholder 2"/>
          <p:cNvSpPr>
            <a:spLocks noGrp="1"/>
          </p:cNvSpPr>
          <p:nvPr>
            <p:ph idx="1"/>
          </p:nvPr>
        </p:nvSpPr>
        <p:spPr>
          <a:xfrm>
            <a:off x="4724400" y="1524000"/>
            <a:ext cx="4191000" cy="4525963"/>
          </a:xfrm>
        </p:spPr>
        <p:txBody>
          <a:bodyPr>
            <a:normAutofit lnSpcReduction="10000"/>
          </a:bodyPr>
          <a:lstStyle/>
          <a:p>
            <a:r>
              <a:rPr lang="en-US" dirty="0"/>
              <a:t>Do people know what to do based on what they see?</a:t>
            </a:r>
          </a:p>
          <a:p>
            <a:endParaRPr lang="en-US" b="1" dirty="0"/>
          </a:p>
          <a:p>
            <a:r>
              <a:rPr lang="en-US" dirty="0"/>
              <a:t>"If you have to add verbal instructions, you designed it wrong“ – </a:t>
            </a:r>
            <a:r>
              <a:rPr lang="en-US" sz="2600" dirty="0"/>
              <a:t>Donald Norman, </a:t>
            </a:r>
            <a:r>
              <a:rPr lang="en-US" sz="2600" i="1" dirty="0"/>
              <a:t>The Design of Everyday Things</a:t>
            </a:r>
            <a:endParaRPr lang="en-US" i="1" dirty="0"/>
          </a:p>
          <a:p>
            <a:pPr marL="0" indent="0">
              <a:buNone/>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465" r="24844"/>
          <a:stretch/>
        </p:blipFill>
        <p:spPr>
          <a:xfrm>
            <a:off x="447368" y="1524000"/>
            <a:ext cx="3810000" cy="4495800"/>
          </a:xfrm>
          <a:prstGeom prst="rect">
            <a:avLst/>
          </a:prstGeom>
        </p:spPr>
      </p:pic>
    </p:spTree>
    <p:extLst>
      <p:ext uri="{BB962C8B-B14F-4D97-AF65-F5344CB8AC3E}">
        <p14:creationId xmlns:p14="http://schemas.microsoft.com/office/powerpoint/2010/main" val="108511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X Mean Yes or No?</a:t>
            </a:r>
          </a:p>
        </p:txBody>
      </p:sp>
      <p:pic>
        <p:nvPicPr>
          <p:cNvPr id="4" name="Picture 3"/>
          <p:cNvPicPr>
            <a:picLocks noChangeAspect="1"/>
          </p:cNvPicPr>
          <p:nvPr/>
        </p:nvPicPr>
        <p:blipFill>
          <a:blip r:embed="rId2"/>
          <a:stretch>
            <a:fillRect/>
          </a:stretch>
        </p:blipFill>
        <p:spPr>
          <a:xfrm>
            <a:off x="471311" y="2286000"/>
            <a:ext cx="8229600" cy="3219212"/>
          </a:xfrm>
          <a:prstGeom prst="rect">
            <a:avLst/>
          </a:prstGeom>
        </p:spPr>
      </p:pic>
    </p:spTree>
    <p:extLst>
      <p:ext uri="{BB962C8B-B14F-4D97-AF65-F5344CB8AC3E}">
        <p14:creationId xmlns:p14="http://schemas.microsoft.com/office/powerpoint/2010/main" val="24284240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and Sheet Labels</a:t>
            </a:r>
          </a:p>
        </p:txBody>
      </p:sp>
      <p:pic>
        <p:nvPicPr>
          <p:cNvPr id="3" name="Picture 2"/>
          <p:cNvPicPr>
            <a:picLocks noChangeAspect="1"/>
          </p:cNvPicPr>
          <p:nvPr/>
        </p:nvPicPr>
        <p:blipFill>
          <a:blip r:embed="rId2"/>
          <a:stretch>
            <a:fillRect/>
          </a:stretch>
        </p:blipFill>
        <p:spPr>
          <a:xfrm>
            <a:off x="1840706" y="2286000"/>
            <a:ext cx="5462588" cy="1206529"/>
          </a:xfrm>
          <a:prstGeom prst="rect">
            <a:avLst/>
          </a:prstGeom>
        </p:spPr>
      </p:pic>
    </p:spTree>
    <p:extLst>
      <p:ext uri="{BB962C8B-B14F-4D97-AF65-F5344CB8AC3E}">
        <p14:creationId xmlns:p14="http://schemas.microsoft.com/office/powerpoint/2010/main" val="8992234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25" y="-66675"/>
            <a:ext cx="9144000" cy="692467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i="1" dirty="0"/>
              <a:t>Underlining</a:t>
            </a:r>
          </a:p>
        </p:txBody>
      </p:sp>
      <p:pic>
        <p:nvPicPr>
          <p:cNvPr id="4" name="Picture 2" descr="https://encrypted-tbn0.gstatic.com/images?q=tbn:ANd9GcRwpJnMT-81FIpiZld1N9MmL8SPhmXcp0MZDzpgBC1OmadN03xQ"/>
          <p:cNvPicPr>
            <a:picLocks noChangeAspect="1" noChangeArrowheads="1"/>
          </p:cNvPicPr>
          <p:nvPr/>
        </p:nvPicPr>
        <p:blipFill rotWithShape="1">
          <a:blip r:embed="rId2">
            <a:extLst>
              <a:ext uri="{28A0092B-C50C-407E-A947-70E740481C1C}">
                <a14:useLocalDpi xmlns:a14="http://schemas.microsoft.com/office/drawing/2010/main" val="0"/>
              </a:ext>
            </a:extLst>
          </a:blip>
          <a:srcRect l="11535" r="41501"/>
          <a:stretch/>
        </p:blipFill>
        <p:spPr bwMode="auto">
          <a:xfrm>
            <a:off x="2514600" y="2209800"/>
            <a:ext cx="4343400" cy="2867025"/>
          </a:xfrm>
          <a:prstGeom prst="rect">
            <a:avLst/>
          </a:prstGeom>
          <a:noFill/>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614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601200" cy="703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0502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Roman Numerals</a:t>
            </a:r>
          </a:p>
        </p:txBody>
      </p:sp>
      <p:pic>
        <p:nvPicPr>
          <p:cNvPr id="1028" name="Picture 4" descr="http://0.tqn.com/d/webdesign/1/5/o/e/1/writing-outline-in-css-and-ht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28800"/>
            <a:ext cx="3225907" cy="4496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4349" y="4724400"/>
            <a:ext cx="3197901" cy="2133600"/>
          </a:xfrm>
          <a:prstGeom prst="rect">
            <a:avLst/>
          </a:prstGeom>
        </p:spPr>
      </p:pic>
    </p:spTree>
    <p:extLst>
      <p:ext uri="{BB962C8B-B14F-4D97-AF65-F5344CB8AC3E}">
        <p14:creationId xmlns:p14="http://schemas.microsoft.com/office/powerpoint/2010/main" val="4272722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Manifesto for Software Craftsmanship</a:t>
            </a:r>
          </a:p>
        </p:txBody>
      </p:sp>
      <p:sp>
        <p:nvSpPr>
          <p:cNvPr id="3" name="Content Placeholder 2"/>
          <p:cNvSpPr>
            <a:spLocks noGrp="1"/>
          </p:cNvSpPr>
          <p:nvPr>
            <p:ph idx="1"/>
          </p:nvPr>
        </p:nvSpPr>
        <p:spPr>
          <a:xfrm>
            <a:off x="457200" y="1524000"/>
            <a:ext cx="8458200" cy="4953000"/>
          </a:xfrm>
        </p:spPr>
        <p:txBody>
          <a:bodyPr>
            <a:normAutofit fontScale="70000" lnSpcReduction="20000"/>
          </a:bodyPr>
          <a:lstStyle/>
          <a:p>
            <a:pPr marL="0" indent="0">
              <a:buNone/>
            </a:pPr>
            <a:r>
              <a:rPr lang="en-US" dirty="0">
                <a:effectLst/>
              </a:rPr>
              <a:t>As aspiring Software Craftsmen we are raising the bar of professional software development by practicing it and helping others learn the craft. </a:t>
            </a:r>
          </a:p>
          <a:p>
            <a:pPr marL="0" indent="0">
              <a:buNone/>
            </a:pPr>
            <a:endParaRPr lang="en-US" dirty="0"/>
          </a:p>
          <a:p>
            <a:pPr marL="0" indent="0">
              <a:buNone/>
            </a:pPr>
            <a:r>
              <a:rPr lang="en-US" dirty="0">
                <a:effectLst/>
              </a:rPr>
              <a:t>Through this work we have come to value: </a:t>
            </a:r>
          </a:p>
          <a:p>
            <a:pPr marL="1371600" indent="-285750"/>
            <a:r>
              <a:rPr lang="en-US" dirty="0">
                <a:effectLst/>
              </a:rPr>
              <a:t>Not only working software </a:t>
            </a:r>
          </a:p>
          <a:p>
            <a:pPr marL="1657350" lvl="1"/>
            <a:r>
              <a:rPr lang="en-US" dirty="0">
                <a:effectLst/>
              </a:rPr>
              <a:t>but also well-crafted software </a:t>
            </a:r>
          </a:p>
          <a:p>
            <a:pPr marL="1371600" indent="-285750"/>
            <a:r>
              <a:rPr lang="en-US" dirty="0">
                <a:effectLst/>
              </a:rPr>
              <a:t>Not only responding to change </a:t>
            </a:r>
          </a:p>
          <a:p>
            <a:pPr marL="1657350" lvl="1"/>
            <a:r>
              <a:rPr lang="en-US" sz="2900" dirty="0"/>
              <a:t>but also steadily adding value </a:t>
            </a:r>
          </a:p>
          <a:p>
            <a:pPr marL="1371600" indent="-285750"/>
            <a:r>
              <a:rPr lang="en-US" dirty="0">
                <a:effectLst/>
              </a:rPr>
              <a:t>Not only individuals and interactions </a:t>
            </a:r>
          </a:p>
          <a:p>
            <a:pPr marL="1657350" lvl="1"/>
            <a:r>
              <a:rPr lang="en-US" sz="2900" dirty="0"/>
              <a:t>but also a community of professionals </a:t>
            </a:r>
          </a:p>
          <a:p>
            <a:pPr marL="1371600" indent="-285750"/>
            <a:r>
              <a:rPr lang="en-US" dirty="0">
                <a:effectLst/>
              </a:rPr>
              <a:t>Not only customer collaboration </a:t>
            </a:r>
          </a:p>
          <a:p>
            <a:pPr marL="1657350" lvl="1"/>
            <a:r>
              <a:rPr lang="en-US" sz="2900" dirty="0"/>
              <a:t>but also productive partnerships </a:t>
            </a:r>
          </a:p>
          <a:p>
            <a:pPr marL="0" indent="0">
              <a:buNone/>
            </a:pPr>
            <a:endParaRPr lang="en-US" dirty="0">
              <a:effectLst/>
            </a:endParaRPr>
          </a:p>
          <a:p>
            <a:pPr marL="0" indent="0">
              <a:buNone/>
            </a:pPr>
            <a:r>
              <a:rPr lang="en-US" dirty="0">
                <a:effectLst/>
              </a:rPr>
              <a:t>That is, in pursuit of the items on the left we have found the items on the right to be indispensable. </a:t>
            </a:r>
          </a:p>
        </p:txBody>
      </p:sp>
    </p:spTree>
    <p:extLst>
      <p:ext uri="{BB962C8B-B14F-4D97-AF65-F5344CB8AC3E}">
        <p14:creationId xmlns:p14="http://schemas.microsoft.com/office/powerpoint/2010/main" val="323310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900" y="381000"/>
            <a:ext cx="2133600" cy="1143000"/>
          </a:xfrm>
        </p:spPr>
        <p:txBody>
          <a:bodyPr/>
          <a:lstStyle/>
          <a:p>
            <a:r>
              <a:rPr lang="en-US" dirty="0"/>
              <a:t>Tense</a:t>
            </a:r>
          </a:p>
        </p:txBody>
      </p:sp>
      <p:sp>
        <p:nvSpPr>
          <p:cNvPr id="3" name="Content Placeholder 2"/>
          <p:cNvSpPr>
            <a:spLocks noGrp="1"/>
          </p:cNvSpPr>
          <p:nvPr>
            <p:ph idx="1"/>
          </p:nvPr>
        </p:nvSpPr>
        <p:spPr>
          <a:xfrm>
            <a:off x="5181600" y="1828800"/>
            <a:ext cx="3581400" cy="4068763"/>
          </a:xfrm>
        </p:spPr>
        <p:txBody>
          <a:bodyPr>
            <a:normAutofit/>
          </a:bodyPr>
          <a:lstStyle/>
          <a:p>
            <a:r>
              <a:rPr lang="en-US" sz="4000" dirty="0"/>
              <a:t>Given: Past Tense</a:t>
            </a:r>
          </a:p>
          <a:p>
            <a:r>
              <a:rPr lang="en-US" sz="4000" dirty="0"/>
              <a:t>When &amp; Then:  Present Tense</a:t>
            </a:r>
          </a:p>
        </p:txBody>
      </p:sp>
      <p:pic>
        <p:nvPicPr>
          <p:cNvPr id="4" name="Picture 3"/>
          <p:cNvPicPr>
            <a:picLocks noChangeAspect="1"/>
          </p:cNvPicPr>
          <p:nvPr/>
        </p:nvPicPr>
        <p:blipFill>
          <a:blip r:embed="rId2"/>
          <a:stretch>
            <a:fillRect/>
          </a:stretch>
        </p:blipFill>
        <p:spPr>
          <a:xfrm>
            <a:off x="12700" y="31749"/>
            <a:ext cx="4635500" cy="6848247"/>
          </a:xfrm>
          <a:prstGeom prst="rect">
            <a:avLst/>
          </a:prstGeom>
        </p:spPr>
      </p:pic>
    </p:spTree>
    <p:extLst>
      <p:ext uri="{BB962C8B-B14F-4D97-AF65-F5344CB8AC3E}">
        <p14:creationId xmlns:p14="http://schemas.microsoft.com/office/powerpoint/2010/main" val="6752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Style Guide</a:t>
            </a:r>
          </a:p>
        </p:txBody>
      </p:sp>
      <p:sp>
        <p:nvSpPr>
          <p:cNvPr id="3" name="Content Placeholder 2"/>
          <p:cNvSpPr>
            <a:spLocks noGrp="1"/>
          </p:cNvSpPr>
          <p:nvPr>
            <p:ph idx="1"/>
          </p:nvPr>
        </p:nvSpPr>
        <p:spPr>
          <a:xfrm>
            <a:off x="4343400" y="1600201"/>
            <a:ext cx="4343400" cy="2362200"/>
          </a:xfrm>
        </p:spPr>
        <p:txBody>
          <a:bodyPr>
            <a:normAutofit/>
          </a:bodyPr>
          <a:lstStyle/>
          <a:p>
            <a:r>
              <a:rPr lang="en-US" dirty="0"/>
              <a:t>Reserved Words</a:t>
            </a:r>
          </a:p>
          <a:p>
            <a:r>
              <a:rPr lang="en-US" dirty="0"/>
              <a:t>Choose or Select</a:t>
            </a:r>
          </a:p>
          <a:p>
            <a:r>
              <a:rPr lang="en-US" dirty="0"/>
              <a:t>Click or Press</a:t>
            </a:r>
          </a:p>
          <a:p>
            <a:r>
              <a:rPr lang="en-US" dirty="0"/>
              <a:t>Sees/is Displayed</a:t>
            </a:r>
          </a:p>
        </p:txBody>
      </p:sp>
      <p:pic>
        <p:nvPicPr>
          <p:cNvPr id="12290" name="Picture 2" descr="http://www.w3.org/Style/LieBos3e/LieBos3e-small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886200" cy="499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2297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08866"/>
            <a:ext cx="3352800" cy="1143000"/>
          </a:xfrm>
        </p:spPr>
        <p:txBody>
          <a:bodyPr>
            <a:normAutofit fontScale="90000"/>
          </a:bodyPr>
          <a:lstStyle/>
          <a:p>
            <a:r>
              <a:rPr lang="en-US" dirty="0"/>
              <a:t>Punctuation Saves Lives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 y="-21070"/>
            <a:ext cx="4221480" cy="6985434"/>
          </a:xfrm>
        </p:spPr>
      </p:pic>
      <p:sp>
        <p:nvSpPr>
          <p:cNvPr id="3" name="TextBox 2"/>
          <p:cNvSpPr txBox="1"/>
          <p:nvPr/>
        </p:nvSpPr>
        <p:spPr>
          <a:xfrm>
            <a:off x="4953000" y="1676400"/>
            <a:ext cx="3975370" cy="646331"/>
          </a:xfrm>
          <a:prstGeom prst="rect">
            <a:avLst/>
          </a:prstGeom>
          <a:noFill/>
        </p:spPr>
        <p:txBody>
          <a:bodyPr wrap="square" rtlCol="0">
            <a:spAutoFit/>
          </a:bodyPr>
          <a:lstStyle/>
          <a:p>
            <a:r>
              <a:rPr lang="en-US" sz="3600" dirty="0"/>
              <a:t>Let’s eat Grandma!</a:t>
            </a:r>
          </a:p>
        </p:txBody>
      </p:sp>
      <p:sp>
        <p:nvSpPr>
          <p:cNvPr id="5" name="TextBox 4"/>
          <p:cNvSpPr txBox="1"/>
          <p:nvPr/>
        </p:nvSpPr>
        <p:spPr>
          <a:xfrm>
            <a:off x="4876800" y="2286000"/>
            <a:ext cx="4038600" cy="646331"/>
          </a:xfrm>
          <a:prstGeom prst="rect">
            <a:avLst/>
          </a:prstGeom>
          <a:noFill/>
        </p:spPr>
        <p:txBody>
          <a:bodyPr wrap="square" rtlCol="0">
            <a:spAutoFit/>
          </a:bodyPr>
          <a:lstStyle/>
          <a:p>
            <a:r>
              <a:rPr lang="en-US" sz="3600" dirty="0"/>
              <a:t>Let’s eat, Grandma!</a:t>
            </a:r>
          </a:p>
        </p:txBody>
      </p:sp>
      <p:sp>
        <p:nvSpPr>
          <p:cNvPr id="8" name="TextBox 7"/>
          <p:cNvSpPr txBox="1"/>
          <p:nvPr/>
        </p:nvSpPr>
        <p:spPr>
          <a:xfrm>
            <a:off x="4328958" y="3657600"/>
            <a:ext cx="4611211" cy="461665"/>
          </a:xfrm>
          <a:prstGeom prst="rect">
            <a:avLst/>
          </a:prstGeom>
          <a:noFill/>
        </p:spPr>
        <p:txBody>
          <a:bodyPr wrap="square" rtlCol="0">
            <a:spAutoFit/>
          </a:bodyPr>
          <a:lstStyle/>
          <a:p>
            <a:r>
              <a:rPr lang="en-US" sz="2400" dirty="0"/>
              <a:t>A woman without a man is nothing</a:t>
            </a:r>
          </a:p>
        </p:txBody>
      </p:sp>
      <p:sp>
        <p:nvSpPr>
          <p:cNvPr id="10" name="TextBox 9"/>
          <p:cNvSpPr txBox="1"/>
          <p:nvPr/>
        </p:nvSpPr>
        <p:spPr>
          <a:xfrm>
            <a:off x="4341740" y="4218242"/>
            <a:ext cx="4724094" cy="461665"/>
          </a:xfrm>
          <a:prstGeom prst="rect">
            <a:avLst/>
          </a:prstGeom>
          <a:noFill/>
        </p:spPr>
        <p:txBody>
          <a:bodyPr wrap="square" rtlCol="0">
            <a:spAutoFit/>
          </a:bodyPr>
          <a:lstStyle/>
          <a:p>
            <a:r>
              <a:rPr lang="en-US" sz="2400" dirty="0"/>
              <a:t>A woman, without a man, is nothing</a:t>
            </a:r>
          </a:p>
        </p:txBody>
      </p:sp>
      <p:sp>
        <p:nvSpPr>
          <p:cNvPr id="11" name="TextBox 10"/>
          <p:cNvSpPr txBox="1"/>
          <p:nvPr/>
        </p:nvSpPr>
        <p:spPr>
          <a:xfrm>
            <a:off x="4341740" y="4778885"/>
            <a:ext cx="4724094" cy="461665"/>
          </a:xfrm>
          <a:prstGeom prst="rect">
            <a:avLst/>
          </a:prstGeom>
          <a:noFill/>
        </p:spPr>
        <p:txBody>
          <a:bodyPr wrap="square" rtlCol="0">
            <a:spAutoFit/>
          </a:bodyPr>
          <a:lstStyle/>
          <a:p>
            <a:r>
              <a:rPr lang="en-US" sz="2400" dirty="0"/>
              <a:t>A woman: without, a man is nothing</a:t>
            </a:r>
          </a:p>
        </p:txBody>
      </p:sp>
    </p:spTree>
    <p:extLst>
      <p:ext uri="{BB962C8B-B14F-4D97-AF65-F5344CB8AC3E}">
        <p14:creationId xmlns:p14="http://schemas.microsoft.com/office/powerpoint/2010/main" val="14768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36" y="221466"/>
            <a:ext cx="3505200" cy="1143000"/>
          </a:xfrm>
        </p:spPr>
        <p:txBody>
          <a:bodyPr>
            <a:normAutofit fontScale="90000"/>
          </a:bodyPr>
          <a:lstStyle/>
          <a:p>
            <a:r>
              <a:rPr lang="en-US" dirty="0" err="1"/>
              <a:t>Contranyms</a:t>
            </a:r>
            <a:r>
              <a:rPr lang="en-US" dirty="0"/>
              <a:t> &amp; </a:t>
            </a:r>
            <a:br>
              <a:rPr lang="en-US" dirty="0"/>
            </a:br>
            <a:r>
              <a:rPr lang="en-US" dirty="0"/>
              <a:t>Interpretations</a:t>
            </a:r>
          </a:p>
        </p:txBody>
      </p:sp>
      <p:sp>
        <p:nvSpPr>
          <p:cNvPr id="3" name="Content Placeholder 2"/>
          <p:cNvSpPr>
            <a:spLocks noGrp="1"/>
          </p:cNvSpPr>
          <p:nvPr>
            <p:ph idx="1"/>
          </p:nvPr>
        </p:nvSpPr>
        <p:spPr>
          <a:xfrm>
            <a:off x="486383" y="1752600"/>
            <a:ext cx="3581400" cy="4525963"/>
          </a:xfrm>
        </p:spPr>
        <p:txBody>
          <a:bodyPr>
            <a:normAutofit lnSpcReduction="10000"/>
          </a:bodyPr>
          <a:lstStyle/>
          <a:p>
            <a:r>
              <a:rPr lang="en-US" dirty="0"/>
              <a:t>Bogey</a:t>
            </a:r>
          </a:p>
          <a:p>
            <a:r>
              <a:rPr lang="en-US" dirty="0"/>
              <a:t>Table Stakes</a:t>
            </a:r>
          </a:p>
          <a:p>
            <a:r>
              <a:rPr lang="en-US" dirty="0"/>
              <a:t>Throw Out</a:t>
            </a:r>
          </a:p>
          <a:p>
            <a:r>
              <a:rPr lang="en-US" dirty="0"/>
              <a:t>Fix</a:t>
            </a:r>
          </a:p>
          <a:p>
            <a:r>
              <a:rPr lang="en-US" dirty="0"/>
              <a:t>Table</a:t>
            </a:r>
          </a:p>
          <a:p>
            <a:r>
              <a:rPr lang="en-US" dirty="0"/>
              <a:t>Custom</a:t>
            </a:r>
          </a:p>
          <a:p>
            <a:r>
              <a:rPr lang="en-US" dirty="0"/>
              <a:t>Date format</a:t>
            </a:r>
          </a:p>
          <a:p>
            <a:r>
              <a:rPr lang="en-US" dirty="0"/>
              <a:t>Dollars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049" y="-30480"/>
            <a:ext cx="4513811" cy="6858000"/>
          </a:xfrm>
          <a:prstGeom prst="rect">
            <a:avLst/>
          </a:prstGeom>
        </p:spPr>
      </p:pic>
    </p:spTree>
    <p:extLst>
      <p:ext uri="{BB962C8B-B14F-4D97-AF65-F5344CB8AC3E}">
        <p14:creationId xmlns:p14="http://schemas.microsoft.com/office/powerpoint/2010/main" val="28212740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Picky about Pronouns</a:t>
            </a:r>
          </a:p>
        </p:txBody>
      </p:sp>
      <p:sp>
        <p:nvSpPr>
          <p:cNvPr id="3" name="Content Placeholder 2"/>
          <p:cNvSpPr>
            <a:spLocks noGrp="1"/>
          </p:cNvSpPr>
          <p:nvPr>
            <p:ph idx="1"/>
          </p:nvPr>
        </p:nvSpPr>
        <p:spPr/>
        <p:txBody>
          <a:bodyPr>
            <a:noAutofit/>
          </a:bodyPr>
          <a:lstStyle/>
          <a:p>
            <a:r>
              <a:rPr lang="en-US" sz="2400" dirty="0"/>
              <a:t>After sending a break-up text message to his girlfriend Skyler, Jesse forgot to wash his hands before he mixed old mayonnaise into the potato salad with a dirty spoon. </a:t>
            </a:r>
            <a:r>
              <a:rPr lang="en-US" sz="2400" b="1" dirty="0">
                <a:solidFill>
                  <a:srgbClr val="FF0000"/>
                </a:solidFill>
              </a:rPr>
              <a:t>That</a:t>
            </a:r>
            <a:r>
              <a:rPr lang="en-US" sz="2400" dirty="0"/>
              <a:t> was disgusting!</a:t>
            </a:r>
          </a:p>
          <a:p>
            <a:r>
              <a:rPr lang="en-US" sz="2400" dirty="0"/>
              <a:t>Edwin told Kenny that Dr. Wilson suspected that </a:t>
            </a:r>
            <a:r>
              <a:rPr lang="en-US" sz="2400" b="1" dirty="0">
                <a:solidFill>
                  <a:srgbClr val="FF0000"/>
                </a:solidFill>
              </a:rPr>
              <a:t>he</a:t>
            </a:r>
            <a:r>
              <a:rPr lang="en-US" sz="2400" dirty="0"/>
              <a:t> cheated on the chemistry exam. </a:t>
            </a:r>
          </a:p>
          <a:p>
            <a:r>
              <a:rPr lang="en-US" sz="2400" dirty="0"/>
              <a:t>Lightning struck the roof, frying the circuit breaker and shorting out the television and computer. Mom can't afford </a:t>
            </a:r>
            <a:r>
              <a:rPr lang="en-US" sz="2400" b="1" dirty="0">
                <a:solidFill>
                  <a:srgbClr val="FF0000"/>
                </a:solidFill>
              </a:rPr>
              <a:t>it</a:t>
            </a:r>
            <a:r>
              <a:rPr lang="en-US" sz="2400" dirty="0"/>
              <a:t> this month.</a:t>
            </a:r>
          </a:p>
          <a:p>
            <a:r>
              <a:rPr lang="en-US" sz="2400" dirty="0"/>
              <a:t>I never ride roller coasters because they make </a:t>
            </a:r>
            <a:r>
              <a:rPr lang="en-US" sz="2400" b="1" dirty="0">
                <a:solidFill>
                  <a:srgbClr val="FF0000"/>
                </a:solidFill>
              </a:rPr>
              <a:t>you</a:t>
            </a:r>
            <a:r>
              <a:rPr lang="en-US" sz="2400" dirty="0"/>
              <a:t> throw up.</a:t>
            </a:r>
          </a:p>
        </p:txBody>
      </p:sp>
    </p:spTree>
    <p:extLst>
      <p:ext uri="{BB962C8B-B14F-4D97-AF65-F5344CB8AC3E}">
        <p14:creationId xmlns:p14="http://schemas.microsoft.com/office/powerpoint/2010/main" val="28546500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for I18n and L10n</a:t>
            </a:r>
          </a:p>
        </p:txBody>
      </p:sp>
      <p:sp>
        <p:nvSpPr>
          <p:cNvPr id="3" name="Content Placeholder 2"/>
          <p:cNvSpPr>
            <a:spLocks noGrp="1"/>
          </p:cNvSpPr>
          <p:nvPr>
            <p:ph idx="1"/>
          </p:nvPr>
        </p:nvSpPr>
        <p:spPr>
          <a:xfrm>
            <a:off x="4876800" y="1600200"/>
            <a:ext cx="3962400" cy="4525963"/>
          </a:xfrm>
        </p:spPr>
        <p:txBody>
          <a:bodyPr/>
          <a:lstStyle/>
          <a:p>
            <a:r>
              <a:rPr lang="en-US" dirty="0"/>
              <a:t>Contractions</a:t>
            </a:r>
          </a:p>
          <a:p>
            <a:r>
              <a:rPr lang="en-US" dirty="0"/>
              <a:t>Error messages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505200"/>
            <a:ext cx="3878757" cy="2895600"/>
          </a:xfrm>
          <a:prstGeom prst="rect">
            <a:avLst/>
          </a:prstGeom>
        </p:spPr>
      </p:pic>
    </p:spTree>
    <p:extLst>
      <p:ext uri="{BB962C8B-B14F-4D97-AF65-F5344CB8AC3E}">
        <p14:creationId xmlns:p14="http://schemas.microsoft.com/office/powerpoint/2010/main" val="3038171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3.bp.blogspot.com/__uJC-guN1CM/TJdusqqrE1I/AAAAAAAAARk/qVSelaSBGFc/s1600/9_29+Upper+%26+Lower+C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144000" cy="6837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800" b="1" i="1" dirty="0">
                <a:solidFill>
                  <a:schemeClr val="bg1"/>
                </a:solidFill>
              </a:rPr>
              <a:t>Capitalization</a:t>
            </a:r>
          </a:p>
        </p:txBody>
      </p:sp>
      <p:sp>
        <p:nvSpPr>
          <p:cNvPr id="5" name="Rectangle 4"/>
          <p:cNvSpPr/>
          <p:nvPr/>
        </p:nvSpPr>
        <p:spPr>
          <a:xfrm>
            <a:off x="3657600" y="2057400"/>
            <a:ext cx="3200400" cy="2308324"/>
          </a:xfrm>
          <a:prstGeom prst="rect">
            <a:avLst/>
          </a:prstGeom>
        </p:spPr>
        <p:txBody>
          <a:bodyPr wrap="square">
            <a:spAutoFit/>
          </a:bodyPr>
          <a:lstStyle/>
          <a:p>
            <a:r>
              <a:rPr lang="en-US" sz="4800" b="1" dirty="0">
                <a:solidFill>
                  <a:schemeClr val="bg1"/>
                </a:solidFill>
                <a:effectLst>
                  <a:glow rad="101600">
                    <a:schemeClr val="accent6">
                      <a:lumMod val="75000"/>
                      <a:alpha val="60000"/>
                    </a:schemeClr>
                  </a:glow>
                </a:effectLst>
              </a:rPr>
              <a:t>Titles</a:t>
            </a:r>
          </a:p>
          <a:p>
            <a:r>
              <a:rPr lang="en-US" sz="4800" b="1" dirty="0">
                <a:solidFill>
                  <a:schemeClr val="bg1"/>
                </a:solidFill>
                <a:effectLst>
                  <a:glow rad="101600">
                    <a:schemeClr val="accent6">
                      <a:lumMod val="75000"/>
                      <a:alpha val="60000"/>
                    </a:schemeClr>
                  </a:glow>
                </a:effectLst>
              </a:rPr>
              <a:t>Headings</a:t>
            </a:r>
          </a:p>
          <a:p>
            <a:r>
              <a:rPr lang="en-US" sz="4800" b="1" dirty="0">
                <a:solidFill>
                  <a:schemeClr val="bg1"/>
                </a:solidFill>
                <a:effectLst>
                  <a:glow rad="101600">
                    <a:schemeClr val="accent6">
                      <a:lumMod val="75000"/>
                      <a:alpha val="60000"/>
                    </a:schemeClr>
                  </a:glow>
                </a:effectLst>
              </a:rPr>
              <a:t>Bullets</a:t>
            </a:r>
          </a:p>
        </p:txBody>
      </p:sp>
    </p:spTree>
    <p:extLst>
      <p:ext uri="{BB962C8B-B14F-4D97-AF65-F5344CB8AC3E}">
        <p14:creationId xmlns:p14="http://schemas.microsoft.com/office/powerpoint/2010/main" val="15993899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1183"/>
          <a:stretch/>
        </p:blipFill>
        <p:spPr>
          <a:xfrm>
            <a:off x="9525" y="0"/>
            <a:ext cx="9134475" cy="6858000"/>
          </a:xfrm>
          <a:prstGeom prst="rect">
            <a:avLst/>
          </a:prstGeom>
        </p:spPr>
      </p:pic>
      <p:sp>
        <p:nvSpPr>
          <p:cNvPr id="2" name="Title 1"/>
          <p:cNvSpPr>
            <a:spLocks noGrp="1"/>
          </p:cNvSpPr>
          <p:nvPr>
            <p:ph type="title"/>
          </p:nvPr>
        </p:nvSpPr>
        <p:spPr>
          <a:xfrm>
            <a:off x="6019800" y="1066800"/>
            <a:ext cx="2590800" cy="4191000"/>
          </a:xfrm>
        </p:spPr>
        <p:txBody>
          <a:bodyPr>
            <a:normAutofit/>
          </a:bodyPr>
          <a:lstStyle/>
          <a:p>
            <a:r>
              <a:rPr lang="en-US" sz="6000" b="1" i="1" dirty="0">
                <a:solidFill>
                  <a:srgbClr val="FF7C80"/>
                </a:solidFill>
              </a:rPr>
              <a:t>Read </a:t>
            </a:r>
            <a:br>
              <a:rPr lang="en-US" sz="6000" b="1" i="1" dirty="0">
                <a:solidFill>
                  <a:srgbClr val="FF7C80"/>
                </a:solidFill>
              </a:rPr>
            </a:br>
            <a:r>
              <a:rPr lang="en-US" sz="6000" b="1" i="1" dirty="0">
                <a:solidFill>
                  <a:srgbClr val="FF7C80"/>
                </a:solidFill>
              </a:rPr>
              <a:t>it aloud!</a:t>
            </a:r>
          </a:p>
        </p:txBody>
      </p:sp>
    </p:spTree>
    <p:extLst>
      <p:ext uri="{BB962C8B-B14F-4D97-AF65-F5344CB8AC3E}">
        <p14:creationId xmlns:p14="http://schemas.microsoft.com/office/powerpoint/2010/main" val="1068001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52400"/>
            <a:ext cx="4218330" cy="3124200"/>
          </a:xfrm>
          <a:prstGeom prst="rect">
            <a:avLst/>
          </a:prstGeom>
        </p:spPr>
      </p:pic>
      <p:pic>
        <p:nvPicPr>
          <p:cNvPr id="2" name="Picture 1"/>
          <p:cNvPicPr>
            <a:picLocks noChangeAspect="1"/>
          </p:cNvPicPr>
          <p:nvPr/>
        </p:nvPicPr>
        <p:blipFill>
          <a:blip r:embed="rId3"/>
          <a:stretch>
            <a:fillRect/>
          </a:stretch>
        </p:blipFill>
        <p:spPr>
          <a:xfrm>
            <a:off x="3276600" y="3124201"/>
            <a:ext cx="5715000" cy="3613051"/>
          </a:xfrm>
          <a:prstGeom prst="rect">
            <a:avLst/>
          </a:prstGeom>
        </p:spPr>
      </p:pic>
    </p:spTree>
    <p:extLst>
      <p:ext uri="{BB962C8B-B14F-4D97-AF65-F5344CB8AC3E}">
        <p14:creationId xmlns:p14="http://schemas.microsoft.com/office/powerpoint/2010/main" val="214519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aintpartner.com/wp-content/images/craftsm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400"/>
            <a:ext cx="6832600" cy="683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749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Story</a:t>
            </a:r>
          </a:p>
        </p:txBody>
      </p:sp>
      <p:pic>
        <p:nvPicPr>
          <p:cNvPr id="10242" name="Picture 2" descr="http://www.blog.generalmills.com/wp-content/uploads/Betty-Crocker-pin-pictures-toge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77" y="2316162"/>
            <a:ext cx="8712446" cy="278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26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https://timenewsfeed.files.wordpress.com/2011/04/dictionary.jpg?w=4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15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76200"/>
            <a:ext cx="8229600" cy="1143000"/>
          </a:xfrm>
        </p:spPr>
        <p:txBody>
          <a:bodyPr/>
          <a:lstStyle/>
          <a:p>
            <a:r>
              <a:rPr lang="en-US" dirty="0"/>
              <a:t>What is Craftsmanship?</a:t>
            </a:r>
          </a:p>
        </p:txBody>
      </p:sp>
      <p:sp>
        <p:nvSpPr>
          <p:cNvPr id="3" name="Rectangle 2"/>
          <p:cNvSpPr/>
          <p:nvPr/>
        </p:nvSpPr>
        <p:spPr>
          <a:xfrm>
            <a:off x="643723" y="2624544"/>
            <a:ext cx="1127687" cy="523220"/>
          </a:xfrm>
          <a:prstGeom prst="rect">
            <a:avLst/>
          </a:prstGeom>
        </p:spPr>
        <p:txBody>
          <a:bodyPr wrap="square">
            <a:spAutoFit/>
          </a:bodyPr>
          <a:lstStyle/>
          <a:p>
            <a:r>
              <a:rPr lang="en-US" sz="2800" b="1" dirty="0"/>
              <a:t>Craft </a:t>
            </a:r>
          </a:p>
        </p:txBody>
      </p:sp>
      <p:sp>
        <p:nvSpPr>
          <p:cNvPr id="6" name="Rectangle 5"/>
          <p:cNvSpPr/>
          <p:nvPr/>
        </p:nvSpPr>
        <p:spPr>
          <a:xfrm>
            <a:off x="457200" y="1326779"/>
            <a:ext cx="2267352" cy="523220"/>
          </a:xfrm>
          <a:prstGeom prst="rect">
            <a:avLst/>
          </a:prstGeom>
        </p:spPr>
        <p:txBody>
          <a:bodyPr wrap="none">
            <a:spAutoFit/>
          </a:bodyPr>
          <a:lstStyle/>
          <a:p>
            <a:r>
              <a:rPr lang="en-US" sz="2800" b="1" dirty="0"/>
              <a:t>Workmanship</a:t>
            </a:r>
          </a:p>
        </p:txBody>
      </p:sp>
      <p:sp>
        <p:nvSpPr>
          <p:cNvPr id="7" name="Rectangle 6"/>
          <p:cNvSpPr/>
          <p:nvPr/>
        </p:nvSpPr>
        <p:spPr>
          <a:xfrm>
            <a:off x="2106654" y="5262823"/>
            <a:ext cx="1416991" cy="523220"/>
          </a:xfrm>
          <a:prstGeom prst="rect">
            <a:avLst/>
          </a:prstGeom>
        </p:spPr>
        <p:txBody>
          <a:bodyPr wrap="none">
            <a:spAutoFit/>
          </a:bodyPr>
          <a:lstStyle/>
          <a:p>
            <a:r>
              <a:rPr lang="en-US" sz="2800" b="1" dirty="0"/>
              <a:t>Mastery</a:t>
            </a:r>
          </a:p>
        </p:txBody>
      </p:sp>
      <p:sp>
        <p:nvSpPr>
          <p:cNvPr id="8" name="Rectangle 7"/>
          <p:cNvSpPr/>
          <p:nvPr/>
        </p:nvSpPr>
        <p:spPr>
          <a:xfrm>
            <a:off x="5410200" y="5867400"/>
            <a:ext cx="1645772" cy="523220"/>
          </a:xfrm>
          <a:prstGeom prst="rect">
            <a:avLst/>
          </a:prstGeom>
        </p:spPr>
        <p:txBody>
          <a:bodyPr wrap="none">
            <a:spAutoFit/>
          </a:bodyPr>
          <a:lstStyle/>
          <a:p>
            <a:r>
              <a:rPr lang="en-US" sz="2800" b="1" dirty="0"/>
              <a:t>Expertise </a:t>
            </a:r>
          </a:p>
        </p:txBody>
      </p:sp>
      <p:sp>
        <p:nvSpPr>
          <p:cNvPr id="10" name="Rectangle 9"/>
          <p:cNvSpPr/>
          <p:nvPr/>
        </p:nvSpPr>
        <p:spPr>
          <a:xfrm>
            <a:off x="6781800" y="4419600"/>
            <a:ext cx="1783886" cy="523220"/>
          </a:xfrm>
          <a:prstGeom prst="rect">
            <a:avLst/>
          </a:prstGeom>
        </p:spPr>
        <p:txBody>
          <a:bodyPr wrap="none">
            <a:spAutoFit/>
          </a:bodyPr>
          <a:lstStyle/>
          <a:p>
            <a:r>
              <a:rPr lang="en-US" sz="2800" b="1" dirty="0"/>
              <a:t>Technique </a:t>
            </a:r>
          </a:p>
        </p:txBody>
      </p:sp>
      <p:sp>
        <p:nvSpPr>
          <p:cNvPr id="11" name="Rectangle 10"/>
          <p:cNvSpPr/>
          <p:nvPr/>
        </p:nvSpPr>
        <p:spPr>
          <a:xfrm>
            <a:off x="2966873" y="3910606"/>
            <a:ext cx="1927131" cy="523220"/>
          </a:xfrm>
          <a:prstGeom prst="rect">
            <a:avLst/>
          </a:prstGeom>
        </p:spPr>
        <p:txBody>
          <a:bodyPr wrap="none">
            <a:spAutoFit/>
          </a:bodyPr>
          <a:lstStyle/>
          <a:p>
            <a:r>
              <a:rPr lang="en-US" sz="2800" b="1" dirty="0"/>
              <a:t>Skillfulness </a:t>
            </a:r>
          </a:p>
        </p:txBody>
      </p:sp>
      <p:sp>
        <p:nvSpPr>
          <p:cNvPr id="12" name="Rectangle 11"/>
          <p:cNvSpPr/>
          <p:nvPr/>
        </p:nvSpPr>
        <p:spPr>
          <a:xfrm>
            <a:off x="4495800" y="4958456"/>
            <a:ext cx="873957" cy="523220"/>
          </a:xfrm>
          <a:prstGeom prst="rect">
            <a:avLst/>
          </a:prstGeom>
        </p:spPr>
        <p:txBody>
          <a:bodyPr wrap="none">
            <a:spAutoFit/>
          </a:bodyPr>
          <a:lstStyle/>
          <a:p>
            <a:r>
              <a:rPr lang="en-US" sz="2800" b="1" dirty="0"/>
              <a:t>Skill </a:t>
            </a:r>
          </a:p>
        </p:txBody>
      </p:sp>
      <p:sp>
        <p:nvSpPr>
          <p:cNvPr id="13" name="Rectangle 12"/>
          <p:cNvSpPr/>
          <p:nvPr/>
        </p:nvSpPr>
        <p:spPr>
          <a:xfrm>
            <a:off x="1207567" y="4302955"/>
            <a:ext cx="1071512" cy="523220"/>
          </a:xfrm>
          <a:prstGeom prst="rect">
            <a:avLst/>
          </a:prstGeom>
        </p:spPr>
        <p:txBody>
          <a:bodyPr wrap="none">
            <a:spAutoFit/>
          </a:bodyPr>
          <a:lstStyle/>
          <a:p>
            <a:r>
              <a:rPr lang="en-US" sz="2800" b="1" dirty="0"/>
              <a:t>Work </a:t>
            </a:r>
          </a:p>
        </p:txBody>
      </p:sp>
      <p:sp>
        <p:nvSpPr>
          <p:cNvPr id="14" name="Rectangle 13"/>
          <p:cNvSpPr/>
          <p:nvPr/>
        </p:nvSpPr>
        <p:spPr>
          <a:xfrm>
            <a:off x="3325854" y="1736534"/>
            <a:ext cx="1471044" cy="523220"/>
          </a:xfrm>
          <a:prstGeom prst="rect">
            <a:avLst/>
          </a:prstGeom>
        </p:spPr>
        <p:txBody>
          <a:bodyPr wrap="none">
            <a:spAutoFit/>
          </a:bodyPr>
          <a:lstStyle/>
          <a:p>
            <a:r>
              <a:rPr lang="en-US" sz="2800" b="1" dirty="0"/>
              <a:t> Artistry </a:t>
            </a:r>
          </a:p>
        </p:txBody>
      </p:sp>
      <p:sp>
        <p:nvSpPr>
          <p:cNvPr id="15" name="Rectangle 14"/>
          <p:cNvSpPr/>
          <p:nvPr/>
        </p:nvSpPr>
        <p:spPr>
          <a:xfrm>
            <a:off x="6629400" y="1391334"/>
            <a:ext cx="1819985" cy="523220"/>
          </a:xfrm>
          <a:prstGeom prst="rect">
            <a:avLst/>
          </a:prstGeom>
        </p:spPr>
        <p:txBody>
          <a:bodyPr wrap="none">
            <a:spAutoFit/>
          </a:bodyPr>
          <a:lstStyle/>
          <a:p>
            <a:r>
              <a:rPr lang="en-US" sz="2800" b="1" dirty="0"/>
              <a:t>Handiwork</a:t>
            </a:r>
          </a:p>
        </p:txBody>
      </p:sp>
      <p:sp>
        <p:nvSpPr>
          <p:cNvPr id="16" name="Rectangle 15"/>
          <p:cNvSpPr/>
          <p:nvPr/>
        </p:nvSpPr>
        <p:spPr>
          <a:xfrm>
            <a:off x="6019800" y="3429000"/>
            <a:ext cx="1954381" cy="523220"/>
          </a:xfrm>
          <a:prstGeom prst="rect">
            <a:avLst/>
          </a:prstGeom>
        </p:spPr>
        <p:txBody>
          <a:bodyPr wrap="none">
            <a:spAutoFit/>
          </a:bodyPr>
          <a:lstStyle/>
          <a:p>
            <a:r>
              <a:rPr lang="en-US" sz="2800" b="1" dirty="0"/>
              <a:t>Artisanship </a:t>
            </a:r>
          </a:p>
        </p:txBody>
      </p:sp>
      <p:sp>
        <p:nvSpPr>
          <p:cNvPr id="17" name="Rectangle 16"/>
          <p:cNvSpPr/>
          <p:nvPr/>
        </p:nvSpPr>
        <p:spPr>
          <a:xfrm>
            <a:off x="2446298" y="2184068"/>
            <a:ext cx="737702" cy="523220"/>
          </a:xfrm>
          <a:prstGeom prst="rect">
            <a:avLst/>
          </a:prstGeom>
        </p:spPr>
        <p:txBody>
          <a:bodyPr wrap="none">
            <a:spAutoFit/>
          </a:bodyPr>
          <a:lstStyle/>
          <a:p>
            <a:r>
              <a:rPr lang="en-US" sz="2800" b="1" dirty="0"/>
              <a:t>Art </a:t>
            </a:r>
          </a:p>
        </p:txBody>
      </p:sp>
    </p:spTree>
    <p:extLst>
      <p:ext uri="{BB962C8B-B14F-4D97-AF65-F5344CB8AC3E}">
        <p14:creationId xmlns:p14="http://schemas.microsoft.com/office/powerpoint/2010/main" val="3847383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grpId="0" nodeType="afterEffect">
                                  <p:stCondLst>
                                    <p:cond delay="75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75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75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2750"/>
                            </p:stCondLst>
                            <p:childTnLst>
                              <p:par>
                                <p:cTn id="26" presetID="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2750"/>
                            </p:stCondLst>
                            <p:childTnLst>
                              <p:par>
                                <p:cTn id="29" presetID="1" presetClass="entr" presetSubtype="0" fill="hold" grpId="0" nodeType="afterEffect">
                                  <p:stCondLst>
                                    <p:cond delay="250"/>
                                  </p:stCondLst>
                                  <p:childTnLst>
                                    <p:set>
                                      <p:cBhvr>
                                        <p:cTn id="30" dur="1" fill="hold">
                                          <p:stCondLst>
                                            <p:cond delay="9"/>
                                          </p:stCondLst>
                                        </p:cTn>
                                        <p:tgtEl>
                                          <p:spTgt spid="14"/>
                                        </p:tgtEl>
                                        <p:attrNameLst>
                                          <p:attrName>style.visibility</p:attrName>
                                        </p:attrNameLst>
                                      </p:cBhvr>
                                      <p:to>
                                        <p:strVal val="visible"/>
                                      </p:to>
                                    </p:set>
                                  </p:childTnLst>
                                </p:cTn>
                              </p:par>
                            </p:childTnLst>
                          </p:cTn>
                        </p:par>
                        <p:par>
                          <p:cTn id="31" fill="hold">
                            <p:stCondLst>
                              <p:cond delay="3010"/>
                            </p:stCondLst>
                            <p:childTnLst>
                              <p:par>
                                <p:cTn id="32" presetID="1" presetClass="entr" presetSubtype="0" fill="hold" grpId="0" nodeType="afterEffect">
                                  <p:stCondLst>
                                    <p:cond delay="25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3260"/>
                            </p:stCondLst>
                            <p:childTnLst>
                              <p:par>
                                <p:cTn id="35" presetID="1" presetClass="entr" presetSubtype="0" fill="hold" grpId="0" nodeType="afterEffect">
                                  <p:stCondLst>
                                    <p:cond delay="25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3510"/>
                            </p:stCondLst>
                            <p:childTnLst>
                              <p:par>
                                <p:cTn id="38" presetID="1"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Once Seen, You Can’t </a:t>
            </a:r>
            <a:r>
              <a:rPr lang="en-US" dirty="0" err="1"/>
              <a:t>Unsee</a:t>
            </a:r>
            <a:r>
              <a:rPr lang="en-US" dirty="0"/>
              <a: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333" t="18758" r="14166"/>
          <a:stretch/>
        </p:blipFill>
        <p:spPr>
          <a:xfrm>
            <a:off x="35553" y="1417639"/>
            <a:ext cx="5795658" cy="3459162"/>
          </a:xfrm>
          <a:prstGeom prst="rect">
            <a:avLst/>
          </a:prstGeom>
        </p:spPr>
      </p:pic>
      <p:pic>
        <p:nvPicPr>
          <p:cNvPr id="4" name="Picture 2" descr="http://deckandarbor.com/yahoo_site_admin/assets/images/DSC_0048.216195544_st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854" y="3382327"/>
            <a:ext cx="4648199" cy="34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574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Characteristics of Craftsmanship</a:t>
            </a:r>
          </a:p>
        </p:txBody>
      </p:sp>
      <p:sp>
        <p:nvSpPr>
          <p:cNvPr id="3" name="Rectangle 2"/>
          <p:cNvSpPr/>
          <p:nvPr/>
        </p:nvSpPr>
        <p:spPr>
          <a:xfrm>
            <a:off x="304800" y="1676400"/>
            <a:ext cx="8534400" cy="4524315"/>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dirty="0"/>
              <a:t>Motivated by mastery rather than attaining a status</a:t>
            </a:r>
          </a:p>
          <a:p>
            <a:pPr marL="342900" indent="-342900">
              <a:lnSpc>
                <a:spcPct val="150000"/>
              </a:lnSpc>
              <a:buFont typeface="Arial" panose="020B0604020202020204" pitchFamily="34" charset="0"/>
              <a:buChar char="•"/>
            </a:pPr>
            <a:r>
              <a:rPr lang="en-US" sz="2400" dirty="0"/>
              <a:t>Willing to make sacrifices in finances, free time &amp; relationships</a:t>
            </a:r>
          </a:p>
          <a:p>
            <a:pPr marL="342900" indent="-342900">
              <a:lnSpc>
                <a:spcPct val="150000"/>
              </a:lnSpc>
              <a:buFont typeface="Arial" panose="020B0604020202020204" pitchFamily="34" charset="0"/>
              <a:buChar char="•"/>
            </a:pPr>
            <a:r>
              <a:rPr lang="en-US" sz="2400" dirty="0"/>
              <a:t>Believe in the end-value of what they are making</a:t>
            </a:r>
          </a:p>
          <a:p>
            <a:pPr marL="342900" indent="-342900">
              <a:lnSpc>
                <a:spcPct val="150000"/>
              </a:lnSpc>
              <a:buFont typeface="Arial" panose="020B0604020202020204" pitchFamily="34" charset="0"/>
              <a:buChar char="•"/>
            </a:pPr>
            <a:r>
              <a:rPr lang="en-US" sz="2400" dirty="0"/>
              <a:t>Balance passion for history &amp; tradition w/drive to innovate</a:t>
            </a:r>
          </a:p>
          <a:p>
            <a:pPr marL="342900" indent="-342900">
              <a:lnSpc>
                <a:spcPct val="150000"/>
              </a:lnSpc>
              <a:buFont typeface="Arial" panose="020B0604020202020204" pitchFamily="34" charset="0"/>
              <a:buChar char="•"/>
            </a:pPr>
            <a:r>
              <a:rPr lang="en-US" sz="2400" dirty="0"/>
              <a:t>Plan and think things through first</a:t>
            </a:r>
          </a:p>
          <a:p>
            <a:pPr marL="342900" indent="-342900">
              <a:lnSpc>
                <a:spcPct val="150000"/>
              </a:lnSpc>
              <a:buFont typeface="Arial" panose="020B0604020202020204" pitchFamily="34" charset="0"/>
              <a:buChar char="•"/>
            </a:pPr>
            <a:r>
              <a:rPr lang="en-US" sz="2400" dirty="0"/>
              <a:t>Immerse themselves and can maintain focus on their work</a:t>
            </a:r>
          </a:p>
          <a:p>
            <a:pPr marL="342900" indent="-342900">
              <a:lnSpc>
                <a:spcPct val="150000"/>
              </a:lnSpc>
              <a:buFont typeface="Arial" panose="020B0604020202020204" pitchFamily="34" charset="0"/>
              <a:buChar char="•"/>
            </a:pPr>
            <a:r>
              <a:rPr lang="en-US" sz="2400" dirty="0"/>
              <a:t>Put in the hours for their craft to become a habit of daily life.</a:t>
            </a:r>
          </a:p>
          <a:p>
            <a:pPr marL="342900" indent="-342900">
              <a:lnSpc>
                <a:spcPct val="150000"/>
              </a:lnSpc>
              <a:buFont typeface="Arial" panose="020B0604020202020204" pitchFamily="34" charset="0"/>
              <a:buChar char="•"/>
            </a:pPr>
            <a:r>
              <a:rPr lang="en-US" sz="2400" dirty="0"/>
              <a:t>Know that you’ve never really “made it”.</a:t>
            </a:r>
          </a:p>
        </p:txBody>
      </p:sp>
    </p:spTree>
    <p:extLst>
      <p:ext uri="{BB962C8B-B14F-4D97-AF65-F5344CB8AC3E}">
        <p14:creationId xmlns:p14="http://schemas.microsoft.com/office/powerpoint/2010/main" val="338877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33404</TotalTime>
  <Words>1095</Words>
  <Application>Microsoft Office PowerPoint</Application>
  <PresentationFormat>On-screen Show (4:3)</PresentationFormat>
  <Paragraphs>243</Paragraphs>
  <Slides>59</Slides>
  <Notes>23</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Arial</vt:lpstr>
      <vt:lpstr>Calibri</vt:lpstr>
      <vt:lpstr>verdana</vt:lpstr>
      <vt:lpstr>Office Theme</vt:lpstr>
      <vt:lpstr>PowerPoint Presentation</vt:lpstr>
      <vt:lpstr>Path to Agility 2012</vt:lpstr>
      <vt:lpstr>PowerPoint Presentation</vt:lpstr>
      <vt:lpstr>PowerPoint Presentation</vt:lpstr>
      <vt:lpstr>Manifesto for Software Craftsmanship</vt:lpstr>
      <vt:lpstr>My Story</vt:lpstr>
      <vt:lpstr>What is Craftsmanship?</vt:lpstr>
      <vt:lpstr>Once Seen, You Can’t Unsee!</vt:lpstr>
      <vt:lpstr> Characteristics of Craftsmanship</vt:lpstr>
      <vt:lpstr>PSP May 1996/TSP 2000</vt:lpstr>
      <vt:lpstr>Values from  Apprenticeship Patterns: Guidance for the Aspiring Software Craftsman </vt:lpstr>
      <vt:lpstr>Two Sides of Same Coin?</vt:lpstr>
      <vt:lpstr>IIBA Competency Model</vt:lpstr>
      <vt:lpstr>4 Stages of Learning Any New Skill</vt:lpstr>
      <vt:lpstr>Curse of Knowledge</vt:lpstr>
      <vt:lpstr>Four Stages of Learning New Skill</vt:lpstr>
      <vt:lpstr>Apprentice  Journeyman   Master</vt:lpstr>
      <vt:lpstr>PowerPoint Presentation</vt:lpstr>
      <vt:lpstr>Developmental Levels Maureen Metcalf</vt:lpstr>
      <vt:lpstr>10,000 Hours</vt:lpstr>
      <vt:lpstr>QWAN</vt:lpstr>
      <vt:lpstr>Flip Side/Craftsmanship Backlash</vt:lpstr>
      <vt:lpstr>Analysis  Fu</vt:lpstr>
      <vt:lpstr>PowerPoint Presentation</vt:lpstr>
      <vt:lpstr>Know Your Tools</vt:lpstr>
      <vt:lpstr>Readability Statistics</vt:lpstr>
      <vt:lpstr>Know Your Materials  Properties &amp; Conditions</vt:lpstr>
      <vt:lpstr>Matching Stripes and Plaids</vt:lpstr>
      <vt:lpstr>Know What’s Going On</vt:lpstr>
      <vt:lpstr>Why?</vt:lpstr>
      <vt:lpstr>PowerPoint Presentation</vt:lpstr>
      <vt:lpstr>Define acronyms at</vt:lpstr>
      <vt:lpstr>Date/Version</vt:lpstr>
      <vt:lpstr>Using Color</vt:lpstr>
      <vt:lpstr>Colors, Black &amp; White or Green?</vt:lpstr>
      <vt:lpstr>Format for printing</vt:lpstr>
      <vt:lpstr>Format for Discussion/ Review  Line Numbers</vt:lpstr>
      <vt:lpstr>PowerPoint Presentation</vt:lpstr>
      <vt:lpstr>Big Visible Heuristic</vt:lpstr>
      <vt:lpstr>Give Your Page Room to Breathe</vt:lpstr>
      <vt:lpstr>Legends</vt:lpstr>
      <vt:lpstr>Usage Scenarios</vt:lpstr>
      <vt:lpstr>Test it!</vt:lpstr>
      <vt:lpstr>Affordance</vt:lpstr>
      <vt:lpstr>Does X Mean Yes or No?</vt:lpstr>
      <vt:lpstr>Tab and Sheet Labels</vt:lpstr>
      <vt:lpstr>Underlining</vt:lpstr>
      <vt:lpstr>PowerPoint Presentation</vt:lpstr>
      <vt:lpstr>Roman Numerals</vt:lpstr>
      <vt:lpstr>Tense</vt:lpstr>
      <vt:lpstr>Style Guide</vt:lpstr>
      <vt:lpstr>Punctuation Saves Lives</vt:lpstr>
      <vt:lpstr>Contranyms &amp;  Interpretations</vt:lpstr>
      <vt:lpstr>Picky about Pronouns</vt:lpstr>
      <vt:lpstr>Prepare for I18n and L10n</vt:lpstr>
      <vt:lpstr>Capitalization</vt:lpstr>
      <vt:lpstr>Read  it aloud!</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Wiegmann</dc:creator>
  <cp:lastModifiedBy>McConnell, Mathew</cp:lastModifiedBy>
  <cp:revision>169</cp:revision>
  <dcterms:created xsi:type="dcterms:W3CDTF">2014-09-12T02:36:35Z</dcterms:created>
  <dcterms:modified xsi:type="dcterms:W3CDTF">2016-10-18T00:20:16Z</dcterms:modified>
</cp:coreProperties>
</file>