
<file path=[Content_Types].xml><?xml version="1.0" encoding="utf-8"?>
<Types xmlns="http://schemas.openxmlformats.org/package/2006/content-types"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tags/tag22.xml" ContentType="application/vnd.openxmlformats-officedocument.presentationml.tags+xml"/>
  <Override PartName="/ppt/slideLayouts/slideLayout34.xml" ContentType="application/vnd.openxmlformats-officedocument.presentationml.slideLayout+xml"/>
  <Override PartName="/ppt/tags/tag31.xml" ContentType="application/vnd.openxmlformats-officedocument.presentationml.tags+xml"/>
  <Override PartName="/ppt/embeddings/oleObject1.bin" ContentType="application/vnd.openxmlformats-officedocument.oleObject"/>
  <Override PartName="/ppt/tags/tag41.xml" ContentType="application/vnd.openxmlformats-officedocument.presentationml.tags+xml"/>
  <Override PartName="/ppt/tags/tag7.xml" ContentType="application/vnd.openxmlformats-officedocument.presentationml.tags+xml"/>
  <Override PartName="/ppt/tags/tag18.xml" ContentType="application/vnd.openxmlformats-officedocument.presentationml.tags+xml"/>
  <Default Extension="jpeg" ContentType="image/jpeg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tags/tag23.xml" ContentType="application/vnd.openxmlformats-officedocument.presentationml.tags+xml"/>
  <Default Extension="emf" ContentType="image/x-emf"/>
  <Override PartName="/ppt/tags/tag32.xml" ContentType="application/vnd.openxmlformats-officedocument.presentationml.tags+xml"/>
  <Override PartName="/ppt/tags/tag42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3.xml" ContentType="application/vnd.openxmlformats-officedocument.presentationml.tags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tags/tag34.xml" ContentType="application/vnd.openxmlformats-officedocument.presentationml.tags+xml"/>
  <Override PartName="/ppt/slides/slide20.xml" ContentType="application/vnd.openxmlformats-officedocument.presentationml.slide+xml"/>
  <Override PartName="/ppt/tags/tag44.xml" ContentType="application/vnd.openxmlformats-officedocument.presentationml.tag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tags/tag26.xml" ContentType="application/vnd.openxmlformats-officedocument.presentationml.tags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tags/tag21.xml" ContentType="application/vnd.openxmlformats-officedocument.presentationml.tags+xml"/>
  <Override PartName="/ppt/slideLayouts/slideLayout33.xml" ContentType="application/vnd.openxmlformats-officedocument.presentationml.slideLayout+xml"/>
  <Override PartName="/ppt/tags/tag30.xml" ContentType="application/vnd.openxmlformats-officedocument.presentationml.tags+xml"/>
  <Override PartName="/ppt/tags/tag40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tags/tag27.xml" ContentType="application/vnd.openxmlformats-officedocument.presentationml.tags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>
  <p:sldMasterIdLst>
    <p:sldMasterId id="2147483717" r:id="rId1"/>
  </p:sldMasterIdLst>
  <p:notesMasterIdLst>
    <p:notesMasterId r:id="rId38"/>
  </p:notesMasterIdLst>
  <p:handoutMasterIdLst>
    <p:handoutMasterId r:id="rId39"/>
  </p:handoutMasterIdLst>
  <p:sldIdLst>
    <p:sldId id="456" r:id="rId2"/>
    <p:sldId id="598" r:id="rId3"/>
    <p:sldId id="648" r:id="rId4"/>
    <p:sldId id="634" r:id="rId5"/>
    <p:sldId id="602" r:id="rId6"/>
    <p:sldId id="635" r:id="rId7"/>
    <p:sldId id="636" r:id="rId8"/>
    <p:sldId id="655" r:id="rId9"/>
    <p:sldId id="637" r:id="rId10"/>
    <p:sldId id="653" r:id="rId11"/>
    <p:sldId id="654" r:id="rId12"/>
    <p:sldId id="638" r:id="rId13"/>
    <p:sldId id="665" r:id="rId14"/>
    <p:sldId id="646" r:id="rId15"/>
    <p:sldId id="639" r:id="rId16"/>
    <p:sldId id="625" r:id="rId17"/>
    <p:sldId id="641" r:id="rId18"/>
    <p:sldId id="657" r:id="rId19"/>
    <p:sldId id="659" r:id="rId20"/>
    <p:sldId id="642" r:id="rId21"/>
    <p:sldId id="645" r:id="rId22"/>
    <p:sldId id="652" r:id="rId23"/>
    <p:sldId id="656" r:id="rId24"/>
    <p:sldId id="643" r:id="rId25"/>
    <p:sldId id="658" r:id="rId26"/>
    <p:sldId id="644" r:id="rId27"/>
    <p:sldId id="647" r:id="rId28"/>
    <p:sldId id="640" r:id="rId29"/>
    <p:sldId id="649" r:id="rId30"/>
    <p:sldId id="650" r:id="rId31"/>
    <p:sldId id="664" r:id="rId32"/>
    <p:sldId id="663" r:id="rId33"/>
    <p:sldId id="661" r:id="rId34"/>
    <p:sldId id="651" r:id="rId35"/>
    <p:sldId id="600" r:id="rId36"/>
    <p:sldId id="599" r:id="rId37"/>
  </p:sldIdLst>
  <p:sldSz cx="12192000" cy="6858000"/>
  <p:notesSz cx="7102475" cy="9388475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<p14:section name="Title" id="{D7587468-F3E0-462A-AD5E-64B67C42CD70}">
          <p14:sldIdLst>
            <p14:sldId id="456"/>
          </p14:sldIdLst>
        </p14:section>
        <p14:section name="Chapter 1" id="{333D223D-437F-47DA-866B-3BF8230353F5}">
          <p14:sldIdLst>
            <p14:sldId id="598"/>
            <p14:sldId id="648"/>
            <p14:sldId id="634"/>
            <p14:sldId id="602"/>
            <p14:sldId id="635"/>
            <p14:sldId id="636"/>
            <p14:sldId id="637"/>
            <p14:sldId id="638"/>
            <p14:sldId id="646"/>
            <p14:sldId id="639"/>
            <p14:sldId id="625"/>
            <p14:sldId id="641"/>
            <p14:sldId id="642"/>
            <p14:sldId id="645"/>
            <p14:sldId id="643"/>
            <p14:sldId id="644"/>
            <p14:sldId id="647"/>
            <p14:sldId id="640"/>
            <p14:sldId id="649"/>
            <p14:sldId id="650"/>
            <p14:sldId id="600"/>
            <p14:sldId id="599"/>
          </p14:sldIdLst>
        </p14:section>
        <p14:section name="Appendix" id="{3B4C6B22-EEBE-403C-9206-AB7563AF0A54}">
          <p14:sldIdLst/>
        </p14:section>
      </p14:sectionLst>
    </p:ex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bw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253C91"/>
    <a:srgbClr val="EA6A18"/>
    <a:srgbClr val="FFCC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081" autoAdjust="0"/>
    <p:restoredTop sz="76609" autoAdjust="0"/>
  </p:normalViewPr>
  <p:slideViewPr>
    <p:cSldViewPr>
      <p:cViewPr>
        <p:scale>
          <a:sx n="100" d="100"/>
          <a:sy n="100" d="100"/>
        </p:scale>
        <p:origin x="-14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78" cy="46878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584" y="0"/>
            <a:ext cx="3078278" cy="46878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8C8052BA-7016-4C20-8504-15582D21AF14}" type="datetimeFigureOut">
              <a:rPr lang="en-US" smtClean="0"/>
              <a:pPr/>
              <a:t>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088"/>
            <a:ext cx="3078278" cy="46878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584" y="8918088"/>
            <a:ext cx="3078278" cy="46878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97E314EF-10CC-4A7A-AC18-25A24F307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3965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B3D5034E-E209-4374-949D-FE906B44851E}" type="datetimeFigureOut">
              <a:rPr lang="en-US" smtClean="0"/>
              <a:pPr/>
              <a:t>3/10/19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22" tIns="47111" rIns="94222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8E8E368A-FA9C-4FF7-99A3-84E795996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5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which condition</a:t>
            </a:r>
            <a:r>
              <a:rPr lang="en-US" baseline="0" dirty="0" smtClean="0"/>
              <a:t> are you expecting a 2 second response time?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natural variances, particular functionality,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Translates to 24 hours, 7 days a week, 365 days per year.  How much will it cost?  When will backups occur?  When will maintenance be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dirty="0" smtClean="0"/>
              <a:t>Have</a:t>
            </a:r>
            <a:r>
              <a:rPr lang="en-US" baseline="0" dirty="0" smtClean="0"/>
              <a:t> all assumptions been explicitly stated?</a:t>
            </a:r>
          </a:p>
          <a:p>
            <a:pPr>
              <a:buFont typeface="Arial"/>
              <a:buNone/>
            </a:pPr>
            <a:endParaRPr lang="en-US" baseline="0" dirty="0" smtClean="0"/>
          </a:p>
          <a:p>
            <a:pPr>
              <a:buFont typeface="Arial"/>
              <a:buNone/>
            </a:pPr>
            <a:r>
              <a:rPr lang="en-US" baseline="0" dirty="0" smtClean="0"/>
              <a:t>Are requirements stated as completed as possible?</a:t>
            </a:r>
          </a:p>
          <a:p>
            <a:pPr>
              <a:buFont typeface="Arial"/>
              <a:buNone/>
            </a:pPr>
            <a:endParaRPr lang="en-US" baseline="0" dirty="0" smtClean="0"/>
          </a:p>
          <a:p>
            <a:pPr>
              <a:buFont typeface="Arial"/>
              <a:buNone/>
            </a:pPr>
            <a:r>
              <a:rPr lang="en-US" baseline="0" dirty="0" smtClean="0"/>
              <a:t>Are requirements missing?  Use the Context DFD to identify missing requirements….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dirty="0" smtClean="0"/>
              <a:t>Screens and reports should have a consistent “look and feel” – DEFINE STANDARDS!!</a:t>
            </a:r>
            <a:endParaRPr lang="en-US" smtClean="0"/>
          </a:p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 be specific about the reports that are needed in support of the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 users what makes the software easy</a:t>
            </a:r>
            <a:r>
              <a:rPr lang="en-US" baseline="0" dirty="0" smtClean="0"/>
              <a:t> to use?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it necessary to have training for end-users to master the finished product?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 an analyst, I approached the presentation by documenting who, what, when, where, why and how around</a:t>
            </a:r>
            <a:r>
              <a:rPr lang="en-US" baseline="0" dirty="0" smtClean="0"/>
              <a:t> Excellent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418F7-0E5A-4B45-8D55-C8A4C46C5BF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9384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WHOM does it have to “feel good” to?  List the users of the system and their requirements.</a:t>
            </a:r>
          </a:p>
          <a:p>
            <a:endParaRPr lang="en-US" dirty="0" smtClean="0"/>
          </a:p>
          <a:p>
            <a:r>
              <a:rPr lang="en-US" dirty="0" smtClean="0"/>
              <a:t>A better requirement:  A customer service representative should be able to enter three issues</a:t>
            </a:r>
            <a:r>
              <a:rPr lang="en-US" baseline="0" dirty="0" smtClean="0"/>
              <a:t> in less than 15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know the responsibilities of all the participants in the project.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Identification of 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change management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quality assurance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help system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documentation,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end-user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wide or restricted</a:t>
            </a:r>
          </a:p>
          <a:p>
            <a:endParaRPr lang="en-US" dirty="0" smtClean="0"/>
          </a:p>
          <a:p>
            <a:r>
              <a:rPr lang="en-US" dirty="0" smtClean="0"/>
              <a:t>List</a:t>
            </a:r>
            <a:r>
              <a:rPr lang="en-US" baseline="0" dirty="0" smtClean="0"/>
              <a:t> of each user and what feature/function they should have access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Documenting excellent requirements</a:t>
            </a:r>
            <a:r>
              <a:rPr lang="en-US" baseline="0" dirty="0" smtClean="0"/>
              <a:t> will get the team to what the stakeholders truly need and value!!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Excellent requirements must be communicated and documented so that it is clear what exists to determine what needs to be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5325"/>
            <a:ext cx="61912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5D108-82D4-474F-9E6E-3360EBF8997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1583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66273-EA75-4A65-A3B4-6A41A48D3FA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649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Taken</a:t>
            </a:r>
            <a:r>
              <a:rPr lang="en-US" baseline="0" dirty="0" smtClean="0"/>
              <a:t> from the Excellent Requirements Checklist provided by B2T.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r>
              <a:rPr lang="en-US" dirty="0" smtClean="0"/>
              <a:t>When</a:t>
            </a:r>
            <a:r>
              <a:rPr lang="en-US" dirty="0" smtClean="0"/>
              <a:t> we spoke </a:t>
            </a:r>
            <a:r>
              <a:rPr lang="en-US" dirty="0" smtClean="0"/>
              <a:t>of 12 Mean and Lean Analysis Approaches for Agile Teams, we stressed delivering</a:t>
            </a:r>
            <a:r>
              <a:rPr lang="en-US" baseline="0" dirty="0" smtClean="0"/>
              <a:t> high value items sooner.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Translation:</a:t>
            </a:r>
            <a:r>
              <a:rPr lang="en-US" baseline="0" dirty="0" smtClean="0"/>
              <a:t>  Don’t implement features we no longer use.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Features in the old platform may not work on the new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368A-FA9C-4FF7-99A3-84E7959969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7.jpe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7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8.jpe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 userDrawn="1"/>
        </p:nvSpPr>
        <p:spPr>
          <a:xfrm>
            <a:off x="-228600" y="4484695"/>
            <a:ext cx="9562496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Pam Swent</a:t>
            </a:r>
          </a:p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Senior Instructor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14320" y="1379674"/>
            <a:ext cx="61093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. . . . . . . . . . . . . . . . . . . . . . . . . 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5400000">
            <a:off x="10013277" y="3091703"/>
            <a:ext cx="3147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. . . . . . . . . . 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68687" y="6224420"/>
            <a:ext cx="3336713" cy="4537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0237" y="6116238"/>
            <a:ext cx="1428751" cy="56197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827313" y="1295400"/>
            <a:ext cx="49350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C6B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GET IT.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33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WE’LL HELP YOU GET IT TOO.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6671" y="82800"/>
            <a:ext cx="3547872" cy="35478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2566437" y="1688875"/>
            <a:ext cx="8698426" cy="238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How to Write Excellent Requirements</a:t>
            </a: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48C8549-8EDC-4F82-A357-C61300F608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39134" y="5731850"/>
            <a:ext cx="2997247" cy="9851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8958D4-6C4B-4673-BD3F-8A252662F7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300244">
            <a:off x="9699296" y="3827635"/>
            <a:ext cx="1419406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20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828"/>
            <a:ext cx="11967933" cy="1325563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255985" indent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002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513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18288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3464" y="1664208"/>
            <a:ext cx="11686032" cy="4352544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6121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18288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83464" y="1664208"/>
            <a:ext cx="5384800" cy="435254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664208"/>
            <a:ext cx="5465064" cy="4352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27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702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ercis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>
            <a:normAutofit/>
          </a:bodyPr>
          <a:lstStyle>
            <a:lvl1pPr marL="255985" indent="0">
              <a:defRPr lang="en-US" sz="33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730417" y="893086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Exercise</a:t>
            </a:r>
          </a:p>
        </p:txBody>
      </p:sp>
      <p:pic>
        <p:nvPicPr>
          <p:cNvPr id="5" name="Picture 9" descr="C:\Users\Dennis\AppData\Local\Microsoft\Windows\Temporary Internet Files\Content.IE5\TMNB9RSH\MP900341384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55" y="104183"/>
            <a:ext cx="1457960" cy="1071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992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ercis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>
            <a:normAutofit/>
          </a:bodyPr>
          <a:lstStyle>
            <a:lvl1pPr marL="255985" indent="0">
              <a:defRPr lang="en-US" sz="33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730417" y="893086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Exercise</a:t>
            </a:r>
          </a:p>
        </p:txBody>
      </p:sp>
      <p:pic>
        <p:nvPicPr>
          <p:cNvPr id="5" name="Picture 9" descr="C:\Users\Dennis\AppData\Local\Microsoft\Windows\Temporary Internet Files\Content.IE5\TMNB9RSH\MP900341384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55" y="104183"/>
            <a:ext cx="1457960" cy="1071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3464" y="1664208"/>
            <a:ext cx="11684000" cy="5410200"/>
          </a:xfrm>
        </p:spPr>
        <p:txBody>
          <a:bodyPr/>
          <a:lstStyle>
            <a:lvl1pPr marL="254794" indent="-254794">
              <a:defRPr sz="2700"/>
            </a:lvl1pPr>
            <a:lvl2pPr marL="597694" indent="-254794">
              <a:defRPr sz="2400"/>
            </a:lvl2pPr>
            <a:lvl3pPr marL="940594" indent="-254794">
              <a:defRPr sz="2100"/>
            </a:lvl3pPr>
            <a:lvl4pPr marL="1283494" indent="-254794">
              <a:defRPr sz="1800"/>
            </a:lvl4pPr>
            <a:lvl5pPr marL="1626394" indent="-25479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9177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ercise_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>
            <a:normAutofit/>
          </a:bodyPr>
          <a:lstStyle>
            <a:lvl1pPr marL="255985" indent="0">
              <a:defRPr lang="en-US" sz="33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730417" y="893086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Solution</a:t>
            </a:r>
          </a:p>
        </p:txBody>
      </p:sp>
      <p:pic>
        <p:nvPicPr>
          <p:cNvPr id="5" name="Picture 9" descr="C:\Users\Dennis\AppData\Local\Microsoft\Windows\Temporary Internet Files\Content.IE5\TMNB9RSH\MP900341384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55" y="104183"/>
            <a:ext cx="1457960" cy="1071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3464" y="1664208"/>
            <a:ext cx="11684000" cy="5410200"/>
          </a:xfrm>
        </p:spPr>
        <p:txBody>
          <a:bodyPr/>
          <a:lstStyle>
            <a:lvl1pPr marL="254794" indent="-254794">
              <a:defRPr sz="2700"/>
            </a:lvl1pPr>
            <a:lvl2pPr marL="597694" indent="-254794">
              <a:defRPr sz="2400"/>
            </a:lvl2pPr>
            <a:lvl3pPr marL="940594" indent="-254794">
              <a:defRPr sz="2100"/>
            </a:lvl3pPr>
            <a:lvl4pPr marL="1283494" indent="-254794">
              <a:defRPr sz="1800"/>
            </a:lvl4pPr>
            <a:lvl5pPr marL="1626394" indent="-25479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332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ercise_Solution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>
            <a:normAutofit/>
          </a:bodyPr>
          <a:lstStyle>
            <a:lvl1pPr marL="255985" indent="0">
              <a:defRPr lang="en-US" sz="33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730417" y="893086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Solution</a:t>
            </a:r>
          </a:p>
        </p:txBody>
      </p:sp>
      <p:pic>
        <p:nvPicPr>
          <p:cNvPr id="5" name="Picture 9" descr="C:\Users\Dennis\AppData\Local\Microsoft\Windows\Temporary Internet Files\Content.IE5\TMNB9RSH\MP900341384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55" y="104183"/>
            <a:ext cx="1457960" cy="1071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3464" y="1664208"/>
            <a:ext cx="11684000" cy="5410200"/>
          </a:xfrm>
        </p:spPr>
        <p:txBody>
          <a:bodyPr/>
          <a:lstStyle>
            <a:lvl1pPr marL="254794" indent="-254794">
              <a:defRPr sz="2700"/>
            </a:lvl1pPr>
            <a:lvl2pPr marL="597694" indent="-254794">
              <a:defRPr sz="2400"/>
            </a:lvl2pPr>
            <a:lvl3pPr marL="940594" indent="-254794">
              <a:defRPr sz="2100"/>
            </a:lvl3pPr>
            <a:lvl4pPr marL="1283494" indent="-254794">
              <a:defRPr sz="1800"/>
            </a:lvl4pPr>
            <a:lvl5pPr marL="1626394" indent="-25479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061166"/>
            <a:ext cx="12192000" cy="796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9298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Exercis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>
            <a:normAutofit/>
          </a:bodyPr>
          <a:lstStyle>
            <a:lvl1pPr marL="255985" indent="0">
              <a:defRPr lang="en-US" sz="33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730417" y="893086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3464" y="1664208"/>
            <a:ext cx="11684000" cy="5410200"/>
          </a:xfrm>
        </p:spPr>
        <p:txBody>
          <a:bodyPr/>
          <a:lstStyle>
            <a:lvl1pPr marL="254794" indent="-254794">
              <a:defRPr sz="2700"/>
            </a:lvl1pPr>
            <a:lvl2pPr marL="597694" indent="-254794">
              <a:defRPr sz="2400"/>
            </a:lvl2pPr>
            <a:lvl3pPr marL="940594" indent="-254794">
              <a:defRPr sz="2100"/>
            </a:lvl3pPr>
            <a:lvl4pPr marL="1283494" indent="-254794">
              <a:defRPr sz="1800"/>
            </a:lvl4pPr>
            <a:lvl5pPr marL="1626394" indent="-254794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:\Users\Dennis\AppData\Local\Microsoft\Windows\Temporary Internet Files\Content.IE5\TXUQQWMC\MP900386739[1]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260717"/>
            <a:ext cx="1659428" cy="10017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000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71" y="1664208"/>
            <a:ext cx="56235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64208"/>
            <a:ext cx="57957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9286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Dennis\AppData\Local\Microsoft\Windows\Temporary Internet Files\Content.IE5\TXUQQWMC\MP900386739[1]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57825"/>
            <a:ext cx="1872343" cy="100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625602" y="762000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Example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25600" y="-76200"/>
            <a:ext cx="103632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3200" y="1371600"/>
            <a:ext cx="11684000" cy="5410200"/>
          </a:xfrm>
        </p:spPr>
        <p:txBody>
          <a:bodyPr/>
          <a:lstStyle>
            <a:lvl1pPr>
              <a:defRPr sz="225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912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625602" y="762000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Solution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25600" y="-76200"/>
            <a:ext cx="103632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3200" y="1371600"/>
            <a:ext cx="11684000" cy="5410200"/>
          </a:xfrm>
        </p:spPr>
        <p:txBody>
          <a:bodyPr/>
          <a:lstStyle>
            <a:lvl1pPr>
              <a:defRPr sz="225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10" descr="C:\Users\Dennis\AppData\Local\Microsoft\Windows\Temporary Internet Files\Content.IE5\6LVWEBQA\MP900341339[1]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017" y="98846"/>
            <a:ext cx="791273" cy="114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713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625602" y="762000"/>
            <a:ext cx="896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Exercise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25600" y="-76200"/>
            <a:ext cx="103632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3200" y="1371600"/>
            <a:ext cx="11684000" cy="5410200"/>
          </a:xfrm>
        </p:spPr>
        <p:txBody>
          <a:bodyPr/>
          <a:lstStyle>
            <a:lvl1pPr>
              <a:defRPr sz="225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9" descr="C:\Users\Dennis\AppData\Local\Microsoft\Windows\Temporary Internet Files\Content.IE5\TMNB9RSH\MP900341384[1]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640" y="86360"/>
            <a:ext cx="1457960" cy="107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563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84" y="-69842"/>
            <a:ext cx="10887416" cy="1325563"/>
          </a:xfrm>
          <a:noFill/>
          <a:ln>
            <a:noFill/>
          </a:ln>
        </p:spPr>
        <p:txBody>
          <a:bodyPr/>
          <a:lstStyle>
            <a:lvl1pPr marL="255985" indent="0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0" descr="C:\Users\Dennis\AppData\Local\Microsoft\Windows\Temporary Internet Files\Content.IE5\6LVWEBQA\MP900341339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017" y="98846"/>
            <a:ext cx="791273" cy="114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>
            <p:custDataLst>
              <p:tags r:id="rId1"/>
            </p:custDataLst>
          </p:nvPr>
        </p:nvSpPr>
        <p:spPr>
          <a:xfrm>
            <a:off x="1810426" y="927376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Solution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32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, Lead-in 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600" y="76200"/>
            <a:ext cx="12090400" cy="762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03200" y="1905000"/>
            <a:ext cx="11176000" cy="4724400"/>
          </a:xfrm>
        </p:spPr>
        <p:txBody>
          <a:bodyPr lIns="137160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03200" y="914400"/>
            <a:ext cx="11176000" cy="914400"/>
          </a:xfrm>
        </p:spPr>
        <p:txBody>
          <a:bodyPr lIns="137160"/>
          <a:lstStyle>
            <a:lvl1pPr marL="0" indent="0">
              <a:buNone/>
              <a:defRPr sz="2100" baseline="0">
                <a:latin typeface="+mn-lt"/>
              </a:defRPr>
            </a:lvl1pPr>
          </a:lstStyle>
          <a:p>
            <a:pPr lvl="0"/>
            <a:r>
              <a:rPr lang="en-US" dirty="0"/>
              <a:t>Click to insert page introductory sentence.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164235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4808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5486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990600"/>
            <a:ext cx="54864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5386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5588000" y="2286000"/>
            <a:ext cx="5689600" cy="2209800"/>
          </a:xfrm>
        </p:spPr>
        <p:txBody>
          <a:bodyPr/>
          <a:lstStyle>
            <a:lvl1pPr>
              <a:defRPr sz="4000">
                <a:solidFill>
                  <a:srgbClr val="0042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922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6002767"/>
            <a:ext cx="12192000" cy="855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9066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182880"/>
            <a:ext cx="11480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016752"/>
            <a:ext cx="12192000" cy="841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870" y="1666026"/>
            <a:ext cx="11683063" cy="50273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8732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421642"/>
            <a:ext cx="7999307" cy="8788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defRPr sz="4800" baseline="0">
                <a:solidFill>
                  <a:schemeClr val="bg1">
                    <a:lumMod val="85000"/>
                  </a:schemeClr>
                </a:solidFill>
                <a:latin typeface="Century Gothic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570" y="2568378"/>
            <a:ext cx="7789333" cy="6557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733" baseline="0">
                <a:solidFill>
                  <a:schemeClr val="bg1">
                    <a:lumMod val="85000"/>
                  </a:schemeClr>
                </a:solidFill>
                <a:latin typeface="Century Gothic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91250" y="4560011"/>
            <a:ext cx="401831" cy="32562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91249" y="4818858"/>
            <a:ext cx="4056307" cy="913199"/>
            <a:chOff x="3637232" y="2953682"/>
            <a:chExt cx="3042230" cy="6848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37232" y="3071997"/>
              <a:ext cx="301373" cy="2442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14515" y="2953682"/>
              <a:ext cx="2764947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Helvetica Neue"/>
                  <a:ea typeface="+mn-ea"/>
                  <a:cs typeface="Helvetica Neue"/>
                </a:rPr>
                <a:t>@GoAgileCamp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Helvetica Neue"/>
                  <a:ea typeface="+mn-ea"/>
                  <a:cs typeface="Helvetica Neue"/>
                </a:rPr>
                <a:t>#AgileCamp2017</a:t>
              </a: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1268322"/>
            <a:ext cx="7999307" cy="102106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733">
                <a:solidFill>
                  <a:srgbClr val="D9D9D9"/>
                </a:solidFill>
                <a:latin typeface="Century Gothic"/>
              </a:defRPr>
            </a:lvl1pPr>
            <a:lvl2pPr marL="609585" indent="0">
              <a:buNone/>
              <a:defRPr sz="3733">
                <a:solidFill>
                  <a:srgbClr val="D9D9D9"/>
                </a:solidFill>
              </a:defRPr>
            </a:lvl2pPr>
            <a:lvl3pPr>
              <a:defRPr sz="3733">
                <a:solidFill>
                  <a:srgbClr val="D9D9D9"/>
                </a:solidFill>
              </a:defRPr>
            </a:lvl3pPr>
            <a:lvl4pPr>
              <a:defRPr sz="3733">
                <a:solidFill>
                  <a:srgbClr val="D9D9D9"/>
                </a:solidFill>
              </a:defRPr>
            </a:lvl4pPr>
            <a:lvl5pPr>
              <a:defRPr sz="3733">
                <a:solidFill>
                  <a:srgbClr val="D9D9D9"/>
                </a:solidFill>
              </a:defRPr>
            </a:lvl5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52441" y="4408610"/>
            <a:ext cx="6940463" cy="676375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chemeClr val="bg2"/>
                </a:solidFill>
                <a:latin typeface="Helvetica Neue"/>
                <a:cs typeface="Helvetica Neue"/>
              </a:rPr>
              <a:t>@Your Twitter Handle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293014" y="3223875"/>
            <a:ext cx="169790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2017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1" y="3115501"/>
            <a:ext cx="7789703" cy="12192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200" baseline="0">
                <a:solidFill>
                  <a:schemeClr val="bg1">
                    <a:lumMod val="85000"/>
                  </a:schemeClr>
                </a:solidFill>
                <a:latin typeface="Century Gothic"/>
              </a:defRPr>
            </a:lvl1pPr>
          </a:lstStyle>
          <a:p>
            <a:r>
              <a:rPr lang="en-US" dirty="0"/>
              <a:t>Job Title, Company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669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4745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Title, Lead-in 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76200"/>
            <a:ext cx="11176000" cy="985562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8000" y="2362200"/>
            <a:ext cx="5541264" cy="4038600"/>
          </a:xfrm>
        </p:spPr>
        <p:txBody>
          <a:bodyPr lIns="137160"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08000" y="1064281"/>
            <a:ext cx="11176000" cy="1297919"/>
          </a:xfrm>
        </p:spPr>
        <p:txBody>
          <a:bodyPr lIns="137160">
            <a:normAutofit/>
          </a:bodyPr>
          <a:lstStyle>
            <a:lvl1pPr marL="0" indent="0">
              <a:buNone/>
              <a:defRPr sz="2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insert page introductory sentence.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  <p:custDataLst>
              <p:tags r:id="rId4"/>
            </p:custDataLst>
          </p:nvPr>
        </p:nvSpPr>
        <p:spPr>
          <a:xfrm>
            <a:off x="6142736" y="2362200"/>
            <a:ext cx="5541264" cy="4038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3999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2058061" y="179810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058061" y="40996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Kathy Claycomb, CBAP,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BACertified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Senior Instructor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51779" y="5529782"/>
            <a:ext cx="3436328" cy="11291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74987" y="1379677"/>
            <a:ext cx="784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. . . . . . . . . . . . . . . . . . . . . . . . . </a:t>
            </a:r>
          </a:p>
        </p:txBody>
      </p:sp>
      <p:sp>
        <p:nvSpPr>
          <p:cNvPr id="12" name="TextBox 11"/>
          <p:cNvSpPr txBox="1"/>
          <p:nvPr userDrawn="1"/>
        </p:nvSpPr>
        <p:spPr>
          <a:xfrm rot="5400000">
            <a:off x="9610333" y="3579144"/>
            <a:ext cx="395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. . . . . . . . . . 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0621" y="6199601"/>
            <a:ext cx="3336713" cy="453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88051" y="5539383"/>
            <a:ext cx="1613908" cy="610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0818" y="5565563"/>
            <a:ext cx="1428751" cy="56197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827319" y="1379682"/>
            <a:ext cx="49603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C6B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GET IT.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C33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WE’LL HELP YOU GET IT TOO.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6671" y="82800"/>
            <a:ext cx="3547872" cy="35478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4022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Lead-in  and Single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1176000" cy="762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5000"/>
            <a:ext cx="11176000" cy="4724400"/>
          </a:xfrm>
        </p:spPr>
        <p:txBody>
          <a:bodyPr lIns="13716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914400"/>
            <a:ext cx="11176000" cy="914400"/>
          </a:xfrm>
        </p:spPr>
        <p:txBody>
          <a:bodyPr lIns="137160"/>
          <a:lstStyle>
            <a:lvl1pPr marL="0" indent="0">
              <a:buNone/>
              <a:defRPr sz="2800" baseline="0">
                <a:latin typeface="+mn-lt"/>
              </a:defRPr>
            </a:lvl1pPr>
          </a:lstStyle>
          <a:p>
            <a:pPr lvl="0"/>
            <a:r>
              <a:rPr lang="en-US" dirty="0"/>
              <a:t>Click to insert page introductory sentence.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088828"/>
            <a:ext cx="12192000" cy="769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03887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Lead-in  and Single Content_No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200"/>
            <a:ext cx="11176000" cy="762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5000"/>
            <a:ext cx="11176000" cy="4724400"/>
          </a:xfrm>
        </p:spPr>
        <p:txBody>
          <a:bodyPr lIns="13716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914400"/>
            <a:ext cx="11176000" cy="914400"/>
          </a:xfrm>
        </p:spPr>
        <p:txBody>
          <a:bodyPr lIns="137160"/>
          <a:lstStyle>
            <a:lvl1pPr marL="0" indent="0">
              <a:buNone/>
              <a:defRPr sz="2800" baseline="0">
                <a:latin typeface="+mn-lt"/>
              </a:defRPr>
            </a:lvl1pPr>
          </a:lstStyle>
          <a:p>
            <a:pPr lvl="0"/>
            <a:r>
              <a:rPr lang="en-US" dirty="0"/>
              <a:t>Click to insert page introductory sentence.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065007" y="1344706"/>
            <a:ext cx="11126993" cy="311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957349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ítulo y cuerp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536533" y="456633"/>
            <a:ext cx="7260400" cy="958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27867" y="2134733"/>
            <a:ext cx="7169200" cy="398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434343"/>
              </a:buClr>
              <a:buFont typeface="Calibri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Calibri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9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1" y="1676400"/>
            <a:ext cx="11683063" cy="4340964"/>
          </a:xfrm>
        </p:spPr>
        <p:txBody>
          <a:bodyPr/>
          <a:lstStyle>
            <a:lvl1pPr marL="457200" indent="-344488">
              <a:defRPr/>
            </a:lvl1pPr>
            <a:lvl2pPr marL="801688" indent="-344488">
              <a:defRPr/>
            </a:lvl2pPr>
            <a:lvl3pPr marL="1258888" indent="-344488">
              <a:defRPr/>
            </a:lvl3pPr>
            <a:lvl4pPr marL="1716088" indent="-344488">
              <a:defRPr/>
            </a:lvl4pPr>
            <a:lvl5pPr marL="2173288" indent="-3667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145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1" y="1676400"/>
            <a:ext cx="11683063" cy="4340964"/>
          </a:xfrm>
        </p:spPr>
        <p:txBody>
          <a:bodyPr/>
          <a:lstStyle>
            <a:lvl1pPr marL="457200" indent="-344488">
              <a:defRPr/>
            </a:lvl1pPr>
            <a:lvl2pPr marL="801688" indent="-344488">
              <a:defRPr/>
            </a:lvl2pPr>
            <a:lvl3pPr marL="1258888" indent="-344488">
              <a:defRPr/>
            </a:lvl3pPr>
            <a:lvl4pPr marL="1716088" indent="-344488">
              <a:defRPr/>
            </a:lvl4pPr>
            <a:lvl5pPr marL="2173288" indent="-366713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C228C6-7693-405E-8F9C-1FD436C38010}"/>
              </a:ext>
            </a:extLst>
          </p:cNvPr>
          <p:cNvSpPr/>
          <p:nvPr userDrawn="1"/>
        </p:nvSpPr>
        <p:spPr>
          <a:xfrm>
            <a:off x="1308230" y="2209800"/>
            <a:ext cx="10591800" cy="287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88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5985" indent="-255985">
              <a:defRPr/>
            </a:lvl1pPr>
            <a:lvl2pPr marL="603647" indent="-260747">
              <a:defRPr/>
            </a:lvl2pPr>
            <a:lvl3pPr marL="941785" indent="-255985">
              <a:defRPr/>
            </a:lvl3pPr>
            <a:lvl4pPr marL="1289447" indent="-260747">
              <a:defRPr/>
            </a:lvl4pPr>
            <a:lvl5pPr marL="1627585" indent="-25598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017364"/>
            <a:ext cx="12192000" cy="840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132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871" y="1664208"/>
            <a:ext cx="562356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4208"/>
            <a:ext cx="57957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200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182882"/>
            <a:ext cx="1168603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466" y="1664208"/>
            <a:ext cx="568284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5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466" y="2505075"/>
            <a:ext cx="568284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64208"/>
            <a:ext cx="582856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5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285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94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98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0058400" y="6204907"/>
            <a:ext cx="590568" cy="5768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71" y="180828"/>
            <a:ext cx="1168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71" y="1605920"/>
            <a:ext cx="11683063" cy="441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432339" y="838200"/>
            <a:ext cx="1078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. . . . . . . . . . . . . . . . . . . . . . . . . . . . . . . . . . . . .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123704" y="6248400"/>
            <a:ext cx="544296" cy="5170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A42FF27-73D1-4FF9-B0EF-18CE56E628CD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372380" y="6255968"/>
            <a:ext cx="1603911" cy="52717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47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69913" indent="-227013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Calibri" panose="020F0502020204030204" pitchFamily="34" charset="0"/>
        <a:buChar char="◦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58888" indent="-230188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4963" indent="-2333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jpe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9.jpe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8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jpe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7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response time of the system must be less than 2 seconds.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provide round-the-clock availability.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871" y="152400"/>
            <a:ext cx="1168306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b="1" dirty="0"/>
              <a:t>Complete</a:t>
            </a:r>
            <a:r>
              <a:rPr lang="en-US" dirty="0"/>
              <a:t> – Not Missing Anything of </a:t>
            </a: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6800" y="1816839"/>
            <a:ext cx="11683063" cy="5182818"/>
          </a:xfrm>
        </p:spPr>
        <p:txBody>
          <a:bodyPr>
            <a:normAutofit/>
          </a:bodyPr>
          <a:lstStyle/>
          <a:p>
            <a:r>
              <a:rPr lang="en-US" dirty="0"/>
              <a:t>Identify ALL of the stakeholders’ </a:t>
            </a:r>
            <a:br>
              <a:rPr lang="en-US" dirty="0"/>
            </a:br>
            <a:r>
              <a:rPr lang="en-US" dirty="0"/>
              <a:t>needs</a:t>
            </a:r>
          </a:p>
          <a:p>
            <a:r>
              <a:rPr lang="en-US" dirty="0"/>
              <a:t>Ensure requirements are logically </a:t>
            </a:r>
            <a:br>
              <a:rPr lang="en-US" dirty="0"/>
            </a:br>
            <a:r>
              <a:rPr lang="en-US" dirty="0"/>
              <a:t>complete in their coverage of the </a:t>
            </a:r>
            <a:br>
              <a:rPr lang="en-US" dirty="0"/>
            </a:br>
            <a:r>
              <a:rPr lang="en-US" dirty="0"/>
              <a:t>stakeholder needs</a:t>
            </a:r>
          </a:p>
          <a:p>
            <a:r>
              <a:rPr lang="en-US" dirty="0"/>
              <a:t>Ensure requirements are logically </a:t>
            </a:r>
            <a:br>
              <a:rPr lang="en-US" dirty="0"/>
            </a:br>
            <a:r>
              <a:rPr lang="en-US" dirty="0"/>
              <a:t>complete in their articulation of </a:t>
            </a:r>
            <a:br>
              <a:rPr lang="en-US" dirty="0"/>
            </a:br>
            <a:r>
              <a:rPr lang="en-US" dirty="0"/>
              <a:t>the stakeholder needs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69D8A0-82A5-4958-A99A-18E6940D0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673" r="6629"/>
          <a:stretch/>
        </p:blipFill>
        <p:spPr>
          <a:xfrm>
            <a:off x="457200" y="1905000"/>
            <a:ext cx="4114800" cy="403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missing requirements by building a Context Level DFD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152400"/>
            <a:ext cx="1168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Complete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– Not Missing Anything of Value (continued)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3276600"/>
            <a:ext cx="2133600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(Ordering Mobile Application)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9144000" y="24384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(Store Location System)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1371600" y="51054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(Card Credit Processor)</a:t>
            </a:r>
            <a:endParaRPr lang="en-US" dirty="0"/>
          </a:p>
        </p:txBody>
      </p:sp>
      <p:sp>
        <p:nvSpPr>
          <p:cNvPr id="10" name="Process 9"/>
          <p:cNvSpPr/>
          <p:nvPr/>
        </p:nvSpPr>
        <p:spPr>
          <a:xfrm>
            <a:off x="9144000" y="51054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(Cashier)</a:t>
            </a:r>
            <a:endParaRPr lang="en-US" dirty="0"/>
          </a:p>
        </p:txBody>
      </p:sp>
      <p:sp>
        <p:nvSpPr>
          <p:cNvPr id="11" name="Process 10"/>
          <p:cNvSpPr/>
          <p:nvPr/>
        </p:nvSpPr>
        <p:spPr>
          <a:xfrm>
            <a:off x="1371600" y="23622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(Customer)</a:t>
            </a:r>
            <a:endParaRPr lang="en-US" dirty="0"/>
          </a:p>
        </p:txBody>
      </p:sp>
      <p:cxnSp>
        <p:nvCxnSpPr>
          <p:cNvPr id="12" name="Shape 11"/>
          <p:cNvCxnSpPr>
            <a:stCxn id="11" idx="3"/>
            <a:endCxn id="6" idx="1"/>
          </p:cNvCxnSpPr>
          <p:nvPr/>
        </p:nvCxnSpPr>
        <p:spPr>
          <a:xfrm>
            <a:off x="3352800" y="2933700"/>
            <a:ext cx="1988858" cy="6553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6" idx="5"/>
            <a:endCxn id="10" idx="1"/>
          </p:cNvCxnSpPr>
          <p:nvPr/>
        </p:nvCxnSpPr>
        <p:spPr>
          <a:xfrm rot="16200000" flipH="1">
            <a:off x="7707592" y="4240492"/>
            <a:ext cx="579158" cy="22936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8" idx="1"/>
            <a:endCxn id="6" idx="7"/>
          </p:cNvCxnSpPr>
          <p:nvPr/>
        </p:nvCxnSpPr>
        <p:spPr>
          <a:xfrm rot="10800000" flipV="1">
            <a:off x="6850342" y="3009900"/>
            <a:ext cx="2293658" cy="5791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9" idx="3"/>
            <a:endCxn id="6" idx="3"/>
          </p:cNvCxnSpPr>
          <p:nvPr/>
        </p:nvCxnSpPr>
        <p:spPr>
          <a:xfrm flipV="1">
            <a:off x="3352800" y="5097742"/>
            <a:ext cx="1988858" cy="5791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5867400"/>
            <a:ext cx="195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Boundary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286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Dataflow</a:t>
            </a:r>
          </a:p>
          <a:p>
            <a:r>
              <a:rPr lang="en-US" dirty="0" smtClean="0"/>
              <a:t>(Order)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4648200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5400000">
            <a:off x="4826058" y="2906873"/>
            <a:ext cx="115671" cy="166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7010400" y="49530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868194" y="5714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6" idx="6"/>
            <a:endCxn id="8" idx="2"/>
          </p:cNvCxnSpPr>
          <p:nvPr/>
        </p:nvCxnSpPr>
        <p:spPr>
          <a:xfrm flipV="1">
            <a:off x="7162800" y="3581400"/>
            <a:ext cx="2971800" cy="762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10" idx="0"/>
          </p:cNvCxnSpPr>
          <p:nvPr/>
        </p:nvCxnSpPr>
        <p:spPr>
          <a:xfrm rot="16200000" flipV="1">
            <a:off x="8382000" y="3352800"/>
            <a:ext cx="533400" cy="29718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9" idx="0"/>
          </p:cNvCxnSpPr>
          <p:nvPr/>
        </p:nvCxnSpPr>
        <p:spPr>
          <a:xfrm rot="10800000" flipV="1">
            <a:off x="2362200" y="4495800"/>
            <a:ext cx="2667000" cy="6096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6" idx="2"/>
          </p:cNvCxnSpPr>
          <p:nvPr/>
        </p:nvCxnSpPr>
        <p:spPr>
          <a:xfrm rot="10800000">
            <a:off x="2133600" y="3505200"/>
            <a:ext cx="2895600" cy="838200"/>
          </a:xfrm>
          <a:prstGeom prst="curved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Interface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Facility</a:t>
            </a:r>
          </a:p>
          <a:p>
            <a:r>
              <a:rPr lang="en-US" dirty="0"/>
              <a:t>Transportation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638800" y="1676400"/>
            <a:ext cx="5658729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Operability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Safety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Appearance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Physical Characteristics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04800" y="152400"/>
            <a:ext cx="11683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Complete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– Not Missing Anything of Value (continued)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b="1" dirty="0"/>
              <a:t>Consistent</a:t>
            </a:r>
            <a:r>
              <a:rPr lang="en-US" dirty="0"/>
              <a:t> – Similar Look &amp; Feel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871" y="1605920"/>
            <a:ext cx="11683063" cy="4947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Requirements should be </a:t>
            </a:r>
            <a:r>
              <a:rPr lang="en-US" b="1" dirty="0"/>
              <a:t>grammatically </a:t>
            </a:r>
            <a:r>
              <a:rPr lang="en-US" dirty="0"/>
              <a:t>consistent to reduce the chance of ambiguity</a:t>
            </a:r>
          </a:p>
          <a:p>
            <a:r>
              <a:rPr lang="en-US" dirty="0"/>
              <a:t>Requirements should be </a:t>
            </a:r>
            <a:r>
              <a:rPr lang="en-US" b="1" dirty="0"/>
              <a:t>logically </a:t>
            </a:r>
            <a:r>
              <a:rPr lang="en-US" dirty="0"/>
              <a:t>consistent so that “impossible” requirements are avoided and there are no gaps of unspecified meaning</a:t>
            </a:r>
          </a:p>
          <a:p>
            <a:r>
              <a:rPr lang="en-US" dirty="0"/>
              <a:t>Requirements should be consistent with </a:t>
            </a:r>
            <a:r>
              <a:rPr lang="en-US" b="1" dirty="0"/>
              <a:t>business goals and organization’s vision</a:t>
            </a:r>
          </a:p>
          <a:p>
            <a:r>
              <a:rPr lang="en-US" dirty="0"/>
              <a:t>Ensure </a:t>
            </a:r>
            <a:r>
              <a:rPr lang="en-US" b="1" dirty="0"/>
              <a:t>terminology</a:t>
            </a:r>
            <a:r>
              <a:rPr lang="en-US" dirty="0"/>
              <a:t> is consistent with user’s terminology and consistent throughout the document (glossary)</a:t>
            </a:r>
          </a:p>
          <a:p>
            <a:r>
              <a:rPr lang="en-US" dirty="0"/>
              <a:t>Consistent with other requirements – rather than in </a:t>
            </a:r>
            <a:r>
              <a:rPr lang="en-US" dirty="0" smtClean="0"/>
              <a:t>conflict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/>
              <a:t>Poll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112712" indent="0">
              <a:buNone/>
            </a:pPr>
            <a:r>
              <a:rPr lang="en-US" dirty="0" smtClean="0"/>
              <a:t>Do you </a:t>
            </a:r>
            <a:r>
              <a:rPr lang="en-US" dirty="0"/>
              <a:t>use a template when writing </a:t>
            </a:r>
            <a:r>
              <a:rPr lang="en-US" dirty="0" smtClean="0"/>
              <a:t>requirements to keep a consistent “look and feel” in your organization?</a:t>
            </a:r>
          </a:p>
          <a:p>
            <a:pPr marL="112712" indent="0">
              <a:buNone/>
            </a:pPr>
            <a:endParaRPr lang="en-US" dirty="0" smtClean="0"/>
          </a:p>
          <a:p>
            <a:pPr marL="112712" indent="0">
              <a:buNone/>
            </a:pPr>
            <a:r>
              <a:rPr lang="en-US" dirty="0" smtClean="0"/>
              <a:t>ANSWER “YES” OR “NO” 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b="1" dirty="0"/>
              <a:t>Unambiguous</a:t>
            </a:r>
            <a:r>
              <a:rPr lang="en-US" dirty="0"/>
              <a:t> – On the Same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871" y="1524000"/>
            <a:ext cx="11683063" cy="5257800"/>
          </a:xfrm>
        </p:spPr>
        <p:txBody>
          <a:bodyPr>
            <a:normAutofit/>
          </a:bodyPr>
          <a:lstStyle/>
          <a:p>
            <a:r>
              <a:rPr lang="en-US" dirty="0"/>
              <a:t>Requirements should have a single, reasonable interpretation</a:t>
            </a:r>
          </a:p>
          <a:p>
            <a:r>
              <a:rPr lang="en-US" dirty="0"/>
              <a:t>Avoid inserting ambiguity </a:t>
            </a:r>
            <a:br>
              <a:rPr lang="en-US" dirty="0"/>
            </a:br>
            <a:r>
              <a:rPr lang="en-US" dirty="0"/>
              <a:t>into requirements:</a:t>
            </a:r>
          </a:p>
          <a:p>
            <a:pPr marL="914400" lvl="1"/>
            <a:r>
              <a:rPr lang="en-US" dirty="0"/>
              <a:t>As appropriate</a:t>
            </a:r>
          </a:p>
          <a:p>
            <a:pPr marL="914400" lvl="1"/>
            <a:r>
              <a:rPr lang="en-US" dirty="0"/>
              <a:t>But not limited to</a:t>
            </a:r>
          </a:p>
          <a:p>
            <a:pPr marL="914400" lvl="1"/>
            <a:r>
              <a:rPr lang="en-US" dirty="0"/>
              <a:t>To</a:t>
            </a:r>
            <a:r>
              <a:rPr lang="en-US" dirty="0" smtClean="0"/>
              <a:t> be able </a:t>
            </a:r>
            <a:r>
              <a:rPr lang="en-US" dirty="0"/>
              <a:t>to</a:t>
            </a:r>
          </a:p>
          <a:p>
            <a:pPr marL="914400" lvl="1"/>
            <a:r>
              <a:rPr lang="en-US" dirty="0"/>
              <a:t>Is capable of</a:t>
            </a:r>
          </a:p>
          <a:p>
            <a:pPr marL="914400" lvl="1"/>
            <a:r>
              <a:rPr lang="en-US" dirty="0"/>
              <a:t>Approximate</a:t>
            </a:r>
          </a:p>
          <a:p>
            <a:pPr marL="914400" lvl="1"/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B8182A-C164-4167-A6A7-E3B9E2EBA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48400" y="2641600"/>
            <a:ext cx="4991100" cy="332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provide reporting.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be easy to use.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How to Write Excellent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871" y="1676400"/>
            <a:ext cx="11683063" cy="4648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 are Excellent Requirements Important?</a:t>
            </a:r>
          </a:p>
          <a:p>
            <a:pPr>
              <a:lnSpc>
                <a:spcPct val="100000"/>
              </a:lnSpc>
            </a:pPr>
            <a:r>
              <a:rPr lang="en-US" dirty="0"/>
              <a:t>What are Excellent Requirements?</a:t>
            </a:r>
          </a:p>
          <a:p>
            <a:pPr>
              <a:lnSpc>
                <a:spcPct val="100000"/>
              </a:lnSpc>
            </a:pPr>
            <a:r>
              <a:rPr lang="en-US" dirty="0"/>
              <a:t>Where are Excellent Requirements</a:t>
            </a:r>
            <a:r>
              <a:rPr lang="en-US" dirty="0" smtClean="0"/>
              <a:t> Found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en-US" dirty="0"/>
              <a:t>Who is to</a:t>
            </a:r>
            <a:r>
              <a:rPr lang="en-US" dirty="0" smtClean="0"/>
              <a:t> Write </a:t>
            </a:r>
            <a:r>
              <a:rPr lang="en-US" dirty="0"/>
              <a:t>the Excellent Requirements?</a:t>
            </a:r>
          </a:p>
          <a:p>
            <a:pPr>
              <a:lnSpc>
                <a:spcPct val="100000"/>
              </a:lnSpc>
            </a:pPr>
            <a:r>
              <a:rPr lang="en-US" dirty="0"/>
              <a:t>When are Excellent Requirements to </a:t>
            </a:r>
            <a:br>
              <a:rPr lang="en-US" dirty="0"/>
            </a:br>
            <a:r>
              <a:rPr lang="en-US" dirty="0"/>
              <a:t>be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</a:pPr>
            <a:r>
              <a:rPr lang="en-US" dirty="0"/>
              <a:t>How are 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  <a:p>
            <a:pPr marL="231775" lvl="0" indent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endParaRPr lang="en-US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399060" y="2971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92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b="1" dirty="0"/>
              <a:t>Verifiable</a:t>
            </a:r>
            <a:r>
              <a:rPr lang="en-US" dirty="0"/>
              <a:t> – Testable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to determine whether the requirements are successfully met</a:t>
            </a:r>
          </a:p>
          <a:p>
            <a:r>
              <a:rPr lang="en-US" dirty="0"/>
              <a:t>Can the requirements be tested?</a:t>
            </a:r>
          </a:p>
          <a:p>
            <a:r>
              <a:rPr lang="en-US" dirty="0"/>
              <a:t>Requirements identified in scope or requirements gathering (user story/use case building) are traced to design to code and finally to test</a:t>
            </a:r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53340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0" y="5181600"/>
            <a:ext cx="685800" cy="914400"/>
          </a:xfrm>
          <a:prstGeom prst="rightArrow">
            <a:avLst/>
          </a:prstGeom>
          <a:solidFill>
            <a:srgbClr val="253C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19600" y="53340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72200" y="5181600"/>
            <a:ext cx="685800" cy="914400"/>
          </a:xfrm>
          <a:prstGeom prst="rightArrow">
            <a:avLst/>
          </a:prstGeom>
          <a:solidFill>
            <a:srgbClr val="253C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781800" y="5334000"/>
            <a:ext cx="1371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229600" y="5181600"/>
            <a:ext cx="685800" cy="914400"/>
          </a:xfrm>
          <a:prstGeom prst="rightArrow">
            <a:avLst/>
          </a:prstGeom>
          <a:solidFill>
            <a:srgbClr val="253C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8915400" y="5181600"/>
            <a:ext cx="1828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A6A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2" indent="0">
              <a:buNone/>
            </a:pPr>
            <a:r>
              <a:rPr lang="en-US" dirty="0"/>
              <a:t>Free of unverifiable terms: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229066">
            <a:off x="1981200" y="3200400"/>
            <a:ext cx="130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flexible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3581400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User friendly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4419600"/>
            <a:ext cx="1727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Medium"/>
                <a:cs typeface="Avenir Medium"/>
              </a:rPr>
              <a:t>adequate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3048000"/>
            <a:ext cx="1614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pple Chancery"/>
                <a:cs typeface="Apple Chancery"/>
              </a:rPr>
              <a:t>sufficient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67800" y="4343400"/>
            <a:ext cx="86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safe</a:t>
            </a:r>
          </a:p>
        </p:txBody>
      </p:sp>
      <p:sp>
        <p:nvSpPr>
          <p:cNvPr id="17" name="TextBox 16"/>
          <p:cNvSpPr txBox="1"/>
          <p:nvPr/>
        </p:nvSpPr>
        <p:spPr>
          <a:xfrm rot="2679927">
            <a:off x="9267925" y="3075350"/>
            <a:ext cx="94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easy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000" y="3733800"/>
            <a:ext cx="134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Engravers MT"/>
                <a:cs typeface="Engravers MT"/>
              </a:rPr>
              <a:t>fast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5257800"/>
            <a:ext cx="78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small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4114800"/>
            <a:ext cx="1724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large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3800" y="5334000"/>
            <a:ext cx="13858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venir Medium"/>
                <a:cs typeface="Avenir Medium"/>
              </a:rPr>
              <a:t>robust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5867400"/>
            <a:ext cx="115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versatile</a:t>
            </a:r>
            <a:endParaRPr lang="en-US" sz="3200" dirty="0">
              <a:latin typeface="Garamond"/>
              <a:cs typeface="Garamond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871" y="180828"/>
            <a:ext cx="1168306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b="1" dirty="0"/>
              <a:t>Verifiable</a:t>
            </a:r>
            <a:r>
              <a:rPr lang="en-US" dirty="0"/>
              <a:t> – </a:t>
            </a:r>
            <a:r>
              <a:rPr lang="en-US" dirty="0" smtClean="0"/>
              <a:t>Testable (continued)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have good usability.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be bug-free.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b="1" dirty="0" smtClean="0"/>
              <a:t>Atomic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requirement (user story/use case) represents a single stakeholder need that is satisfied or not</a:t>
            </a:r>
          </a:p>
          <a:p>
            <a:r>
              <a:rPr lang="en-US" dirty="0"/>
              <a:t>Express only one thought per requirement statement</a:t>
            </a:r>
          </a:p>
          <a:p>
            <a:r>
              <a:rPr lang="en-US" dirty="0"/>
              <a:t>A requirement needed to meet the parent requirement</a:t>
            </a:r>
          </a:p>
          <a:p>
            <a:r>
              <a:rPr lang="en-US" dirty="0"/>
              <a:t>A requirement traceable to a parent requirement?</a:t>
            </a:r>
          </a:p>
          <a:p>
            <a:r>
              <a:rPr lang="en-US" dirty="0"/>
              <a:t>A requirement which is allocation to the next lower level documented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must be accessible.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b="1" dirty="0"/>
              <a:t>Understandable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requirement should be written to be understood in only one way</a:t>
            </a:r>
          </a:p>
          <a:p>
            <a:r>
              <a:rPr lang="en-US" sz="4000" dirty="0"/>
              <a:t>Use consistent terminology</a:t>
            </a:r>
          </a:p>
          <a:p>
            <a:r>
              <a:rPr lang="en-US" sz="4000" dirty="0"/>
              <a:t>Free of typos, misspellings and punctuation errors</a:t>
            </a:r>
          </a:p>
          <a:p>
            <a:r>
              <a:rPr lang="en-US" sz="4000" dirty="0"/>
              <a:t>Compliant with the template and style rules (including page numbers)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Excellent Requirements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1" y="1676400"/>
            <a:ext cx="5734929" cy="4340964"/>
          </a:xfrm>
        </p:spPr>
        <p:txBody>
          <a:bodyPr>
            <a:noAutofit/>
          </a:bodyPr>
          <a:lstStyle/>
          <a:p>
            <a:r>
              <a:rPr lang="en-US" dirty="0"/>
              <a:t>In Stakeholders’ Heads</a:t>
            </a:r>
          </a:p>
          <a:p>
            <a:r>
              <a:rPr lang="en-US" dirty="0"/>
              <a:t>In Existing Reports</a:t>
            </a:r>
          </a:p>
          <a:p>
            <a:r>
              <a:rPr lang="en-US" dirty="0"/>
              <a:t>In Existing Screen</a:t>
            </a:r>
          </a:p>
          <a:p>
            <a:r>
              <a:rPr lang="en-US" dirty="0"/>
              <a:t>In Existing Code</a:t>
            </a:r>
          </a:p>
          <a:p>
            <a:r>
              <a:rPr lang="en-US" dirty="0"/>
              <a:t>In Vendor Documentation</a:t>
            </a:r>
          </a:p>
          <a:p>
            <a:r>
              <a:rPr lang="en-US" dirty="0"/>
              <a:t>In Competing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In Problems from Prior Iterations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981200"/>
            <a:ext cx="5353929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Our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Existing Documentation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In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 Procedures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Manuals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In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 Developers’ Heads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Testers’ Heads</a:t>
            </a:r>
          </a:p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In Vendors’ Heads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871" y="46037"/>
            <a:ext cx="11683063" cy="1325563"/>
          </a:xfrm>
        </p:spPr>
        <p:txBody>
          <a:bodyPr/>
          <a:lstStyle/>
          <a:p>
            <a:r>
              <a:rPr lang="en-US" b="1" dirty="0" smtClean="0"/>
              <a:t>DISCUSSION QUESTION: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/>
              <a:t>If you are working in an Agile Environment, how do you document excellent requirements? 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to</a:t>
            </a:r>
            <a:r>
              <a:rPr lang="en-US" dirty="0" smtClean="0"/>
              <a:t> Write </a:t>
            </a:r>
            <a:r>
              <a:rPr lang="en-US" dirty="0"/>
              <a:t>Excellent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1" y="1676400"/>
            <a:ext cx="11683063" cy="4340964"/>
          </a:xfrm>
        </p:spPr>
        <p:txBody>
          <a:bodyPr>
            <a:noAutofit/>
          </a:bodyPr>
          <a:lstStyle/>
          <a:p>
            <a:r>
              <a:rPr lang="en-US" dirty="0"/>
              <a:t>Stakeholders are responsible for specifying excellent </a:t>
            </a:r>
            <a:r>
              <a:rPr lang="en-US" dirty="0" smtClean="0"/>
              <a:t>requirements. </a:t>
            </a:r>
            <a:endParaRPr lang="en-US" dirty="0"/>
          </a:p>
          <a:p>
            <a:r>
              <a:rPr lang="en-US" dirty="0"/>
              <a:t>Business Analysts are responsible for eliciting and refining excellent </a:t>
            </a:r>
            <a:r>
              <a:rPr lang="en-US" dirty="0" smtClean="0"/>
              <a:t>requirements.</a:t>
            </a:r>
          </a:p>
          <a:p>
            <a:r>
              <a:rPr lang="en-US" dirty="0"/>
              <a:t>Project</a:t>
            </a:r>
            <a:r>
              <a:rPr lang="en-US" dirty="0" smtClean="0"/>
              <a:t> Managers</a:t>
            </a:r>
            <a:r>
              <a:rPr lang="en-US" dirty="0"/>
              <a:t>,</a:t>
            </a:r>
            <a:r>
              <a:rPr lang="en-US" dirty="0" smtClean="0"/>
              <a:t> Testers </a:t>
            </a:r>
            <a:r>
              <a:rPr lang="en-US" dirty="0"/>
              <a:t>and</a:t>
            </a:r>
            <a:r>
              <a:rPr lang="en-US" dirty="0" smtClean="0"/>
              <a:t> Developers </a:t>
            </a:r>
            <a:r>
              <a:rPr lang="en-US" dirty="0"/>
              <a:t>should be involved in the requirements </a:t>
            </a:r>
            <a:r>
              <a:rPr lang="en-US" dirty="0" smtClean="0"/>
              <a:t>process.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164718-B6A9-42B8-8D9D-7629BD5C9E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5668" b="35203"/>
          <a:stretch/>
        </p:blipFill>
        <p:spPr>
          <a:xfrm>
            <a:off x="2971800" y="5029200"/>
            <a:ext cx="6132631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Why are Excellent Requirements</a:t>
            </a:r>
            <a:r>
              <a:rPr lang="en-US" sz="4200" dirty="0" smtClean="0"/>
              <a:t> Important</a:t>
            </a:r>
            <a:r>
              <a:rPr lang="en-US" sz="4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goals and end result the stakeholders pursue</a:t>
            </a:r>
          </a:p>
          <a:p>
            <a:r>
              <a:rPr lang="en-US" dirty="0"/>
              <a:t>Ensure stakeholders get what they truly need</a:t>
            </a:r>
          </a:p>
          <a:p>
            <a:r>
              <a:rPr lang="en-US" dirty="0"/>
              <a:t>Reduce misunderstandings</a:t>
            </a:r>
          </a:p>
          <a:p>
            <a:r>
              <a:rPr lang="en-US" dirty="0"/>
              <a:t>Allow a team to respond to change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28800"/>
            <a:ext cx="11887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3A02AC-1FD4-490D-8680-502483180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648700" y="3314700"/>
            <a:ext cx="35433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2712" indent="0" algn="ctr">
              <a:buNone/>
            </a:pPr>
            <a:r>
              <a:rPr lang="en-US" dirty="0"/>
              <a:t>Start in Scope (Context Level DFD)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112712" indent="0" algn="ctr">
              <a:buNone/>
            </a:pPr>
            <a:r>
              <a:rPr lang="en-US" dirty="0"/>
              <a:t>…and are written through Design </a:t>
            </a:r>
            <a:br>
              <a:rPr lang="en-US" dirty="0"/>
            </a:br>
            <a:r>
              <a:rPr lang="en-US" dirty="0"/>
              <a:t>(Functional/Non-Functional Requirements)</a:t>
            </a:r>
          </a:p>
        </p:txBody>
      </p:sp>
      <p:sp>
        <p:nvSpPr>
          <p:cNvPr id="4" name="Down Arrow 3"/>
          <p:cNvSpPr/>
          <p:nvPr/>
        </p:nvSpPr>
        <p:spPr>
          <a:xfrm>
            <a:off x="5029200" y="2819400"/>
            <a:ext cx="1905000" cy="1524000"/>
          </a:xfrm>
          <a:prstGeom prst="downArrow">
            <a:avLst/>
          </a:prstGeom>
          <a:solidFill>
            <a:srgbClr val="EA6A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/>
              <a:t>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871" y="1676400"/>
            <a:ext cx="5201529" cy="4191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WORDS</a:t>
            </a:r>
          </a:p>
          <a:p>
            <a:pPr algn="ctr">
              <a:buNone/>
            </a:pPr>
            <a:endParaRPr lang="en-US" sz="1800" b="1" dirty="0" smtClean="0"/>
          </a:p>
          <a:p>
            <a:r>
              <a:rPr lang="en-US" sz="2400" dirty="0" smtClean="0"/>
              <a:t>The airline shall be able to change the aircraft’s seating from business to holidays charter use in less than 12 hours.</a:t>
            </a:r>
          </a:p>
          <a:p>
            <a:endParaRPr lang="en-US" sz="2400" dirty="0" smtClean="0"/>
          </a:p>
          <a:p>
            <a:r>
              <a:rPr lang="en-US" sz="2400" dirty="0" smtClean="0"/>
              <a:t>The navigator shall be able to view storm clouds by radar during the flight and 15 minutes prior to the flight using the navigation software.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43600" y="3124200"/>
            <a:ext cx="93432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681" y="2438400"/>
            <a:ext cx="5011519" cy="3810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534400" y="1676400"/>
            <a:ext cx="1981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/>
              <a:t>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029200" y="2743200"/>
            <a:ext cx="2133600" cy="2133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</a:p>
          <a:p>
            <a:pPr algn="ctr"/>
            <a:r>
              <a:rPr lang="en-US" dirty="0" smtClean="0"/>
              <a:t>(Ordering Mobile Application)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9144000" y="19050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(Store Location System)</a:t>
            </a:r>
            <a:endParaRPr lang="en-US" dirty="0"/>
          </a:p>
        </p:txBody>
      </p:sp>
      <p:sp>
        <p:nvSpPr>
          <p:cNvPr id="8" name="Process 7"/>
          <p:cNvSpPr/>
          <p:nvPr/>
        </p:nvSpPr>
        <p:spPr>
          <a:xfrm>
            <a:off x="1371600" y="45720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(Card Credit Processor)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9144000" y="45720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(Cashier)</a:t>
            </a:r>
            <a:endParaRPr lang="en-US" dirty="0"/>
          </a:p>
        </p:txBody>
      </p:sp>
      <p:sp>
        <p:nvSpPr>
          <p:cNvPr id="10" name="Process 9"/>
          <p:cNvSpPr/>
          <p:nvPr/>
        </p:nvSpPr>
        <p:spPr>
          <a:xfrm>
            <a:off x="1371600" y="1828800"/>
            <a:ext cx="1981200" cy="1143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Agent</a:t>
            </a:r>
          </a:p>
          <a:p>
            <a:pPr algn="ctr"/>
            <a:r>
              <a:rPr lang="en-US" dirty="0" smtClean="0"/>
              <a:t>(Customer)</a:t>
            </a:r>
            <a:endParaRPr lang="en-US" dirty="0"/>
          </a:p>
        </p:txBody>
      </p:sp>
      <p:cxnSp>
        <p:nvCxnSpPr>
          <p:cNvPr id="12" name="Shape 11"/>
          <p:cNvCxnSpPr>
            <a:stCxn id="10" idx="3"/>
            <a:endCxn id="6" idx="1"/>
          </p:cNvCxnSpPr>
          <p:nvPr/>
        </p:nvCxnSpPr>
        <p:spPr>
          <a:xfrm>
            <a:off x="3352800" y="2400300"/>
            <a:ext cx="1988858" cy="6553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5"/>
            <a:endCxn id="9" idx="1"/>
          </p:cNvCxnSpPr>
          <p:nvPr/>
        </p:nvCxnSpPr>
        <p:spPr>
          <a:xfrm rot="16200000" flipH="1">
            <a:off x="7707592" y="3707092"/>
            <a:ext cx="579158" cy="22936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7" idx="1"/>
            <a:endCxn id="6" idx="7"/>
          </p:cNvCxnSpPr>
          <p:nvPr/>
        </p:nvCxnSpPr>
        <p:spPr>
          <a:xfrm rot="10800000" flipV="1">
            <a:off x="6850342" y="2476500"/>
            <a:ext cx="2293658" cy="5791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8" idx="3"/>
            <a:endCxn id="6" idx="3"/>
          </p:cNvCxnSpPr>
          <p:nvPr/>
        </p:nvCxnSpPr>
        <p:spPr>
          <a:xfrm flipV="1">
            <a:off x="3352800" y="4564342"/>
            <a:ext cx="1988858" cy="57915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05400" y="5334000"/>
            <a:ext cx="195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Boundary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19600" y="17526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Dataflow</a:t>
            </a:r>
          </a:p>
          <a:p>
            <a:r>
              <a:rPr lang="en-US" dirty="0" smtClean="0"/>
              <a:t>(Order)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4114800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 rot="5400000">
            <a:off x="4826058" y="2373473"/>
            <a:ext cx="115671" cy="166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7010400" y="44196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5868194" y="5180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6" idx="6"/>
            <a:endCxn id="7" idx="2"/>
          </p:cNvCxnSpPr>
          <p:nvPr/>
        </p:nvCxnSpPr>
        <p:spPr>
          <a:xfrm flipV="1">
            <a:off x="7162800" y="3048000"/>
            <a:ext cx="2971800" cy="762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9" idx="0"/>
          </p:cNvCxnSpPr>
          <p:nvPr/>
        </p:nvCxnSpPr>
        <p:spPr>
          <a:xfrm rot="16200000" flipV="1">
            <a:off x="8382000" y="2819400"/>
            <a:ext cx="533400" cy="29718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endCxn id="8" idx="0"/>
          </p:cNvCxnSpPr>
          <p:nvPr/>
        </p:nvCxnSpPr>
        <p:spPr>
          <a:xfrm rot="10800000" flipV="1">
            <a:off x="2362200" y="3962400"/>
            <a:ext cx="2667000" cy="6096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6" idx="2"/>
          </p:cNvCxnSpPr>
          <p:nvPr/>
        </p:nvCxnSpPr>
        <p:spPr>
          <a:xfrm rot="10800000">
            <a:off x="2133600" y="2971800"/>
            <a:ext cx="2895600" cy="838200"/>
          </a:xfrm>
          <a:prstGeom prst="curved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/>
              <a:t>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6105836" cy="4641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905000"/>
            <a:ext cx="5475990" cy="3382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</a:t>
            </a:r>
            <a:r>
              <a:rPr lang="en-US" dirty="0"/>
              <a:t>Excellent Requirements</a:t>
            </a:r>
            <a:r>
              <a:rPr lang="en-US" dirty="0" smtClean="0"/>
              <a:t> Written</a:t>
            </a:r>
            <a:r>
              <a:rPr lang="en-US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7708900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62600" y="1676400"/>
            <a:ext cx="8077200" cy="5181600"/>
          </a:xfrm>
        </p:spPr>
        <p:txBody>
          <a:bodyPr>
            <a:noAutofit/>
          </a:bodyPr>
          <a:lstStyle/>
          <a:p>
            <a:pPr marL="341313" indent="-341313">
              <a:buNone/>
            </a:pPr>
            <a:r>
              <a:rPr lang="en-US" sz="3200" dirty="0"/>
              <a:t>Requirements need to be: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Valuable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Concise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Design Free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Attainable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Complete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Consistent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Unambiguous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Verifiable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Atomic</a:t>
            </a:r>
          </a:p>
          <a:p>
            <a:pPr marL="914400" lvl="1" indent="-577850">
              <a:buFont typeface="Wingdings" panose="05000000000000000000" pitchFamily="2" charset="2"/>
              <a:buChar char="q"/>
            </a:pPr>
            <a:r>
              <a:rPr lang="en-US" sz="2800" dirty="0"/>
              <a:t>Understandable</a:t>
            </a:r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9DF4D58-32F8-48ED-932C-7C718D007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3000" y="1506391"/>
            <a:ext cx="3562977" cy="534446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42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in Touch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317774-1F57-4D94-85DC-3562C4811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491830"/>
              </p:ext>
            </p:extLst>
          </p:nvPr>
        </p:nvGraphicFramePr>
        <p:xfrm>
          <a:off x="812800" y="1828800"/>
          <a:ext cx="10769600" cy="399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456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9253144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</a:tblGrid>
              <a:tr h="999565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u="non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pamswent@gmail.com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9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@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SwentPam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9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linkedin.com/in/</a:t>
                      </a:r>
                      <a:r>
                        <a:rPr lang="en-US" sz="3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pamswent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9995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Like us on Facebook</a:t>
                      </a:r>
                    </a:p>
                  </a:txBody>
                  <a:tcPr marL="121920" marR="1219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32B3BA-AA11-40BE-A237-2E73B30C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9200" y="2024073"/>
            <a:ext cx="762000" cy="777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1A9AF57-1C95-4858-B036-6F5667615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4744" y="3943817"/>
            <a:ext cx="762000" cy="780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05E8C6-6462-4BC5-AB0B-17B6397FF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4744" y="4937760"/>
            <a:ext cx="762000" cy="77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4DFCDAA-5FA5-4933-BC19-D264C8F36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9200" y="2971800"/>
            <a:ext cx="762000" cy="7772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62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0828"/>
            <a:ext cx="11663134" cy="1325563"/>
          </a:xfrm>
        </p:spPr>
        <p:txBody>
          <a:bodyPr/>
          <a:lstStyle/>
          <a:p>
            <a:r>
              <a:rPr lang="en-US" dirty="0"/>
              <a:t>What are Excellent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30119"/>
            <a:ext cx="5353929" cy="3121764"/>
          </a:xfrm>
        </p:spPr>
        <p:txBody>
          <a:bodyPr>
            <a:normAutofit/>
          </a:bodyPr>
          <a:lstStyle/>
          <a:p>
            <a:pPr marL="914400" indent="-801688">
              <a:buFont typeface="+mj-lt"/>
              <a:buAutoNum type="arabicPeriod"/>
            </a:pPr>
            <a:r>
              <a:rPr lang="en-US" dirty="0"/>
              <a:t>Valuable</a:t>
            </a:r>
          </a:p>
          <a:p>
            <a:pPr marL="914400" indent="-801688">
              <a:buFont typeface="+mj-lt"/>
              <a:buAutoNum type="arabicPeriod"/>
            </a:pPr>
            <a:r>
              <a:rPr lang="en-US" dirty="0"/>
              <a:t>Concise</a:t>
            </a:r>
          </a:p>
          <a:p>
            <a:pPr marL="914400" indent="-801688">
              <a:buFont typeface="+mj-lt"/>
              <a:buAutoNum type="arabicPeriod"/>
            </a:pPr>
            <a:r>
              <a:rPr lang="en-US" dirty="0"/>
              <a:t>Design Free</a:t>
            </a:r>
          </a:p>
          <a:p>
            <a:pPr marL="914400" indent="-801688">
              <a:buFont typeface="+mj-lt"/>
              <a:buAutoNum type="arabicPeriod"/>
            </a:pPr>
            <a:r>
              <a:rPr lang="en-US" dirty="0"/>
              <a:t>Attainable</a:t>
            </a:r>
          </a:p>
          <a:p>
            <a:pPr marL="914400" indent="-801688">
              <a:buFont typeface="+mj-lt"/>
              <a:buAutoNum type="arabicPeriod"/>
            </a:pPr>
            <a:r>
              <a:rPr lang="en-US" dirty="0"/>
              <a:t>Complete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630119"/>
            <a:ext cx="5353929" cy="3121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30288" marR="0" lvl="0" indent="-9191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</a:t>
            </a:r>
          </a:p>
          <a:p>
            <a:pPr marL="1030288" marR="0" lvl="0" indent="-9191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Unambiguous</a:t>
            </a:r>
          </a:p>
          <a:p>
            <a:pPr marL="1030288" marR="0" lvl="0" indent="-9191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Verifiable</a:t>
            </a:r>
          </a:p>
          <a:p>
            <a:pPr marL="1030288" marR="0" lvl="0" indent="-9191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Atomic</a:t>
            </a:r>
          </a:p>
          <a:p>
            <a:pPr marL="1030288" marR="0" lvl="0" indent="-9191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Understandable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767" y="1828800"/>
            <a:ext cx="118872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34448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8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Excellent Requirements have the following characteristics: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4871" y="46037"/>
            <a:ext cx="11683063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Valuable</a:t>
            </a:r>
            <a:r>
              <a:rPr lang="en-US" dirty="0"/>
              <a:t> – Right Features &amp; Capabilities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0" y="1893833"/>
            <a:ext cx="11683063" cy="4340964"/>
          </a:xfrm>
        </p:spPr>
        <p:txBody>
          <a:bodyPr>
            <a:normAutofit/>
          </a:bodyPr>
          <a:lstStyle/>
          <a:p>
            <a:r>
              <a:rPr lang="en-US" dirty="0"/>
              <a:t>Make progress toward satisfying </a:t>
            </a:r>
            <a:br>
              <a:rPr lang="en-US" dirty="0"/>
            </a:br>
            <a:r>
              <a:rPr lang="en-US" dirty="0"/>
              <a:t>the needs of your stakeholders</a:t>
            </a:r>
          </a:p>
          <a:p>
            <a:r>
              <a:rPr lang="en-US" dirty="0"/>
              <a:t>Support your business strategy</a:t>
            </a:r>
          </a:p>
          <a:p>
            <a:r>
              <a:rPr lang="en-US" dirty="0"/>
              <a:t>Provide value to the </a:t>
            </a:r>
            <a:br>
              <a:rPr lang="en-US" dirty="0"/>
            </a:br>
            <a:r>
              <a:rPr lang="en-US" dirty="0"/>
              <a:t>stakeholders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36FAC0-1A39-4F94-B0F6-2AF3FBDEE5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338" r="11043"/>
          <a:stretch/>
        </p:blipFill>
        <p:spPr>
          <a:xfrm>
            <a:off x="609600" y="1877164"/>
            <a:ext cx="4572000" cy="414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49715"/>
              </p:ext>
            </p:extLst>
          </p:nvPr>
        </p:nvGraphicFramePr>
        <p:xfrm>
          <a:off x="5494346" y="1506391"/>
          <a:ext cx="6477000" cy="4857750"/>
        </p:xfrm>
        <a:graphic>
          <a:graphicData uri="http://schemas.openxmlformats.org/presentationml/2006/ole">
            <p:oleObj spid="_x0000_s113672" name="Slide" r:id="rId5" imgW="5410200" imgH="40513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en-US" sz="4900" b="1" dirty="0" smtClean="0"/>
              <a:t>Concise</a:t>
            </a:r>
            <a:r>
              <a:rPr lang="en-US" sz="4900" dirty="0" smtClean="0"/>
              <a:t> </a:t>
            </a:r>
            <a:r>
              <a:rPr lang="en-US" sz="4900" dirty="0"/>
              <a:t>– Useful</a:t>
            </a:r>
            <a:r>
              <a:rPr lang="en-US" sz="4800" dirty="0"/>
              <a:t>, Easy to Read &amp;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871" y="1676400"/>
            <a:ext cx="9163929" cy="5181600"/>
          </a:xfrm>
        </p:spPr>
        <p:txBody>
          <a:bodyPr>
            <a:normAutofit/>
          </a:bodyPr>
          <a:lstStyle/>
          <a:p>
            <a:r>
              <a:rPr lang="en-US" dirty="0"/>
              <a:t>Identify the needs of </a:t>
            </a:r>
            <a:br>
              <a:rPr lang="en-US" dirty="0"/>
            </a:br>
            <a:r>
              <a:rPr lang="en-US" dirty="0"/>
              <a:t>the stakeholder </a:t>
            </a:r>
            <a:br>
              <a:rPr lang="en-US" dirty="0"/>
            </a:br>
            <a:r>
              <a:rPr lang="en-US" dirty="0"/>
              <a:t>(include opportunities, </a:t>
            </a:r>
            <a:br>
              <a:rPr lang="en-US" dirty="0"/>
            </a:br>
            <a:r>
              <a:rPr lang="en-US" dirty="0"/>
              <a:t>problems and risks)</a:t>
            </a:r>
          </a:p>
          <a:p>
            <a:r>
              <a:rPr lang="en-US" dirty="0"/>
              <a:t>Explain why the needs </a:t>
            </a:r>
            <a:br>
              <a:rPr lang="en-US" dirty="0"/>
            </a:br>
            <a:r>
              <a:rPr lang="en-US" dirty="0"/>
              <a:t>are worth satisfying </a:t>
            </a:r>
            <a:br>
              <a:rPr lang="en-US" dirty="0"/>
            </a:br>
            <a:r>
              <a:rPr lang="en-US" dirty="0"/>
              <a:t>(meet objectives)</a:t>
            </a:r>
          </a:p>
          <a:p>
            <a:r>
              <a:rPr lang="en-US" dirty="0"/>
              <a:t>Define when those needs are satisfied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 descr="MCHH01905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43543">
            <a:off x="8706231" y="4459074"/>
            <a:ext cx="1063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b="1" dirty="0" smtClean="0"/>
              <a:t>Design </a:t>
            </a:r>
            <a:r>
              <a:rPr lang="en-US" b="1" dirty="0"/>
              <a:t>Free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871" y="1676400"/>
            <a:ext cx="11683063" cy="5000772"/>
          </a:xfrm>
        </p:spPr>
        <p:txBody>
          <a:bodyPr>
            <a:normAutofit/>
          </a:bodyPr>
          <a:lstStyle/>
          <a:p>
            <a:r>
              <a:rPr lang="en-US" dirty="0"/>
              <a:t>Should </a:t>
            </a:r>
            <a:r>
              <a:rPr lang="en-US" b="1" dirty="0"/>
              <a:t>NOT </a:t>
            </a:r>
            <a:r>
              <a:rPr lang="en-US" dirty="0"/>
              <a:t>specify implementation (How)</a:t>
            </a:r>
          </a:p>
          <a:p>
            <a:r>
              <a:rPr lang="en-US" dirty="0"/>
              <a:t>Should specify </a:t>
            </a:r>
            <a:r>
              <a:rPr lang="en-US" b="1" dirty="0"/>
              <a:t>What</a:t>
            </a:r>
          </a:p>
          <a:p>
            <a:pPr lvl="1"/>
            <a:r>
              <a:rPr lang="en-US" dirty="0"/>
              <a:t>What information is needed</a:t>
            </a:r>
          </a:p>
          <a:p>
            <a:pPr lvl="1"/>
            <a:r>
              <a:rPr lang="en-US" dirty="0"/>
              <a:t>What processes are needed</a:t>
            </a:r>
          </a:p>
          <a:p>
            <a:pPr lvl="1"/>
            <a:r>
              <a:rPr lang="en-US" dirty="0"/>
              <a:t>What business rules need to be applied</a:t>
            </a:r>
            <a:endParaRPr lang="en-US" dirty="0" smtClean="0"/>
          </a:p>
          <a:p>
            <a:r>
              <a:rPr lang="en-US" dirty="0" smtClean="0"/>
              <a:t>Leave </a:t>
            </a:r>
            <a:r>
              <a:rPr lang="en-US" dirty="0"/>
              <a:t>options for the delivery team to figure out how</a:t>
            </a:r>
          </a:p>
          <a:p>
            <a:r>
              <a:rPr lang="en-US" b="1" dirty="0"/>
              <a:t>BUT </a:t>
            </a:r>
            <a:r>
              <a:rPr lang="en-US" dirty="0"/>
              <a:t>is the requirement technically feasible?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an excellent requirement?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endParaRPr lang="en-US" dirty="0" smtClean="0">
              <a:latin typeface="Arial Black"/>
              <a:cs typeface="Arial Black"/>
            </a:endParaRPr>
          </a:p>
          <a:p>
            <a:pPr algn="ctr">
              <a:buNone/>
            </a:pPr>
            <a:r>
              <a:rPr lang="en-US" dirty="0" smtClean="0">
                <a:latin typeface="Arial Black"/>
                <a:cs typeface="Arial Black"/>
              </a:rPr>
              <a:t>The system shall work just like the previous one, but on a new platform.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feel it isn’t, how can it be improved?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b="1" dirty="0"/>
              <a:t>Attainable</a:t>
            </a:r>
            <a:r>
              <a:rPr lang="en-US" dirty="0"/>
              <a:t> – Can Be 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a solution that is </a:t>
            </a:r>
            <a:r>
              <a:rPr lang="en-US" b="1" dirty="0"/>
              <a:t>ATTAINABLE </a:t>
            </a:r>
            <a:r>
              <a:rPr lang="en-US" dirty="0"/>
              <a:t>and is in conjunction with </a:t>
            </a:r>
            <a:r>
              <a:rPr lang="en-US" b="1" dirty="0"/>
              <a:t>VALUABLE </a:t>
            </a:r>
            <a:r>
              <a:rPr lang="en-US" dirty="0"/>
              <a:t>requirements</a:t>
            </a:r>
          </a:p>
          <a:p>
            <a:r>
              <a:rPr lang="en-US" b="1" dirty="0"/>
              <a:t>COST </a:t>
            </a:r>
            <a:r>
              <a:rPr lang="en-US" dirty="0"/>
              <a:t>should not be more than </a:t>
            </a:r>
            <a:r>
              <a:rPr lang="en-US" b="1" dirty="0"/>
              <a:t>BENEFIT </a:t>
            </a:r>
            <a:r>
              <a:rPr lang="en-US" dirty="0"/>
              <a:t>received by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8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7 - &amp;quot;User Stories&amp;quot;&quot;/&gt;&lt;property id=&quot;20307&quot; value=&quot;307&quot;/&gt;&lt;/object&gt;&lt;object type=&quot;3&quot; unique_id=&quot;10005&quot;&gt;&lt;property id=&quot;20148&quot; value=&quot;5&quot;/&gt;&lt;property id=&quot;20300&quot; value=&quot;Slide 33 - &amp;quot;Good Stories Versus Bad Stories&amp;quot;&quot;/&gt;&lt;property id=&quot;20307&quot; value=&quot;309&quot;/&gt;&lt;/object&gt;&lt;object type=&quot;3&quot; unique_id=&quot;10006&quot;&gt;&lt;property id=&quot;20148&quot; value=&quot;5&quot;/&gt;&lt;property id=&quot;20300&quot; value=&quot;Slide 34 - &amp;quot;So That – So What?&amp;quot;&quot;/&gt;&lt;property id=&quot;20307&quot; value=&quot;310&quot;/&gt;&lt;/object&gt;&lt;object type=&quot;3&quot; unique_id=&quot;10007&quot;&gt;&lt;property id=&quot;20148&quot; value=&quot;5&quot;/&gt;&lt;property id=&quot;20300&quot; value=&quot;Slide 210 - &amp;quot;Help the Kids Donor Case Study&amp;quot;&quot;/&gt;&lt;property id=&quot;20307&quot; value=&quot;303&quot;/&gt;&lt;/object&gt;&lt;object type=&quot;3&quot; unique_id=&quot;10008&quot;&gt;&lt;property id=&quot;20148&quot; value=&quot;5&quot;/&gt;&lt;property id=&quot;20300&quot; value=&quot;Slide 18 - &amp;quot;User Story Life Cycle&amp;quot;&quot;/&gt;&lt;property id=&quot;20307&quot; value=&quot;308&quot;/&gt;&lt;/object&gt;&lt;object type=&quot;3&quot; unique_id=&quot;10009&quot;&gt;&lt;property id=&quot;20148&quot; value=&quot;5&quot;/&gt;&lt;property id=&quot;20300&quot; value=&quot;Slide 19 - &amp;quot;The User Story Family Tree&amp;quot;&quot;/&gt;&lt;property id=&quot;20307&quot; value=&quot;315&quot;/&gt;&lt;/object&gt;&lt;object type=&quot;3&quot; unique_id=&quot;10010&quot;&gt;&lt;property id=&quot;20148&quot; value=&quot;5&quot;/&gt;&lt;property id=&quot;20300&quot; value=&quot;Slide 23 - &amp;quot;As A ….. (the Who)&amp;quot;&quot;/&gt;&lt;property id=&quot;20307&quot; value=&quot;321&quot;/&gt;&lt;/object&gt;&lt;object type=&quot;3&quot; unique_id=&quot;10011&quot;&gt;&lt;property id=&quot;20148&quot; value=&quot;5&quot;/&gt;&lt;property id=&quot;20300&quot; value=&quot;Slide 8 - &amp;quot;There’s More to the Story&amp;quot;&quot;/&gt;&lt;property id=&quot;20307&quot; value=&quot;302&quot;/&gt;&lt;/object&gt;&lt;object type=&quot;3&quot; unique_id=&quot;10012&quot;&gt;&lt;property id=&quot;20148&quot; value=&quot;5&quot;/&gt;&lt;property id=&quot;20300&quot; value=&quot;Slide 47 - &amp;quot;User Story Comparison&amp;quot;&quot;/&gt;&lt;property id=&quot;20307&quot; value=&quot;314&quot;/&gt;&lt;/object&gt;&lt;object type=&quot;3&quot; unique_id=&quot;10013&quot;&gt;&lt;property id=&quot;20148&quot; value=&quot;5&quot;/&gt;&lt;property id=&quot;20300&quot; value=&quot;Slide 22 - &amp;quot;INVEST&amp;quot;&quot;/&gt;&lt;property id=&quot;20307&quot; value=&quot;257&quot;/&gt;&lt;/object&gt;&lt;object type=&quot;3&quot; unique_id=&quot;10014&quot;&gt;&lt;property id=&quot;20148&quot; value=&quot;5&quot;/&gt;&lt;property id=&quot;20300&quot; value=&quot;Slide 42 - &amp;quot;I - Independent&amp;quot;&quot;/&gt;&lt;property id=&quot;20307&quot; value=&quot;271&quot;/&gt;&lt;/object&gt;&lt;object type=&quot;3&quot; unique_id=&quot;10015&quot;&gt;&lt;property id=&quot;20148&quot; value=&quot;5&quot;/&gt;&lt;property id=&quot;20300&quot; value=&quot;Slide 51 - &amp;quot;N – Negotiable, Not Negotiated&amp;quot;&quot;/&gt;&lt;property id=&quot;20307&quot; value=&quot;284&quot;/&gt;&lt;/object&gt;&lt;object type=&quot;3&quot; unique_id=&quot;10016&quot;&gt;&lt;property id=&quot;20148&quot; value=&quot;5&quot;/&gt;&lt;property id=&quot;20300&quot; value=&quot;Slide 59 - &amp;quot;V - Valuable&amp;quot;&quot;/&gt;&lt;property id=&quot;20307&quot; value=&quot;272&quot;/&gt;&lt;/object&gt;&lt;object type=&quot;3&quot; unique_id=&quot;10017&quot;&gt;&lt;property id=&quot;20148&quot; value=&quot;5&quot;/&gt;&lt;property id=&quot;20300&quot; value=&quot;Slide 63 - &amp;quot;Determining Value&amp;quot;&quot;/&gt;&lt;property id=&quot;20307&quot; value=&quot;313&quot;/&gt;&lt;/object&gt;&lt;object type=&quot;3&quot; unique_id=&quot;10018&quot;&gt;&lt;property id=&quot;20148&quot; value=&quot;5&quot;/&gt;&lt;property id=&quot;20300&quot; value=&quot;Slide 64 - &amp;quot;Discussion: Define Value&amp;quot;&quot;/&gt;&lt;property id=&quot;20307&quot; value=&quot;311&quot;/&gt;&lt;/object&gt;&lt;object type=&quot;3&quot; unique_id=&quot;10019&quot;&gt;&lt;property id=&quot;20148&quot; value=&quot;5&quot;/&gt;&lt;property id=&quot;20300&quot; value=&quot;Slide 66 - &amp;quot;Story Value&amp;quot;&quot;/&gt;&lt;property id=&quot;20307&quot; value=&quot;305&quot;/&gt;&lt;/object&gt;&lt;object type=&quot;3&quot; unique_id=&quot;10020&quot;&gt;&lt;property id=&quot;20148&quot; value=&quot;5&quot;/&gt;&lt;property id=&quot;20300&quot; value=&quot;Slide 71 - &amp;quot;E - Estimable&amp;quot;&quot;/&gt;&lt;property id=&quot;20307&quot; value=&quot;273&quot;/&gt;&lt;/object&gt;&lt;object type=&quot;3&quot; unique_id=&quot;10021&quot;&gt;&lt;property id=&quot;20148&quot; value=&quot;5&quot;/&gt;&lt;property id=&quot;20300&quot; value=&quot;Slide 77 - &amp;quot;Sizing Stories&amp;quot;&quot;/&gt;&lt;property id=&quot;20307&quot; value=&quot;306&quot;/&gt;&lt;/object&gt;&lt;object type=&quot;3&quot; unique_id=&quot;10022&quot;&gt;&lt;property id=&quot;20148&quot; value=&quot;5&quot;/&gt;&lt;property id=&quot;20300&quot; value=&quot;Slide 76 - &amp;quot;Small – Sized Appropriately&amp;quot;&quot;/&gt;&lt;property id=&quot;20307&quot; value=&quot;277&quot;/&gt;&lt;/object&gt;&lt;object type=&quot;3&quot; unique_id=&quot;10023&quot;&gt;&lt;property id=&quot;20148&quot; value=&quot;5&quot;/&gt;&lt;property id=&quot;20300&quot; value=&quot;Slide 79 - &amp;quot;Testable&amp;quot;&quot;/&gt;&lt;property id=&quot;20307&quot; value=&quot;274&quot;/&gt;&lt;/object&gt;&lt;object type=&quot;3&quot; unique_id=&quot;10024&quot;&gt;&lt;property id=&quot;20148&quot; value=&quot;5&quot;/&gt;&lt;property id=&quot;20300&quot; value=&quot;Slide 86 - &amp;quot;The 3 Amigos - Perspective&amp;quot;&quot;/&gt;&lt;property id=&quot;20307&quot; value=&quot;285&quot;/&gt;&lt;/object&gt;&lt;object type=&quot;3&quot; unique_id=&quot;10025&quot;&gt;&lt;property id=&quot;20148&quot; value=&quot;5&quot;/&gt;&lt;property id=&quot;20300&quot; value=&quot;Slide 87 - &amp;quot;4 Core Components&amp;quot;&quot;/&gt;&lt;property id=&quot;20307&quot; value=&quot;258&quot;/&gt;&lt;/object&gt;&lt;object type=&quot;3&quot; unique_id=&quot;10031&quot;&gt;&lt;property id=&quot;20148&quot; value=&quot;5&quot;/&gt;&lt;property id=&quot;20300&quot; value=&quot;Slide 97 - &amp;quot;Acceptance Criteria&amp;quot;&quot;/&gt;&lt;property id=&quot;20307&quot; value=&quot;260&quot;/&gt;&lt;/object&gt;&lt;object type=&quot;3&quot; unique_id=&quot;10032&quot;&gt;&lt;property id=&quot;20148&quot; value=&quot;5&quot;/&gt;&lt;property id=&quot;20300&quot; value=&quot;Slide 101 - &amp;quot;Acceptance Criteria Traceability&amp;quot;&quot;/&gt;&lt;property id=&quot;20307&quot; value=&quot;261&quot;/&gt;&lt;/object&gt;&lt;object type=&quot;3&quot; unique_id=&quot;10033&quot;&gt;&lt;property id=&quot;20148&quot; value=&quot;5&quot;/&gt;&lt;property id=&quot;20300&quot; value=&quot;Slide 109 - &amp;quot;Examples/Scenarios&amp;quot;&quot;/&gt;&lt;property id=&quot;20307&quot; value=&quot;262&quot;/&gt;&lt;/object&gt;&lt;object type=&quot;3&quot; unique_id=&quot;10034&quot;&gt;&lt;property id=&quot;20148&quot; value=&quot;5&quot;/&gt;&lt;property id=&quot;20300&quot; value=&quot;Slide 110 - &amp;quot;Given – When - Then&amp;quot;&quot;/&gt;&lt;property id=&quot;20307&quot; value=&quot;286&quot;/&gt;&lt;/object&gt;&lt;object type=&quot;3&quot; unique_id=&quot;10035&quot;&gt;&lt;property id=&quot;20148&quot; value=&quot;5&quot;/&gt;&lt;property id=&quot;20300&quot; value=&quot;Slide 111 - &amp;quot;Scenarios&amp;quot;&quot;/&gt;&lt;property id=&quot;20307&quot; value=&quot;287&quot;/&gt;&lt;/object&gt;&lt;object type=&quot;3&quot; unique_id=&quot;10036&quot;&gt;&lt;property id=&quot;20148&quot; value=&quot;5&quot;/&gt;&lt;property id=&quot;20300&quot; value=&quot;Slide 185 - &amp;quot;Change Triage&amp;quot;&quot;/&gt;&lt;property id=&quot;20307&quot; value=&quot;263&quot;/&gt;&lt;/object&gt;&lt;object type=&quot;3&quot; unique_id=&quot;10037&quot;&gt;&lt;property id=&quot;20148&quot; value=&quot;5&quot;/&gt;&lt;property id=&quot;20300&quot; value=&quot;Slide 223 - &amp;quot;Business Value Criteria&amp;quot;&quot;/&gt;&lt;property id=&quot;20307&quot; value=&quot;292&quot;/&gt;&lt;/object&gt;&lt;object type=&quot;3&quot; unique_id=&quot;10038&quot;&gt;&lt;property id=&quot;20148&quot; value=&quot;5&quot;/&gt;&lt;property id=&quot;20300&quot; value=&quot;Slide 224 - &amp;quot;Relative Business Value&amp;quot;&quot;/&gt;&lt;property id=&quot;20307&quot; value=&quot;290&quot;/&gt;&lt;/object&gt;&lt;object type=&quot;3&quot; unique_id=&quot;10039&quot;&gt;&lt;property id=&quot;20148&quot; value=&quot;5&quot;/&gt;&lt;property id=&quot;20300&quot; value=&quot;Slide 225 - &amp;quot;Business Value Burn Down&amp;quot;&quot;/&gt;&lt;property id=&quot;20307&quot; value=&quot;297&quot;/&gt;&lt;/object&gt;&lt;object type=&quot;3&quot; unique_id=&quot;10040&quot;&gt;&lt;property id=&quot;20148&quot; value=&quot;5&quot;/&gt;&lt;property id=&quot;20300&quot; value=&quot;Slide 226 - &amp;quot;Relative Sizing&amp;quot;&quot;/&gt;&lt;property id=&quot;20307&quot; value=&quot;291&quot;/&gt;&lt;/object&gt;&lt;object type=&quot;3&quot; unique_id=&quot;10041&quot;&gt;&lt;property id=&quot;20148&quot; value=&quot;5&quot;/&gt;&lt;property id=&quot;20300&quot; value=&quot;Slide 113 - &amp;quot;Splitting a User Story &amp;quot;&quot;/&gt;&lt;property id=&quot;20307&quot; value=&quot;288&quot;/&gt;&lt;/object&gt;&lt;object type=&quot;3&quot; unique_id=&quot;10042&quot;&gt;&lt;property id=&quot;20148&quot; value=&quot;5&quot;/&gt;&lt;property id=&quot;20300&quot; value=&quot;Slide 114 - &amp;quot;Prepare the Story&amp;quot;&quot;/&gt;&lt;property id=&quot;20307&quot; value=&quot;316&quot;/&gt;&lt;/object&gt;&lt;object type=&quot;3&quot; unique_id=&quot;10043&quot;&gt;&lt;property id=&quot;20148&quot; value=&quot;5&quot;/&gt;&lt;property id=&quot;20300&quot; value=&quot;Slide 115 - &amp;quot;Various Ways to Split and Slice Stories&amp;quot;&quot;/&gt;&lt;property id=&quot;20307&quot; value=&quot;319&quot;/&gt;&lt;/object&gt;&lt;object type=&quot;3&quot; unique_id=&quot;10044&quot;&gt;&lt;property id=&quot;20148&quot; value=&quot;5&quot;/&gt;&lt;property id=&quot;20300&quot; value=&quot;Slide 116 - &amp;quot;When All Else Fails&amp;quot;&quot;/&gt;&lt;property id=&quot;20307&quot; value=&quot;318&quot;/&gt;&lt;/object&gt;&lt;object type=&quot;3&quot; unique_id=&quot;10045&quot;&gt;&lt;property id=&quot;20148&quot; value=&quot;5&quot;/&gt;&lt;property id=&quot;20300&quot; value=&quot;Slide 117 - &amp;quot;Evaluate the Split with Your Amigos&amp;quot;&quot;/&gt;&lt;property id=&quot;20307&quot; value=&quot;320&quot;/&gt;&lt;/object&gt;&lt;object type=&quot;3&quot; unique_id=&quot;10046&quot;&gt;&lt;property id=&quot;20148&quot; value=&quot;5&quot;/&gt;&lt;property id=&quot;20300&quot; value=&quot;Slide 118 - &amp;quot;Get Consensus on the Best Split&amp;quot;&quot;/&gt;&lt;property id=&quot;20307&quot; value=&quot;317&quot;/&gt;&lt;/object&gt;&lt;object type=&quot;3&quot; unique_id=&quot;10047&quot;&gt;&lt;property id=&quot;20148&quot; value=&quot;5&quot;/&gt;&lt;property id=&quot;20300&quot; value=&quot;Slide 142 - &amp;quot;Splitting&amp;quot;&quot;/&gt;&lt;property id=&quot;20307&quot; value=&quot;289&quot;/&gt;&lt;/object&gt;&lt;object type=&quot;3&quot; unique_id=&quot;10048&quot;&gt;&lt;property id=&quot;20148&quot; value=&quot;5&quot;/&gt;&lt;property id=&quot;20300&quot; value=&quot;Slide 158 - &amp;quot;When is a Story a Defect?&amp;quot;&quot;/&gt;&lt;property id=&quot;20307&quot; value=&quot;296&quot;/&gt;&lt;/object&gt;&lt;object type=&quot;3&quot; unique_id=&quot;10049&quot;&gt;&lt;property id=&quot;20148&quot; value=&quot;5&quot;/&gt;&lt;property id=&quot;20300&quot; value=&quot;Slide 159 - &amp;quot;Defects&amp;quot;&quot;/&gt;&lt;property id=&quot;20307&quot; value=&quot;295&quot;/&gt;&lt;/object&gt;&lt;object type=&quot;3&quot; unique_id=&quot;10050&quot;&gt;&lt;property id=&quot;20148&quot; value=&quot;5&quot;/&gt;&lt;property id=&quot;20300&quot; value=&quot;Slide 160 - &amp;quot;Infrastructure – Good and Bad&amp;quot;&quot;/&gt;&lt;property id=&quot;20307&quot; value=&quot;264&quot;/&gt;&lt;/object&gt;&lt;object type=&quot;3&quot; unique_id=&quot;10051&quot;&gt;&lt;property id=&quot;20148&quot; value=&quot;5&quot;/&gt;&lt;property id=&quot;20300&quot; value=&quot;Slide 161 - &amp;quot;Technical Story – Good and Bad&amp;quot;&quot;/&gt;&lt;property id=&quot;20307&quot; value=&quot;265&quot;/&gt;&lt;/object&gt;&lt;object type=&quot;3&quot; unique_id=&quot;10052&quot;&gt;&lt;property id=&quot;20148&quot; value=&quot;5&quot;/&gt;&lt;property id=&quot;20300&quot; value=&quot;Slide 164 - &amp;quot;Non-Functional – Good and Bad&amp;quot;&quot;/&gt;&lt;property id=&quot;20307&quot; value=&quot;266&quot;/&gt;&lt;/object&gt;&lt;object type=&quot;3&quot; unique_id=&quot;10053&quot;&gt;&lt;property id=&quot;20148&quot; value=&quot;5&quot;/&gt;&lt;property id=&quot;20300&quot; value=&quot;Slide 153 - &amp;quot;Spike – Good and Bad&amp;quot;&quot;/&gt;&lt;property id=&quot;20307&quot; value=&quot;267&quot;/&gt;&lt;/object&gt;&lt;object type=&quot;3&quot; unique_id=&quot;10054&quot;&gt;&lt;property id=&quot;20148&quot; value=&quot;5&quot;/&gt;&lt;property id=&quot;20300&quot; value=&quot;Slide 154 - &amp;quot;Document – Good and Bad&amp;quot;&quot;/&gt;&lt;property id=&quot;20307&quot; value=&quot;268&quot;/&gt;&lt;/object&gt;&lt;object type=&quot;3&quot; unique_id=&quot;10055&quot;&gt;&lt;property id=&quot;20148&quot; value=&quot;5&quot;/&gt;&lt;property id=&quot;20300&quot; value=&quot;Slide 155 - &amp;quot;Refactor – Good or Bad&amp;quot;&quot;/&gt;&lt;property id=&quot;20307&quot; value=&quot;269&quot;/&gt;&lt;/object&gt;&lt;object type=&quot;3&quot; unique_id=&quot;10056&quot;&gt;&lt;property id=&quot;20148&quot; value=&quot;5&quot;/&gt;&lt;property id=&quot;20300&quot; value=&quot;Slide 156 - &amp;quot;Interface – Good or Bad&amp;quot;&quot;/&gt;&lt;property id=&quot;20307&quot; value=&quot;270&quot;/&gt;&lt;/object&gt;&lt;object type=&quot;3&quot; unique_id=&quot;10057&quot;&gt;&lt;property id=&quot;20148&quot; value=&quot;5&quot;/&gt;&lt;property id=&quot;20300&quot; value=&quot;Slide 157 - &amp;quot;Transition – Good or Bad&amp;quot;&quot;/&gt;&lt;property id=&quot;20307&quot; value=&quot;294&quot;/&gt;&lt;/object&gt;&lt;object type=&quot;3&quot; unique_id=&quot;10059&quot;&gt;&lt;property id=&quot;20148&quot; value=&quot;5&quot;/&gt;&lt;property id=&quot;20300&quot; value=&quot;Slide 166 - &amp;quot;Dependency&amp;quot;&quot;/&gt;&lt;property id=&quot;20307&quot; value=&quot;282&quot;/&gt;&lt;/object&gt;&lt;object type=&quot;3&quot; unique_id=&quot;10060&quot;&gt;&lt;property id=&quot;20148&quot; value=&quot;5&quot;/&gt;&lt;property id=&quot;20300&quot; value=&quot;Slide 168 - &amp;quot;Challenge Dependencies&amp;quot;&quot;/&gt;&lt;property id=&quot;20307&quot; value=&quot;322&quot;/&gt;&lt;/object&gt;&lt;object type=&quot;3&quot; unique_id=&quot;10061&quot;&gt;&lt;property id=&quot;20148&quot; value=&quot;5&quot;/&gt;&lt;property id=&quot;20300&quot; value=&quot;Slide 173 - &amp;quot;Theme&amp;quot;&quot;/&gt;&lt;property id=&quot;20307&quot; value=&quot;283&quot;/&gt;&lt;/object&gt;&lt;object type=&quot;3&quot; unique_id=&quot;10062&quot;&gt;&lt;property id=&quot;20148&quot; value=&quot;5&quot;/&gt;&lt;property id=&quot;20300&quot; value=&quot;Slide 175 - &amp;quot;Good-to-Great User Stories&amp;quot;&quot;/&gt;&lt;property id=&quot;20307&quot; value=&quot;299&quot;/&gt;&lt;/object&gt;&lt;object type=&quot;3&quot; unique_id=&quot;10063&quot;&gt;&lt;property id=&quot;20148&quot; value=&quot;5&quot;/&gt;&lt;property id=&quot;20300&quot; value=&quot;Slide 176 - &amp;quot;Test Your User Story&amp;quot;&quot;/&gt;&lt;property id=&quot;20307&quot; value=&quot;300&quot;/&gt;&lt;/object&gt;&lt;object type=&quot;3&quot; unique_id=&quot;10064&quot;&gt;&lt;property id=&quot;20148&quot; value=&quot;5&quot;/&gt;&lt;property id=&quot;20300&quot; value=&quot;Slide 177 - &amp;quot;Agile Test Scenarios&amp;quot;&quot;/&gt;&lt;property id=&quot;20307&quot; value=&quot;301&quot;/&gt;&lt;/object&gt;&lt;object type=&quot;3&quot; unique_id=&quot;10065&quot;&gt;&lt;property id=&quot;20148&quot; value=&quot;5&quot;/&gt;&lt;property id=&quot;20300&quot; value=&quot;Slide 35 - &amp;quot;Exercise: Real-World User Stories &amp;quot;&quot;/&gt;&lt;property id=&quot;20307&quot; value=&quot;312&quot;/&gt;&lt;/object&gt;&lt;object type=&quot;3&quot; unique_id=&quot;10131&quot;&gt;&lt;property id=&quot;20148&quot; value=&quot;5&quot;/&gt;&lt;property id=&quot;20300&quot; value=&quot;Slide 2 - &amp;quot;Chapter 1&amp;quot;&quot;/&gt;&lt;property id=&quot;20307&quot; value=&quot;323&quot;/&gt;&lt;/object&gt;&lt;object type=&quot;3&quot; unique_id=&quot;10132&quot;&gt;&lt;property id=&quot;20148&quot; value=&quot;5&quot;/&gt;&lt;property id=&quot;20300&quot; value=&quot;Slide 3 - &amp;quot;Agile Manifesto Recall&amp;quot;&quot;/&gt;&lt;property id=&quot;20307&quot; value=&quot;374&quot;/&gt;&lt;/object&gt;&lt;object type=&quot;3&quot; unique_id=&quot;10133&quot;&gt;&lt;property id=&quot;20148&quot; value=&quot;5&quot;/&gt;&lt;property id=&quot;20300&quot; value=&quot;Slide 4 - &amp;quot;Iteration 0 &amp;quot;&quot;/&gt;&lt;property id=&quot;20307&quot; value=&quot;376&quot;/&gt;&lt;/object&gt;&lt;object type=&quot;3&quot; unique_id=&quot;10134&quot;&gt;&lt;property id=&quot;20148&quot; value=&quot;5&quot;/&gt;&lt;property id=&quot;20300&quot; value=&quot;Slide 5 - &amp;quot;Scrum Ceremonies&amp;quot;&quot;/&gt;&lt;property id=&quot;20307&quot; value=&quot;378&quot;/&gt;&lt;/object&gt;&lt;object type=&quot;3&quot; unique_id=&quot;10135&quot;&gt;&lt;property id=&quot;20148&quot; value=&quot;5&quot;/&gt;&lt;property id=&quot;20300&quot; value=&quot;Slide 222&quot;/&gt;&lt;property id=&quot;20307&quot; value=&quot;377&quot;/&gt;&lt;/object&gt;&lt;object type=&quot;3&quot; unique_id=&quot;10136&quot;&gt;&lt;property id=&quot;20148&quot; value=&quot;5&quot;/&gt;&lt;property id=&quot;20300&quot; value=&quot;Slide 6 - &amp;quot;Who Does What When&amp;quot;&quot;/&gt;&lt;property id=&quot;20307&quot; value=&quot;388&quot;/&gt;&lt;/object&gt;&lt;object type=&quot;3&quot; unique_id=&quot;10137&quot;&gt;&lt;property id=&quot;20148&quot; value=&quot;5&quot;/&gt;&lt;property id=&quot;20300&quot; value=&quot;Slide 9 - &amp;quot;Tracing of Traditional Requirements&amp;quot;&quot;/&gt;&lt;property id=&quot;20307&quot; value=&quot;370&quot;/&gt;&lt;/object&gt;&lt;object type=&quot;3&quot; unique_id=&quot;10138&quot;&gt;&lt;property id=&quot;20148&quot; value=&quot;5&quot;/&gt;&lt;property id=&quot;20300&quot; value=&quot;Slide 10 - &amp;quot;Brief Requirements Followed By Many Conversations&amp;quot;&quot;/&gt;&lt;property id=&quot;20307&quot; value=&quot;328&quot;/&gt;&lt;/object&gt;&lt;object type=&quot;3&quot; unique_id=&quot;10139&quot;&gt;&lt;property id=&quot;20148&quot; value=&quot;5&quot;/&gt;&lt;property id=&quot;20300&quot; value=&quot;Slide 11 - &amp;quot;Common User Story Pitfalls&amp;quot;&quot;/&gt;&lt;property id=&quot;20307&quot; value=&quot;401&quot;/&gt;&lt;/object&gt;&lt;object type=&quot;3&quot; unique_id=&quot;10141&quot;&gt;&lt;property id=&quot;20148&quot; value=&quot;5&quot;/&gt;&lt;property id=&quot;20300&quot; value=&quot;Slide 16 - &amp;quot;Creating Acceptance Criteria&amp;quot;&quot;/&gt;&lt;property id=&quot;20307&quot; value=&quot;386&quot;/&gt;&lt;/object&gt;&lt;object type=&quot;3&quot; unique_id=&quot;10142&quot;&gt;&lt;property id=&quot;20148&quot; value=&quot;5&quot;/&gt;&lt;property id=&quot;20300&quot; value=&quot;Slide 17 - &amp;quot;Acceptance Criteria Considerations&amp;quot;&quot;/&gt;&lt;property id=&quot;20307&quot; value=&quot;387&quot;/&gt;&lt;/object&gt;&lt;object type=&quot;3&quot; unique_id=&quot;10143&quot;&gt;&lt;property id=&quot;20148&quot; value=&quot;5&quot;/&gt;&lt;property id=&quot;20300&quot; value=&quot;Slide 24 - &amp;quot;Multi-Dimensional Users&amp;quot;&quot;/&gt;&lt;property id=&quot;20307&quot; value=&quot;341&quot;/&gt;&lt;/object&gt;&lt;object type=&quot;3&quot; unique_id=&quot;10144&quot;&gt;&lt;property id=&quot;20148&quot; value=&quot;5&quot;/&gt;&lt;property id=&quot;20300&quot; value=&quot;Slide 25 - &amp;quot;Example of a Persona Template&amp;quot;&quot;/&gt;&lt;property id=&quot;20307&quot; value=&quot;333&quot;/&gt;&lt;/object&gt;&lt;object type=&quot;3&quot; unique_id=&quot;10145&quot;&gt;&lt;property id=&quot;20148&quot; value=&quot;5&quot;/&gt;&lt;property id=&quot;20300&quot; value=&quot;Slide 26 - &amp;quot;Personas&amp;quot;&quot;/&gt;&lt;property id=&quot;20307&quot; value=&quot;334&quot;/&gt;&lt;/object&gt;&lt;object type=&quot;3&quot; unique_id=&quot;10146&quot;&gt;&lt;property id=&quot;20148&quot; value=&quot;5&quot;/&gt;&lt;property id=&quot;20300&quot; value=&quot;Slide 27 - &amp;quot;Complex Characters&amp;quot;&quot;/&gt;&lt;property id=&quot;20307&quot; value=&quot;394&quot;/&gt;&lt;/object&gt;&lt;object type=&quot;3&quot; unique_id=&quot;10147&quot;&gt;&lt;property id=&quot;20148&quot; value=&quot;5&quot;/&gt;&lt;property id=&quot;20300&quot; value=&quot;Slide 28 - &amp;quot;I Need/ I Want ….. (the What)&amp;quot;&quot;/&gt;&lt;property id=&quot;20307&quot; value=&quot;332&quot;/&gt;&lt;/object&gt;&lt;object type=&quot;3&quot; unique_id=&quot;10148&quot;&gt;&lt;property id=&quot;20148&quot; value=&quot;5&quot;/&gt;&lt;property id=&quot;20300&quot; value=&quot;Slide 29 - &amp;quot;So That ….(the Why)&amp;quot;&quot;/&gt;&lt;property id=&quot;20307&quot; value=&quot;331&quot;/&gt;&lt;/object&gt;&lt;object type=&quot;3&quot; unique_id=&quot;10149&quot;&gt;&lt;property id=&quot;20148&quot; value=&quot;5&quot;/&gt;&lt;property id=&quot;20300&quot; value=&quot;Slide 30 - &amp;quot;Benefits of a Strong “So That”&amp;quot;&quot;/&gt;&lt;property id=&quot;20307&quot; value=&quot;351&quot;/&gt;&lt;/object&gt;&lt;object type=&quot;3&quot; unique_id=&quot;10150&quot;&gt;&lt;property id=&quot;20148&quot; value=&quot;5&quot;/&gt;&lt;property id=&quot;20300&quot; value=&quot;Slide 31 - &amp;quot;Business Value Statements&amp;quot;&quot;/&gt;&lt;property id=&quot;20307&quot; value=&quot;352&quot;/&gt;&lt;/object&gt;&lt;object type=&quot;3&quot; unique_id=&quot;10151&quot;&gt;&lt;property id=&quot;20148&quot; value=&quot;5&quot;/&gt;&lt;property id=&quot;20300&quot; value=&quot;Slide 32 - &amp;quot;Help the Kids Donor Case Study&amp;quot;&quot;/&gt;&lt;property id=&quot;20307&quot; value=&quot;367&quot;/&gt;&lt;/object&gt;&lt;object type=&quot;3&quot; unique_id=&quot;10152&quot;&gt;&lt;property id=&quot;20148&quot; value=&quot;5&quot;/&gt;&lt;property id=&quot;20300&quot; value=&quot;Slide 36 - &amp;quot;The “So That” Challenge&amp;quot;&quot;/&gt;&lt;property id=&quot;20307&quot; value=&quot;395&quot;/&gt;&lt;/object&gt;&lt;object type=&quot;3&quot; unique_id=&quot;10153&quot;&gt;&lt;property id=&quot;20148&quot; value=&quot;5&quot;/&gt;&lt;property id=&quot;20300&quot; value=&quot;Slide 37 - &amp;quot;So That/In Order To Challenge&amp;quot;&quot;/&gt;&lt;property id=&quot;20307&quot; value=&quot;396&quot;/&gt;&lt;/object&gt;&lt;object type=&quot;3&quot; unique_id=&quot;10154&quot;&gt;&lt;property id=&quot;20148&quot; value=&quot;5&quot;/&gt;&lt;property id=&quot;20300&quot; value=&quot;Slide 38&quot;/&gt;&lt;property id=&quot;20307&quot; value=&quot;355&quot;/&gt;&lt;/object&gt;&lt;object type=&quot;3&quot; unique_id=&quot;10155&quot;&gt;&lt;property id=&quot;20148&quot; value=&quot;5&quot;/&gt;&lt;property id=&quot;20300&quot; value=&quot;Slide 39 - &amp;quot;Chapter 2&amp;quot;&quot;/&gt;&lt;property id=&quot;20307&quot; value=&quot;379&quot;/&gt;&lt;/object&gt;&lt;object type=&quot;3&quot; unique_id=&quot;10156&quot;&gt;&lt;property id=&quot;20148&quot; value=&quot;5&quot;/&gt;&lt;property id=&quot;20300&quot; value=&quot;Slide 44 - &amp;quot;Stories versus Tasks&amp;quot;&quot;/&gt;&lt;property id=&quot;20307&quot; value=&quot;330&quot;/&gt;&lt;/object&gt;&lt;object type=&quot;3&quot; unique_id=&quot;10157&quot;&gt;&lt;property id=&quot;20148&quot; value=&quot;5&quot;/&gt;&lt;property id=&quot;20300&quot; value=&quot;Slide 45 - &amp;quot;Epics, Stories or Tasks&amp;quot;&quot;/&gt;&lt;property id=&quot;20307&quot; value=&quot;353&quot;/&gt;&lt;/object&gt;&lt;object type=&quot;3&quot; unique_id=&quot;10158&quot;&gt;&lt;property id=&quot;20148&quot; value=&quot;5&quot;/&gt;&lt;property id=&quot;20300&quot; value=&quot;Slide 41&quot;/&gt;&lt;property id=&quot;20307&quot; value=&quot;335&quot;/&gt;&lt;/object&gt;&lt;object type=&quot;3&quot; unique_id=&quot;10159&quot;&gt;&lt;property id=&quot;20148&quot; value=&quot;5&quot;/&gt;&lt;property id=&quot;20300&quot; value=&quot;Slide 46 - &amp;quot;The Natural Order Challenge&amp;quot;&quot;/&gt;&lt;property id=&quot;20307&quot; value=&quot;354&quot;/&gt;&lt;/object&gt;&lt;object type=&quot;3&quot; unique_id=&quot;10160&quot;&gt;&lt;property id=&quot;20148&quot; value=&quot;5&quot;/&gt;&lt;property id=&quot;20300&quot; value=&quot;Slide 48 - &amp;quot;Key Questions About Dependencies&amp;quot;&quot;/&gt;&lt;property id=&quot;20307&quot; value=&quot;356&quot;/&gt;&lt;/object&gt;&lt;object type=&quot;3&quot; unique_id=&quot;10161&quot;&gt;&lt;property id=&quot;20148&quot; value=&quot;5&quot;/&gt;&lt;property id=&quot;20300&quot; value=&quot;Slide 49 - &amp;quot;What’s the Worst that Can Happen?&amp;quot;&quot;/&gt;&lt;property id=&quot;20307&quot; value=&quot;357&quot;/&gt;&lt;/object&gt;&lt;object type=&quot;3&quot; unique_id=&quot;10162&quot;&gt;&lt;property id=&quot;20148&quot; value=&quot;5&quot;/&gt;&lt;property id=&quot;20300&quot; value=&quot;Slide 50 - &amp;quot;Are These Really Related?&amp;quot;&quot;/&gt;&lt;property id=&quot;20307&quot; value=&quot;336&quot;/&gt;&lt;/object&gt;&lt;object type=&quot;3&quot; unique_id=&quot;10163&quot;&gt;&lt;property id=&quot;20148&quot; value=&quot;5&quot;/&gt;&lt;property id=&quot;20300&quot; value=&quot;Slide 52 - &amp;quot;10 Step Negotiation Strategy&amp;quot;&quot;/&gt;&lt;property id=&quot;20307&quot; value=&quot;365&quot;/&gt;&lt;/object&gt;&lt;object type=&quot;3&quot; unique_id=&quot;10164&quot;&gt;&lt;property id=&quot;20148&quot; value=&quot;5&quot;/&gt;&lt;property id=&quot;20300&quot; value=&quot;Slide 53 - &amp;quot;Negotiation DOs and DON’Ts&amp;quot;&quot;/&gt;&lt;property id=&quot;20307&quot; value=&quot;366&quot;/&gt;&lt;/object&gt;&lt;object type=&quot;3&quot; unique_id=&quot;10165&quot;&gt;&lt;property id=&quot;20148&quot; value=&quot;5&quot;/&gt;&lt;property id=&quot;20300&quot; value=&quot;Slide 54 - &amp;quot;Practice Your Negotiation Skills&amp;quot;&quot;/&gt;&lt;property id=&quot;20307&quot; value=&quot;337&quot;/&gt;&lt;/object&gt;&lt;object type=&quot;3&quot; unique_id=&quot;10166&quot;&gt;&lt;property id=&quot;20148&quot; value=&quot;5&quot;/&gt;&lt;property id=&quot;20300&quot; value=&quot;Slide 55 - &amp;quot;Instruction: For the following 4 scenarios how would you negotiate with your product owner to consider another opt&quot;/&gt;&lt;property id=&quot;20307&quot; value=&quot;361&quot;/&gt;&lt;/object&gt;&lt;object type=&quot;3&quot; unique_id=&quot;10167&quot;&gt;&lt;property id=&quot;20148&quot; value=&quot;5&quot;/&gt;&lt;property id=&quot;20300&quot; value=&quot;Slide 56&quot;/&gt;&lt;property id=&quot;20307&quot; value=&quot;362&quot;/&gt;&lt;/object&gt;&lt;object type=&quot;3&quot; unique_id=&quot;10168&quot;&gt;&lt;property id=&quot;20148&quot; value=&quot;5&quot;/&gt;&lt;property id=&quot;20300&quot; value=&quot;Slide 57&quot;/&gt;&lt;property id=&quot;20307&quot; value=&quot;363&quot;/&gt;&lt;/object&gt;&lt;object type=&quot;3&quot; unique_id=&quot;10169&quot;&gt;&lt;property id=&quot;20148&quot; value=&quot;5&quot;/&gt;&lt;property id=&quot;20300&quot; value=&quot;Slide 58&quot;/&gt;&lt;property id=&quot;20307&quot; value=&quot;364&quot;/&gt;&lt;/object&gt;&lt;object type=&quot;3&quot; unique_id=&quot;10170&quot;&gt;&lt;property id=&quot;20148&quot; value=&quot;5&quot;/&gt;&lt;property id=&quot;20300&quot; value=&quot;Slide 60 - &amp;quot;Without Value Management&amp;quot;&quot;/&gt;&lt;property id=&quot;20307&quot; value=&quot;368&quot;/&gt;&lt;/object&gt;&lt;object type=&quot;3&quot; unique_id=&quot;10171&quot;&gt;&lt;property id=&quot;20148&quot; value=&quot;5&quot;/&gt;&lt;property id=&quot;20300&quot; value=&quot;Slide 61 - &amp;quot;Value Management over Requirement Management&amp;quot;&quot;/&gt;&lt;property id=&quot;20307&quot; value=&quot;373&quot;/&gt;&lt;/object&gt;&lt;object type=&quot;3&quot; unique_id=&quot;10172&quot;&gt;&lt;property id=&quot;20148&quot; value=&quot;5&quot;/&gt;&lt;property id=&quot;20300&quot; value=&quot;Slide 62 - &amp;quot;Value Management Caveats&amp;quot;&quot;/&gt;&lt;property id=&quot;20307&quot; value=&quot;371&quot;/&gt;&lt;/object&gt;&lt;object type=&quot;3&quot; unique_id=&quot;10173&quot;&gt;&lt;property id=&quot;20148&quot; value=&quot;5&quot;/&gt;&lt;property id=&quot;20300&quot; value=&quot;Slide 65 - &amp;quot; Product Value&amp;quot;&quot;/&gt;&lt;property id=&quot;20307&quot; value=&quot;372&quot;/&gt;&lt;/object&gt;&lt;object type=&quot;3&quot; unique_id=&quot;10174&quot;&gt;&lt;property id=&quot;20148&quot; value=&quot;5&quot;/&gt;&lt;property id=&quot;20300&quot; value=&quot;Slide 67 - &amp;quot;Relative Value&amp;quot;&quot;/&gt;&lt;property id=&quot;20307&quot; value=&quot;338&quot;/&gt;&lt;/object&gt;&lt;object type=&quot;3&quot; unique_id=&quot;10175&quot;&gt;&lt;property id=&quot;20148&quot; value=&quot;5&quot;/&gt;&lt;property id=&quot;20300&quot; value=&quot;Slide 68 - &amp;quot;Business Value Poker Working Session&amp;quot;&quot;/&gt;&lt;property id=&quot;20307&quot; value=&quot;380&quot;/&gt;&lt;/object&gt;&lt;object type=&quot;3&quot; unique_id=&quot;10176&quot;&gt;&lt;property id=&quot;20148&quot; value=&quot;5&quot;/&gt;&lt;property id=&quot;20300&quot; value=&quot;Slide 69 - &amp;quot;Other Methods – Assigning Business Value &amp;quot;&quot;/&gt;&lt;property id=&quot;20307&quot; value=&quot;381&quot;/&gt;&lt;/object&gt;&lt;object type=&quot;3&quot; unique_id=&quot;10177&quot;&gt;&lt;property id=&quot;20148&quot; value=&quot;5&quot;/&gt;&lt;property id=&quot;20300&quot; value=&quot;Slide 70 - &amp;quot;Criteria&amp;quot;&quot;/&gt;&lt;property id=&quot;20307&quot; value=&quot;382&quot;/&gt;&lt;/object&gt;&lt;object type=&quot;3&quot; unique_id=&quot;10178&quot;&gt;&lt;property id=&quot;20148&quot; value=&quot;5&quot;/&gt;&lt;property id=&quot;20300&quot; value=&quot;Slide 78 - &amp;quot;Identifying Criteria to Determine Sizes&amp;quot;&quot;/&gt;&lt;property id=&quot;20307&quot; value=&quot;383&quot;/&gt;&lt;/object&gt;&lt;object type=&quot;3&quot; unique_id=&quot;10179&quot;&gt;&lt;property id=&quot;20148&quot; value=&quot;5&quot;/&gt;&lt;property id=&quot;20300&quot; value=&quot;Slide 75 - &amp;quot;Reasons to Stop Estimating&amp;quot;&quot;/&gt;&lt;property id=&quot;20307&quot; value=&quot;384&quot;/&gt;&lt;/object&gt;&lt;object type=&quot;3&quot; unique_id=&quot;10180&quot;&gt;&lt;property id=&quot;20148&quot; value=&quot;5&quot;/&gt;&lt;property id=&quot;20300&quot; value=&quot;Slide 80&quot;/&gt;&lt;property id=&quot;20307&quot; value=&quot;385&quot;/&gt;&lt;/object&gt;&lt;object type=&quot;3&quot; unique_id=&quot;10181&quot;&gt;&lt;property id=&quot;20148&quot; value=&quot;5&quot;/&gt;&lt;property id=&quot;20300&quot; value=&quot;Slide 81 - &amp;quot;Acceptance Criteria turn into Acceptance Tests&amp;quot;&quot;/&gt;&lt;property id=&quot;20307&quot; value=&quot;339&quot;/&gt;&lt;/object&gt;&lt;object type=&quot;3&quot; unique_id=&quot;10182&quot;&gt;&lt;property id=&quot;20148&quot; value=&quot;5&quot;/&gt;&lt;property id=&quot;20300&quot; value=&quot;Slide 82 - &amp;quot;Example of Acceptance Criteria&amp;quot;&quot;/&gt;&lt;property id=&quot;20307&quot; value=&quot;389&quot;/&gt;&lt;/object&gt;&lt;object type=&quot;3&quot; unique_id=&quot;10183&quot;&gt;&lt;property id=&quot;20148&quot; value=&quot;5&quot;/&gt;&lt;property id=&quot;20300&quot; value=&quot;Slide 83 - &amp;quot;Other Acceptance Criteria – Con’t.&amp;quot;&quot;/&gt;&lt;property id=&quot;20307&quot; value=&quot;390&quot;/&gt;&lt;/object&gt;&lt;object type=&quot;3&quot; unique_id=&quot;10184&quot;&gt;&lt;property id=&quot;20148&quot; value=&quot;5&quot;/&gt;&lt;property id=&quot;20300&quot; value=&quot;Slide 84 - &amp;quot;Example of Acceptance Tests&amp;quot;&quot;/&gt;&lt;property id=&quot;20307&quot; value=&quot;392&quot;/&gt;&lt;/object&gt;&lt;object type=&quot;3&quot; unique_id=&quot;10185&quot;&gt;&lt;property id=&quot;20148&quot; value=&quot;5&quot;/&gt;&lt;property id=&quot;20300&quot; value=&quot;Slide 85 - &amp;quot;Creating Acceptance Criteria and Turning Them Into Acceptance Tests&amp;quot;&quot;/&gt;&lt;property id=&quot;20307&quot; value=&quot;391&quot;/&gt;&lt;/object&gt;&lt;object type=&quot;3&quot; unique_id=&quot;10186&quot;&gt;&lt;property id=&quot;20148&quot; value=&quot;5&quot;/&gt;&lt;property id=&quot;20300&quot; value=&quot;Slide 88&quot;/&gt;&lt;property id=&quot;20307&quot; value=&quot;342&quot;/&gt;&lt;/object&gt;&lt;object type=&quot;3&quot; unique_id=&quot;10188&quot;&gt;&lt;property id=&quot;20148&quot; value=&quot;5&quot;/&gt;&lt;property id=&quot;20300&quot; value=&quot;Slide 91 - &amp;quot;Life Cycle of a User Story&amp;quot;&quot;/&gt;&lt;property id=&quot;20307&quot; value=&quot;393&quot;/&gt;&lt;/object&gt;&lt;object type=&quot;3&quot; unique_id=&quot;10189&quot;&gt;&lt;property id=&quot;20148&quot; value=&quot;5&quot;/&gt;&lt;property id=&quot;20300&quot; value=&quot;Slide 100 - &amp;quot;Acceptance Criteria&amp;quot;&quot;/&gt;&lt;property id=&quot;20307&quot; value=&quot;358&quot;/&gt;&lt;/object&gt;&lt;object type=&quot;3&quot; unique_id=&quot;10190&quot;&gt;&lt;property id=&quot;20148&quot; value=&quot;5&quot;/&gt;&lt;property id=&quot;20300&quot; value=&quot;Slide 162 - &amp;quot;Technical Stories, Technical Task or a Technical Spike&amp;quot;&quot;/&gt;&lt;property id=&quot;20307&quot; value=&quot;397&quot;/&gt;&lt;/object&gt;&lt;object type=&quot;3&quot; unique_id=&quot;10192&quot;&gt;&lt;property id=&quot;20148&quot; value=&quot;5&quot;/&gt;&lt;property id=&quot;20300&quot; value=&quot;Slide 163 - &amp;quot;Technical Tasks&amp;quot;&quot;/&gt;&lt;property id=&quot;20307&quot; value=&quot;403&quot;/&gt;&lt;/object&gt;&lt;object type=&quot;3&quot; unique_id=&quot;10193&quot;&gt;&lt;property id=&quot;20148&quot; value=&quot;5&quot;/&gt;&lt;property id=&quot;20300&quot; value=&quot;Slide 102 - &amp;quot;Acceptance Criteria Reminders&amp;quot;&quot;/&gt;&lt;property id=&quot;20307&quot; value=&quot;404&quot;/&gt;&lt;/object&gt;&lt;object type=&quot;3&quot; unique_id=&quot;10195&quot;&gt;&lt;property id=&quot;20148&quot; value=&quot;5&quot;/&gt;&lt;property id=&quot;20300&quot; value=&quot;Slide 146 - &amp;quot;Chapter 4&amp;quot;&quot;/&gt;&lt;property id=&quot;20307&quot; value=&quot;340&quot;/&gt;&lt;/object&gt;&lt;object type=&quot;3&quot; unique_id=&quot;10196&quot;&gt;&lt;property id=&quot;20148&quot; value=&quot;5&quot;/&gt;&lt;property id=&quot;20300&quot; value=&quot;Slide 147 - &amp;quot;Healthy Backlog&amp;quot;&quot;/&gt;&lt;property id=&quot;20307&quot; value=&quot;399&quot;/&gt;&lt;/object&gt;&lt;object type=&quot;3&quot; unique_id=&quot;10197&quot;&gt;&lt;property id=&quot;20148&quot; value=&quot;5&quot;/&gt;&lt;property id=&quot;20300&quot; value=&quot;Slide 148 - &amp;quot;Design – Build - Test&amp;quot;&quot;/&gt;&lt;property id=&quot;20307&quot; value=&quot;400&quot;/&gt;&lt;/object&gt;&lt;object type=&quot;3&quot; unique_id=&quot;10199&quot;&gt;&lt;property id=&quot;20148&quot; value=&quot;5&quot;/&gt;&lt;property id=&quot;20300&quot; value=&quot;Slide 179 - &amp;quot;Chapter 5&amp;quot;&quot;/&gt;&lt;property id=&quot;20307&quot; value=&quot;347&quot;/&gt;&lt;/object&gt;&lt;object type=&quot;3&quot; unique_id=&quot;10205&quot;&gt;&lt;property id=&quot;20148&quot; value=&quot;5&quot;/&gt;&lt;property id=&quot;20300&quot; value=&quot;Slide 209 - &amp;quot;Help the Kids Donor Case Study&amp;quot;&quot;/&gt;&lt;property id=&quot;20307&quot; value=&quot;325&quot;/&gt;&lt;/object&gt;&lt;object type=&quot;3&quot; unique_id=&quot;10207&quot;&gt;&lt;property id=&quot;20148&quot; value=&quot;5&quot;/&gt;&lt;property id=&quot;20300&quot; value=&quot;Slide 211&quot;/&gt;&lt;property id=&quot;20307&quot; value=&quot;360&quot;/&gt;&lt;/object&gt;&lt;object type=&quot;3&quot; unique_id=&quot;10209&quot;&gt;&lt;property id=&quot;20148&quot; value=&quot;5&quot;/&gt;&lt;property id=&quot;20300&quot; value=&quot;Slide 212 - &amp;quot;Answers to exercise on page 2 The Agile Manifesto&amp;quot;&quot;/&gt;&lt;property id=&quot;20307&quot; value=&quot;375&quot;/&gt;&lt;/object&gt;&lt;object type=&quot;3&quot; unique_id=&quot;71607&quot;&gt;&lt;property id=&quot;20148&quot; value=&quot;5&quot;/&gt;&lt;property id=&quot;20300&quot; value=&quot;Slide 12 - &amp;quot;User Stories - Card&amp;quot;&quot;/&gt;&lt;property id=&quot;20307&quot; value=&quot;405&quot;/&gt;&lt;/object&gt;&lt;object type=&quot;3&quot; unique_id=&quot;71608&quot;&gt;&lt;property id=&quot;20148&quot; value=&quot;5&quot;/&gt;&lt;property id=&quot;20300&quot; value=&quot;Slide 13 - &amp;quot;User Stories - Card&amp;quot;&quot;/&gt;&lt;property id=&quot;20307&quot; value=&quot;406&quot;/&gt;&lt;/object&gt;&lt;object type=&quot;3&quot; unique_id=&quot;71609&quot;&gt;&lt;property id=&quot;20148&quot; value=&quot;5&quot;/&gt;&lt;property id=&quot;20300&quot; value=&quot;Slide 14 - &amp;quot;User Stories – Conversation&amp;quot;&quot;/&gt;&lt;property id=&quot;20307&quot; value=&quot;407&quot;/&gt;&lt;/object&gt;&lt;object type=&quot;3&quot; unique_id=&quot;71610&quot;&gt;&lt;property id=&quot;20148&quot; value=&quot;5&quot;/&gt;&lt;property id=&quot;20300&quot; value=&quot;Slide 15 - &amp;quot;User Stories – Confirmation&amp;quot;&quot;/&gt;&lt;property id=&quot;20307&quot; value=&quot;408&quot;/&gt;&lt;/object&gt;&lt;object type=&quot;3&quot; unique_id=&quot;73219&quot;&gt;&lt;property id=&quot;20148&quot; value=&quot;5&quot;/&gt;&lt;property id=&quot;20300&quot; value=&quot;Slide 214 - &amp;quot;Agile Analysis Worksheet&amp;quot;&quot;/&gt;&lt;property id=&quot;20307&quot; value=&quot;409&quot;/&gt;&lt;/object&gt;&lt;object type=&quot;3&quot; unique_id=&quot;73220&quot;&gt;&lt;property id=&quot;20148&quot; value=&quot;5&quot;/&gt;&lt;property id=&quot;20300&quot; value=&quot;Slide 215 - &amp;quot;Agile Analysis Worksheet&amp;quot;&quot;/&gt;&lt;property id=&quot;20307&quot; value=&quot;410&quot;/&gt;&lt;/object&gt;&lt;object type=&quot;3&quot; unique_id=&quot;73221&quot;&gt;&lt;property id=&quot;20148&quot; value=&quot;5&quot;/&gt;&lt;property id=&quot;20300&quot; value=&quot;Slide 216 - &amp;quot;Agile Analysis Worksheet&amp;quot;&quot;/&gt;&lt;property id=&quot;20307&quot; value=&quot;411&quot;/&gt;&lt;/object&gt;&lt;object type=&quot;3&quot; unique_id=&quot;74956&quot;&gt;&lt;property id=&quot;20148&quot; value=&quot;5&quot;/&gt;&lt;property id=&quot;20300&quot; value=&quot;Slide 1 - &amp;quot;Advanced User Story Workshop&amp;quot;&quot;/&gt;&lt;property id=&quot;20307&quot; value=&quot;456&quot;/&gt;&lt;/object&gt;&lt;object type=&quot;3&quot; unique_id=&quot;74957&quot;&gt;&lt;property id=&quot;20148&quot; value=&quot;5&quot;/&gt;&lt;property id=&quot;20300&quot; value=&quot;Slide 20 - &amp;quot;Backlog Model&amp;quot;&quot;/&gt;&lt;property id=&quot;20307&quot; value=&quot;433&quot;/&gt;&lt;/object&gt;&lt;object type=&quot;3&quot; unique_id=&quot;74960&quot;&gt;&lt;property id=&quot;20148&quot; value=&quot;5&quot;/&gt;&lt;property id=&quot;20300&quot; value=&quot;Slide 103 - &amp;quot;Generate Examples&amp;quot;&quot;/&gt;&lt;property id=&quot;20307&quot; value=&quot;439&quot;/&gt;&lt;/object&gt;&lt;object type=&quot;3&quot; unique_id=&quot;74961&quot;&gt;&lt;property id=&quot;20148&quot; value=&quot;5&quot;/&gt;&lt;property id=&quot;20300&quot; value=&quot;Slide 104 - &amp;quot;Examples&amp;quot;&quot;/&gt;&lt;property id=&quot;20307&quot; value=&quot;440&quot;/&gt;&lt;/object&gt;&lt;object type=&quot;3&quot; unique_id=&quot;74962&quot;&gt;&lt;property id=&quot;20148&quot; value=&quot;5&quot;/&gt;&lt;property id=&quot;20300&quot; value=&quot;Slide 105 - &amp;quot;Generate Examples&amp;quot;&quot;/&gt;&lt;property id=&quot;20307&quot; value=&quot;441&quot;/&gt;&lt;/object&gt;&lt;object type=&quot;3&quot; unique_id=&quot;74963&quot;&gt;&lt;property id=&quot;20148&quot; value=&quot;5&quot;/&gt;&lt;property id=&quot;20300&quot; value=&quot;Slide 106 - &amp;quot;Generate Examples&amp;quot;&quot;/&gt;&lt;property id=&quot;20307&quot; value=&quot;442&quot;/&gt;&lt;/object&gt;&lt;object type=&quot;3&quot; unique_id=&quot;74964&quot;&gt;&lt;property id=&quot;20148&quot; value=&quot;5&quot;/&gt;&lt;property id=&quot;20300&quot; value=&quot;Slide 107 - &amp;quot;Extended Format for Examples&amp;quot;&quot;/&gt;&lt;property id=&quot;20307&quot; value=&quot;443&quot;/&gt;&lt;/object&gt;&lt;object type=&quot;3&quot; unique_id=&quot;74965&quot;&gt;&lt;property id=&quot;20148&quot; value=&quot;5&quot;/&gt;&lt;property id=&quot;20300&quot; value=&quot;Slide 108 - &amp;quot;Generate Examples&amp;quot;&quot;/&gt;&lt;property id=&quot;20307&quot; value=&quot;444&quot;/&gt;&lt;/object&gt;&lt;object type=&quot;3&quot; unique_id=&quot;74966&quot;&gt;&lt;property id=&quot;20148&quot; value=&quot;5&quot;/&gt;&lt;property id=&quot;20300&quot; value=&quot;Slide 74 - &amp;quot;Relative Sizing Made Easy&amp;quot;&quot;/&gt;&lt;property id=&quot;20307&quot; value=&quot;436&quot;/&gt;&lt;/object&gt;&lt;object type=&quot;3&quot; unique_id=&quot;74967&quot;&gt;&lt;property id=&quot;20148&quot; value=&quot;5&quot;/&gt;&lt;property id=&quot;20300&quot; value=&quot;Slide 180 - &amp;quot;The Role of the Story&amp;quot;&quot;/&gt;&lt;property id=&quot;20307&quot; value=&quot;438&quot;/&gt;&lt;/object&gt;&lt;object type=&quot;3&quot; unique_id=&quot;74968&quot;&gt;&lt;property id=&quot;20148&quot; value=&quot;5&quot;/&gt;&lt;property id=&quot;20300&quot; value=&quot;Slide 167 - &amp;quot;Visual Kanban Tools&amp;quot;&quot;/&gt;&lt;property id=&quot;20307&quot; value=&quot;450&quot;/&gt;&lt;/object&gt;&lt;object type=&quot;3&quot; unique_id=&quot;74969&quot;&gt;&lt;property id=&quot;20148&quot; value=&quot;5&quot;/&gt;&lt;property id=&quot;20300&quot; value=&quot;Slide 188 - &amp;quot;Backlog Model&amp;quot;&quot;/&gt;&lt;property id=&quot;20307&quot; value=&quot;422&quot;/&gt;&lt;/object&gt;&lt;object type=&quot;3&quot; unique_id=&quot;74975&quot;&gt;&lt;property id=&quot;20148&quot; value=&quot;5&quot;/&gt;&lt;property id=&quot;20300&quot; value=&quot;Slide 190 - &amp;quot;Objectives to Features to Stories&amp;quot;&quot;/&gt;&lt;property id=&quot;20307&quot; value=&quot;428&quot;/&gt;&lt;/object&gt;&lt;object type=&quot;3&quot; unique_id=&quot;74976&quot;&gt;&lt;property id=&quot;20148&quot; value=&quot;5&quot;/&gt;&lt;property id=&quot;20300&quot; value=&quot;Slide 189 - &amp;quot;Gap Analysis&amp;quot;&quot;/&gt;&lt;property id=&quot;20307&quot; value=&quot;429&quot;/&gt;&lt;/object&gt;&lt;object type=&quot;3&quot; unique_id=&quot;74977&quot;&gt;&lt;property id=&quot;20148&quot; value=&quot;5&quot;/&gt;&lt;property id=&quot;20300&quot; value=&quot;Slide 191 - &amp;quot;Backlog Prioritization Methods&amp;quot;&quot;/&gt;&lt;property id=&quot;20307&quot; value=&quot;412&quot;/&gt;&lt;/object&gt;&lt;object type=&quot;3&quot; unique_id=&quot;74978&quot;&gt;&lt;property id=&quot;20148&quot; value=&quot;5&quot;/&gt;&lt;property id=&quot;20300&quot; value=&quot;Slide 192 - &amp;quot;Weighted Shortest Job First (WSJF)&amp;quot;&quot;/&gt;&lt;property id=&quot;20307&quot; value=&quot;413&quot;/&gt;&lt;/object&gt;&lt;object type=&quot;3&quot; unique_id=&quot;74979&quot;&gt;&lt;property id=&quot;20148&quot; value=&quot;5&quot;/&gt;&lt;property id=&quot;20300&quot; value=&quot;Slide 193 - &amp;quot;Calculating WSJF&amp;quot;&quot;/&gt;&lt;property id=&quot;20307&quot; value=&quot;414&quot;/&gt;&lt;/object&gt;&lt;object type=&quot;3&quot; unique_id=&quot;74980&quot;&gt;&lt;property id=&quot;20148&quot; value=&quot;5&quot;/&gt;&lt;property id=&quot;20300&quot; value=&quot;Slide 194 - &amp;quot;Cost of Delay Divided by Duration&amp;quot;&quot;/&gt;&lt;property id=&quot;20307&quot; value=&quot;415&quot;/&gt;&lt;/object&gt;&lt;object type=&quot;3&quot; unique_id=&quot;74981&quot;&gt;&lt;property id=&quot;20148&quot; value=&quot;5&quot;/&gt;&lt;property id=&quot;20300&quot; value=&quot;Slide 197 - &amp;quot;The Feature Canvas&amp;quot;&quot;/&gt;&lt;property id=&quot;20307&quot; value=&quot;416&quot;/&gt;&lt;/object&gt;&lt;object type=&quot;3&quot; unique_id=&quot;74982&quot;&gt;&lt;property id=&quot;20148&quot; value=&quot;5&quot;/&gt;&lt;property id=&quot;20300&quot; value=&quot;Slide 198 - &amp;quot;Prioritizing Your Backlog&amp;quot;&quot;/&gt;&lt;property id=&quot;20307&quot; value=&quot;417&quot;/&gt;&lt;/object&gt;&lt;object type=&quot;3&quot; unique_id=&quot;74983&quot;&gt;&lt;property id=&quot;20148&quot; value=&quot;5&quot;/&gt;&lt;property id=&quot;20300&quot; value=&quot;Slide 199 - &amp;quot;SAFe Roadmap&amp;quot;&quot;/&gt;&lt;property id=&quot;20307&quot; value=&quot;418&quot;/&gt;&lt;/object&gt;&lt;object type=&quot;3&quot; unique_id=&quot;74984&quot;&gt;&lt;property id=&quot;20148&quot; value=&quot;5&quot;/&gt;&lt;property id=&quot;20300&quot; value=&quot;Slide 200 - &amp;quot;Story Mapping&amp;quot;&quot;/&gt;&lt;property id=&quot;20307&quot; value=&quot;419&quot;/&gt;&lt;/object&gt;&lt;object type=&quot;3&quot; unique_id=&quot;74985&quot;&gt;&lt;property id=&quot;20148&quot; value=&quot;5&quot;/&gt;&lt;property id=&quot;20300&quot; value=&quot;Slide 201 - &amp;quot;Measuring Value Delivered&amp;quot;&quot;/&gt;&lt;property id=&quot;20307&quot; value=&quot;420&quot;/&gt;&lt;/object&gt;&lt;object type=&quot;3&quot; unique_id=&quot;74986&quot;&gt;&lt;property id=&quot;20148&quot; value=&quot;5&quot;/&gt;&lt;property id=&quot;20300&quot; value=&quot;Slide 203 - &amp;quot;Measuring Against Objectives&amp;quot;&quot;/&gt;&lt;property id=&quot;20307&quot; value=&quot;421&quot;/&gt;&lt;/object&gt;&lt;object type=&quot;3&quot; unique_id=&quot;74987&quot;&gt;&lt;property id=&quot;20148&quot; value=&quot;5&quot;/&gt;&lt;property id=&quot;20300&quot; value=&quot;Slide 205 - &amp;quot;Address Risks&amp;quot;&quot;/&gt;&lt;property id=&quot;20307&quot; value=&quot;430&quot;/&gt;&lt;/object&gt;&lt;object type=&quot;3&quot; unique_id=&quot;74988&quot;&gt;&lt;property id=&quot;20148&quot; value=&quot;5&quot;/&gt;&lt;property id=&quot;20300&quot; value=&quot;Slide 206 - &amp;quot;Constraints&amp;quot;&quot;/&gt;&lt;property id=&quot;20307&quot; value=&quot;431&quot;/&gt;&lt;/object&gt;&lt;object type=&quot;3&quot; unique_id=&quot;74989&quot;&gt;&lt;property id=&quot;20148&quot; value=&quot;5&quot;/&gt;&lt;property id=&quot;20300&quot; value=&quot;Slide 207 - &amp;quot;Size &amp;amp; Capacity&amp;quot;&quot;/&gt;&lt;property id=&quot;20307&quot; value=&quot;432&quot;/&gt;&lt;/object&gt;&lt;object type=&quot;3&quot; unique_id=&quot;74990&quot;&gt;&lt;property id=&quot;20148&quot; value=&quot;5&quot;/&gt;&lt;property id=&quot;20300&quot; value=&quot;Slide 181 - &amp;quot;Criteria for Ready&amp;quot;&quot;/&gt;&lt;property id=&quot;20307&quot; value=&quot;437&quot;/&gt;&lt;/object&gt;&lt;object type=&quot;3&quot; unique_id=&quot;74995&quot;&gt;&lt;property id=&quot;20148&quot; value=&quot;5&quot;/&gt;&lt;property id=&quot;20300&quot; value=&quot;Slide 184 - &amp;quot;Traiging New Stories&amp;quot;&quot;/&gt;&lt;property id=&quot;20307&quot; value=&quot;449&quot;/&gt;&lt;/object&gt;&lt;object type=&quot;3&quot; unique_id=&quot;74996&quot;&gt;&lt;property id=&quot;20148&quot; value=&quot;5&quot;/&gt;&lt;property id=&quot;20300&quot; value=&quot;Slide 195 - &amp;quot;Feature&amp;quot;&quot;/&gt;&lt;property id=&quot;20307&quot; value=&quot;451&quot;/&gt;&lt;/object&gt;&lt;object type=&quot;3&quot; unique_id=&quot;74997&quot;&gt;&lt;property id=&quot;20148&quot; value=&quot;5&quot;/&gt;&lt;property id=&quot;20300&quot; value=&quot;Slide 196 - &amp;quot;What Features May Represent&amp;quot;&quot;/&gt;&lt;property id=&quot;20307&quot; value=&quot;452&quot;/&gt;&lt;/object&gt;&lt;object type=&quot;3&quot; unique_id=&quot;75002&quot;&gt;&lt;property id=&quot;20148&quot; value=&quot;5&quot;/&gt;&lt;property id=&quot;20300&quot; value=&quot;Slide 21 - &amp;quot;Healthy Backlog&amp;quot;&quot;/&gt;&lt;property id=&quot;20307&quot; value=&quot;497&quot;/&gt;&lt;/object&gt;&lt;object type=&quot;3&quot; unique_id=&quot;75003&quot;&gt;&lt;property id=&quot;20148&quot; value=&quot;5&quot;/&gt;&lt;property id=&quot;20300&quot; value=&quot;Slide 40 - &amp;quot;Healthy Backlog&amp;quot;&quot;/&gt;&lt;property id=&quot;20307&quot; value=&quot;496&quot;/&gt;&lt;/object&gt;&lt;object type=&quot;3&quot; unique_id=&quot;75004&quot;&gt;&lt;property id=&quot;20148&quot; value=&quot;5&quot;/&gt;&lt;property id=&quot;20300&quot; value=&quot;Slide 43 - &amp;quot;Establishing Size&amp;quot;&quot;/&gt;&lt;property id=&quot;20307&quot; value=&quot;462&quot;/&gt;&lt;/object&gt;&lt;object type=&quot;3&quot; unique_id=&quot;75005&quot;&gt;&lt;property id=&quot;20148&quot; value=&quot;5&quot;/&gt;&lt;property id=&quot;20300&quot; value=&quot;Slide 72 - &amp;quot;Progressive Elaboration&amp;quot;&quot;/&gt;&lt;property id=&quot;20307&quot; value=&quot;537&quot;/&gt;&lt;/object&gt;&lt;object type=&quot;3&quot; unique_id=&quot;75006&quot;&gt;&lt;property id=&quot;20148&quot; value=&quot;5&quot;/&gt;&lt;property id=&quot;20300&quot; value=&quot;Slide 73 - &amp;quot;Progressive Estimating Elaboration&amp;quot;&quot;/&gt;&lt;property id=&quot;20307&quot; value=&quot;470&quot;/&gt;&lt;/object&gt;&lt;object type=&quot;3&quot; unique_id=&quot;75007&quot;&gt;&lt;property id=&quot;20148&quot; value=&quot;5&quot;/&gt;&lt;property id=&quot;20300&quot; value=&quot;Slide 89 - &amp;quot;Chapter 3&amp;quot;&quot;/&gt;&lt;property id=&quot;20307&quot; value=&quot;524&quot;/&gt;&lt;/object&gt;&lt;object type=&quot;3&quot; unique_id=&quot;75008&quot;&gt;&lt;property id=&quot;20148&quot; value=&quot;5&quot;/&gt;&lt;property id=&quot;20300&quot; value=&quot;Slide 90 - &amp;quot;Healthy Backlog&amp;quot;&quot;/&gt;&lt;property id=&quot;20307&quot; value=&quot;495&quot;/&gt;&lt;/object&gt;&lt;object type=&quot;3&quot; unique_id=&quot;75009&quot;&gt;&lt;property id=&quot;20148&quot; value=&quot;5&quot;/&gt;&lt;property id=&quot;20300&quot; value=&quot;Slide 92 - &amp;quot;Four “R”s&amp;quot;&quot;/&gt;&lt;property id=&quot;20307&quot; value=&quot;472&quot;/&gt;&lt;/object&gt;&lt;object type=&quot;3&quot; unique_id=&quot;75010&quot;&gt;&lt;property id=&quot;20148&quot; value=&quot;5&quot;/&gt;&lt;property id=&quot;20300&quot; value=&quot;Slide 93 - &amp;quot;Raw&amp;quot;&quot;/&gt;&lt;property id=&quot;20307&quot; value=&quot;473&quot;/&gt;&lt;/object&gt;&lt;object type=&quot;3&quot; unique_id=&quot;75011&quot;&gt;&lt;property id=&quot;20148&quot; value=&quot;5&quot;/&gt;&lt;property id=&quot;20300&quot; value=&quot;Slide 94 - &amp;quot;Rough&amp;quot;&quot;/&gt;&lt;property id=&quot;20307&quot; value=&quot;474&quot;/&gt;&lt;/object&gt;&lt;object type=&quot;3&quot; unique_id=&quot;75012&quot;&gt;&lt;property id=&quot;20148&quot; value=&quot;5&quot;/&gt;&lt;property id=&quot;20300&quot; value=&quot;Slide 95 - &amp;quot;Ready&amp;quot;&quot;/&gt;&lt;property id=&quot;20307&quot; value=&quot;475&quot;/&gt;&lt;/object&gt;&lt;object type=&quot;3&quot; unique_id=&quot;75013&quot;&gt;&lt;property id=&quot;20148&quot; value=&quot;5&quot;/&gt;&lt;property id=&quot;20300&quot; value=&quot;Slide 96 - &amp;quot;Refine &amp;gt;&amp;gt;&amp;gt; Committed&amp;quot;&quot;/&gt;&lt;property id=&quot;20307&quot; value=&quot;476&quot;/&gt;&lt;/object&gt;&lt;object type=&quot;3&quot; unique_id=&quot;75014&quot;&gt;&lt;property id=&quot;20148&quot; value=&quot;5&quot;/&gt;&lt;property id=&quot;20300&quot; value=&quot;Slide 98 - &amp;quot;3 Amigos User Story Test&amp;quot;&quot;/&gt;&lt;property id=&quot;20307&quot; value=&quot;526&quot;/&gt;&lt;/object&gt;&lt;object type=&quot;3&quot; unique_id=&quot;75015&quot;&gt;&lt;property id=&quot;20148&quot; value=&quot;5&quot;/&gt;&lt;property id=&quot;20300&quot; value=&quot;Slide 99 - &amp;quot;What Makes This A Bad Story?&amp;quot;&quot;/&gt;&lt;property id=&quot;20307&quot; value=&quot;527&quot;/&gt;&lt;/object&gt;&lt;object type=&quot;3&quot; unique_id=&quot;75016&quot;&gt;&lt;property id=&quot;20148&quot; value=&quot;5&quot;/&gt;&lt;property id=&quot;20300&quot; value=&quot;Slide 112 - &amp;quot;The Art of Splitting Stories&amp;quot;&quot;/&gt;&lt;property id=&quot;20307&quot; value=&quot;519&quot;/&gt;&lt;/object&gt;&lt;object type=&quot;3&quot; unique_id=&quot;75017&quot;&gt;&lt;property id=&quot;20148&quot; value=&quot;5&quot;/&gt;&lt;property id=&quot;20300&quot; value=&quot;Slide 119 - &amp;quot;Split by Conditions&amp;quot;&quot;/&gt;&lt;property id=&quot;20307&quot; value=&quot;487&quot;/&gt;&lt;/object&gt;&lt;object type=&quot;3&quot; unique_id=&quot;75018&quot;&gt;&lt;property id=&quot;20148&quot; value=&quot;5&quot;/&gt;&lt;property id=&quot;20300&quot; value=&quot;Slide 120 - &amp;quot;Split by Workflow&amp;quot;&quot;/&gt;&lt;property id=&quot;20307&quot; value=&quot;488&quot;/&gt;&lt;/object&gt;&lt;object type=&quot;3&quot; unique_id=&quot;75019&quot;&gt;&lt;property id=&quot;20148&quot; value=&quot;5&quot;/&gt;&lt;property id=&quot;20300&quot; value=&quot;Slide 121 - &amp;quot;Split by Scenarios&amp;quot;&quot;/&gt;&lt;property id=&quot;20307&quot; value=&quot;489&quot;/&gt;&lt;/object&gt;&lt;object type=&quot;3&quot; unique_id=&quot;75020&quot;&gt;&lt;property id=&quot;20148&quot; value=&quot;5&quot;/&gt;&lt;property id=&quot;20300&quot; value=&quot;Slide 122 - &amp;quot;Split by Operations&amp;quot;&quot;/&gt;&lt;property id=&quot;20307&quot; value=&quot;490&quot;/&gt;&lt;/object&gt;&lt;object type=&quot;3&quot; unique_id=&quot;75021&quot;&gt;&lt;property id=&quot;20148&quot; value=&quot;5&quot;/&gt;&lt;property id=&quot;20300&quot; value=&quot;Slide 123 - &amp;quot;Split by (Zero, One, Many)&amp;quot;&quot;/&gt;&lt;property id=&quot;20307&quot; value=&quot;491&quot;/&gt;&lt;/object&gt;&lt;object type=&quot;3&quot; unique_id=&quot;75022&quot;&gt;&lt;property id=&quot;20148&quot; value=&quot;5&quot;/&gt;&lt;property id=&quot;20300&quot; value=&quot;Slide 124 - &amp;quot;Splitting&amp;quot;&quot;/&gt;&lt;property id=&quot;20307&quot; value=&quot;521&quot;/&gt;&lt;/object&gt;&lt;object type=&quot;3&quot; unique_id=&quot;75023&quot;&gt;&lt;property id=&quot;20148&quot; value=&quot;5&quot;/&gt;&lt;property id=&quot;20300&quot; value=&quot;Slide 125 - &amp;quot;Split by Effort&amp;quot;&quot;/&gt;&lt;property id=&quot;20307&quot; value=&quot;493&quot;/&gt;&lt;/object&gt;&lt;object type=&quot;3&quot; unique_id=&quot;75024&quot;&gt;&lt;property id=&quot;20148&quot; value=&quot;5&quot;/&gt;&lt;property id=&quot;20300&quot; value=&quot;Slide 126 - &amp;quot;Split by Acceptance Criteria&amp;quot;&quot;/&gt;&lt;property id=&quot;20307&quot; value=&quot;494&quot;/&gt;&lt;/object&gt;&lt;object type=&quot;3&quot; unique_id=&quot;75025&quot;&gt;&lt;property id=&quot;20148&quot; value=&quot;5&quot;/&gt;&lt;property id=&quot;20300&quot; value=&quot;Slide 127 - &amp;quot;Split by Data Boundaries or Data Categories&amp;quot;&quot;/&gt;&lt;property id=&quot;20307&quot; value=&quot;506&quot;/&gt;&lt;/object&gt;&lt;object type=&quot;3&quot; unique_id=&quot;75026&quot;&gt;&lt;property id=&quot;20148&quot; value=&quot;5&quot;/&gt;&lt;property id=&quot;20300&quot; value=&quot;Slide 128 - &amp;quot;Split by Variation of Data&amp;quot;&quot;/&gt;&lt;property id=&quot;20307&quot; value=&quot;504&quot;/&gt;&lt;/object&gt;&lt;object type=&quot;3&quot; unique_id=&quot;75027&quot;&gt;&lt;property id=&quot;20148&quot; value=&quot;5&quot;/&gt;&lt;property id=&quot;20300&quot; value=&quot;Slide 129 - &amp;quot;Split by Interface Variations&amp;quot;&quot;/&gt;&lt;property id=&quot;20307&quot; value=&quot;505&quot;/&gt;&lt;/object&gt;&lt;object type=&quot;3&quot; unique_id=&quot;75028&quot;&gt;&lt;property id=&quot;20148&quot; value=&quot;5&quot;/&gt;&lt;property id=&quot;20300&quot; value=&quot;Slide 130 - &amp;quot;Splitting&amp;quot;&quot;/&gt;&lt;property id=&quot;20307&quot; value=&quot;522&quot;/&gt;&lt;/object&gt;&lt;object type=&quot;3&quot; unique_id=&quot;75029&quot;&gt;&lt;property id=&quot;20148&quot; value=&quot;5&quot;/&gt;&lt;property id=&quot;20300&quot; value=&quot;Slide 131 - &amp;quot;Split by Platform Options&amp;quot;&quot;/&gt;&lt;property id=&quot;20307&quot; value=&quot;507&quot;/&gt;&lt;/object&gt;&lt;object type=&quot;3&quot; unique_id=&quot;75030&quot;&gt;&lt;property id=&quot;20148&quot; value=&quot;5&quot;/&gt;&lt;property id=&quot;20300&quot; value=&quot;Slide 132 - &amp;quot;Split by Business Rules&amp;quot;&quot;/&gt;&lt;property id=&quot;20307&quot; value=&quot;508&quot;/&gt;&lt;/object&gt;&lt;object type=&quot;3&quot; unique_id=&quot;75031&quot;&gt;&lt;property id=&quot;20148&quot; value=&quot;5&quot;/&gt;&lt;property id=&quot;20300&quot; value=&quot;Slide 133 - &amp;quot;Split by Role&amp;quot;&quot;/&gt;&lt;property id=&quot;20307&quot; value=&quot;509&quot;/&gt;&lt;/object&gt;&lt;object type=&quot;3&quot; unique_id=&quot;75032&quot;&gt;&lt;property id=&quot;20148&quot; value=&quot;5&quot;/&gt;&lt;property id=&quot;20300&quot; value=&quot;Slide 134 - &amp;quot;Split the Defer System Qualities&amp;quot;&quot;/&gt;&lt;property id=&quot;20307&quot; value=&quot;510&quot;/&gt;&lt;/object&gt;&lt;object type=&quot;3&quot; unique_id=&quot;75033&quot;&gt;&lt;property id=&quot;20148&quot; value=&quot;5&quot;/&gt;&lt;property id=&quot;20300&quot; value=&quot;Slide 135 - &amp;quot;Split out the Unknowns&amp;quot;&quot;/&gt;&lt;property id=&quot;20307&quot; value=&quot;511&quot;/&gt;&lt;/object&gt;&lt;object type=&quot;3&quot; unique_id=&quot;75034&quot;&gt;&lt;property id=&quot;20148&quot; value=&quot;5&quot;/&gt;&lt;property id=&quot;20300&quot; value=&quot;Slide 136 - &amp;quot;Splitting&amp;quot;&quot;/&gt;&lt;property id=&quot;20307&quot; value=&quot;523&quot;/&gt;&lt;/object&gt;&lt;object type=&quot;3&quot; unique_id=&quot;75035&quot;&gt;&lt;property id=&quot;20148&quot; value=&quot;5&quot;/&gt;&lt;property id=&quot;20300&quot; value=&quot;Slide 137 - &amp;quot;Split out Low Fidelity/High Fidelity&amp;quot;&quot;/&gt;&lt;property id=&quot;20307&quot; value=&quot;512&quot;/&gt;&lt;/object&gt;&lt;object type=&quot;3&quot; unique_id=&quot;75036&quot;&gt;&lt;property id=&quot;20148&quot; value=&quot;5&quot;/&gt;&lt;property id=&quot;20300&quot; value=&quot;Slide 138 - &amp;quot;Split based on Transient then Persistent&amp;quot;&quot;/&gt;&lt;property id=&quot;20307&quot; value=&quot;513&quot;/&gt;&lt;/object&gt;&lt;object type=&quot;3&quot; unique_id=&quot;75037&quot;&gt;&lt;property id=&quot;20148&quot; value=&quot;5&quot;/&gt;&lt;property id=&quot;20300&quot; value=&quot;Slide 139 - &amp;quot;Split Static then Dynamic Data&amp;quot;&quot;/&gt;&lt;property id=&quot;20307&quot; value=&quot;514&quot;/&gt;&lt;/object&gt;&lt;object type=&quot;3&quot; unique_id=&quot;75038&quot;&gt;&lt;property id=&quot;20148&quot; value=&quot;5&quot;/&gt;&lt;property id=&quot;20300&quot; value=&quot;Slide 140 - &amp;quot;Split on Manual then Automated&amp;quot;&quot;/&gt;&lt;property id=&quot;20307&quot; value=&quot;515&quot;/&gt;&lt;/object&gt;&lt;object type=&quot;3&quot; unique_id=&quot;75039&quot;&gt;&lt;property id=&quot;20148&quot; value=&quot;5&quot;/&gt;&lt;property id=&quot;20300&quot; value=&quot;Slide 141 - &amp;quot;Split Defer Error Handling or Logging&amp;quot;&quot;/&gt;&lt;property id=&quot;20307&quot; value=&quot;517&quot;/&gt;&lt;/object&gt;&lt;object type=&quot;3&quot; unique_id=&quot;75040&quot;&gt;&lt;property id=&quot;20148&quot; value=&quot;5&quot;/&gt;&lt;property id=&quot;20300&quot; value=&quot;Slide 143 - &amp;quot;What Could Go Wrong?&amp;quot;&quot;/&gt;&lt;property id=&quot;20307&quot; value=&quot;531&quot;/&gt;&lt;/object&gt;&lt;object type=&quot;3&quot; unique_id=&quot;75041&quot;&gt;&lt;property id=&quot;20148&quot; value=&quot;5&quot;/&gt;&lt;property id=&quot;20300&quot; value=&quot;Slide 144 - &amp;quot;Good vs Bad Slices?&amp;quot;&quot;/&gt;&lt;property id=&quot;20307&quot; value=&quot;530&quot;/&gt;&lt;/object&gt;&lt;object type=&quot;3&quot; unique_id=&quot;75042&quot;&gt;&lt;property id=&quot;20148&quot; value=&quot;5&quot;/&gt;&lt;property id=&quot;20300&quot; value=&quot;Slide 145&quot;/&gt;&lt;property id=&quot;20307&quot; value=&quot;520&quot;/&gt;&lt;/object&gt;&lt;object type=&quot;3&quot; unique_id=&quot;75043&quot;&gt;&lt;property id=&quot;20148&quot; value=&quot;5&quot;/&gt;&lt;property id=&quot;20300&quot; value=&quot;Slide 149 - &amp;quot;Additional Backlog Work Items&amp;quot;&quot;/&gt;&lt;property id=&quot;20307&quot; value=&quot;482&quot;/&gt;&lt;/object&gt;&lt;object type=&quot;3&quot; unique_id=&quot;75044&quot;&gt;&lt;property id=&quot;20148&quot; value=&quot;5&quot;/&gt;&lt;property id=&quot;20300&quot; value=&quot;Slide 150 - &amp;quot;Transition Work Items&amp;quot;&quot;/&gt;&lt;property id=&quot;20307&quot; value=&quot;483&quot;/&gt;&lt;/object&gt;&lt;object type=&quot;3&quot; unique_id=&quot;75045&quot;&gt;&lt;property id=&quot;20148&quot; value=&quot;5&quot;/&gt;&lt;property id=&quot;20300&quot; value=&quot;Slide 151 - &amp;quot;Data Conversion Stories&amp;quot;&quot;/&gt;&lt;property id=&quot;20307&quot; value=&quot;484&quot;/&gt;&lt;/object&gt;&lt;object type=&quot;3&quot; unique_id=&quot;75046&quot;&gt;&lt;property id=&quot;20148&quot; value=&quot;5&quot;/&gt;&lt;property id=&quot;20300&quot; value=&quot;Slide 152 - &amp;quot;Documentation Stories&amp;quot;&quot;/&gt;&lt;property id=&quot;20307&quot; value=&quot;485&quot;/&gt;&lt;/object&gt;&lt;object type=&quot;3&quot; unique_id=&quot;75047&quot;&gt;&lt;property id=&quot;20148&quot; value=&quot;5&quot;/&gt;&lt;property id=&quot;20300&quot; value=&quot;Slide 165 - &amp;quot;Non-Functional Story Good and Bad&amp;quot;&quot;/&gt;&lt;property id=&quot;20307&quot; value=&quot;532&quot;/&gt;&lt;/object&gt;&lt;object type=&quot;3&quot; unique_id=&quot;75048&quot;&gt;&lt;property id=&quot;20148&quot; value=&quot;5&quot;/&gt;&lt;property id=&quot;20300&quot; value=&quot;Slide 169 - &amp;quot;Good vs Bad - Dependencies&amp;quot;&quot;/&gt;&lt;property id=&quot;20307&quot; value=&quot;533&quot;/&gt;&lt;/object&gt;&lt;object type=&quot;3&quot; unique_id=&quot;75049&quot;&gt;&lt;property id=&quot;20148&quot; value=&quot;5&quot;/&gt;&lt;property id=&quot;20300&quot; value=&quot;Slide 170 - &amp;quot;Accounting for Dependencies&amp;quot;&quot;/&gt;&lt;property id=&quot;20307&quot; value=&quot;538&quot;/&gt;&lt;/object&gt;&lt;object type=&quot;3&quot; unique_id=&quot;75050&quot;&gt;&lt;property id=&quot;20148&quot; value=&quot;5&quot;/&gt;&lt;property id=&quot;20300&quot; value=&quot;Slide 171 - &amp;quot;Does the Dependency Exist?&amp;quot;&quot;/&gt;&lt;property id=&quot;20307&quot; value=&quot;539&quot;/&gt;&lt;/object&gt;&lt;object type=&quot;3&quot; unique_id=&quot;75051&quot;&gt;&lt;property id=&quot;20148&quot; value=&quot;5&quot;/&gt;&lt;property id=&quot;20300&quot; value=&quot;Slide 172 - &amp;quot;Grouping into Themes&amp;quot;&quot;/&gt;&lt;property id=&quot;20307&quot; value=&quot;540&quot;/&gt;&lt;/object&gt;&lt;object type=&quot;3&quot; unique_id=&quot;75052&quot;&gt;&lt;property id=&quot;20148&quot; value=&quot;5&quot;/&gt;&lt;property id=&quot;20300&quot; value=&quot;Slide 174 - &amp;quot;Good vs Bad Themes&amp;quot;&quot;/&gt;&lt;property id=&quot;20307&quot; value=&quot;535&quot;/&gt;&lt;/object&gt;&lt;object type=&quot;3&quot; unique_id=&quot;75053&quot;&gt;&lt;property id=&quot;20148&quot; value=&quot;5&quot;/&gt;&lt;property id=&quot;20300&quot; value=&quot;Slide 178&quot;/&gt;&lt;property id=&quot;20307&quot; value=&quot;501&quot;/&gt;&lt;/object&gt;&lt;object type=&quot;3&quot; unique_id=&quot;75054&quot;&gt;&lt;property id=&quot;20148&quot; value=&quot;5&quot;/&gt;&lt;property id=&quot;20300&quot; value=&quot;Slide 182 - &amp;quot;Ongoing Backlog Health Checks &amp;quot;&quot;/&gt;&lt;property id=&quot;20307&quot; value=&quot;536&quot;/&gt;&lt;/object&gt;&lt;object type=&quot;3&quot; unique_id=&quot;75055&quot;&gt;&lt;property id=&quot;20148&quot; value=&quot;5&quot;/&gt;&lt;property id=&quot;20300&quot; value=&quot;Slide 183 - &amp;quot;Other Elements of a User Story&amp;quot;&quot;/&gt;&lt;property id=&quot;20307&quot; value=&quot;469&quot;/&gt;&lt;/object&gt;&lt;object type=&quot;3&quot; unique_id=&quot;75056&quot;&gt;&lt;property id=&quot;20148&quot; value=&quot;5&quot;/&gt;&lt;property id=&quot;20300&quot; value=&quot;Slide 186 - &amp;quot;Offshore Teams - PLACEHOLDER&amp;quot;&quot;/&gt;&lt;property id=&quot;20307&quot; value=&quot;541&quot;/&gt;&lt;/object&gt;&lt;object type=&quot;3&quot; unique_id=&quot;75057&quot;&gt;&lt;property id=&quot;20148&quot; value=&quot;5&quot;/&gt;&lt;property id=&quot;20300&quot; value=&quot;Slide 187 - &amp;quot;Healthy Backlog&amp;quot;&quot;/&gt;&lt;property id=&quot;20307&quot; value=&quot;499&quot;/&gt;&lt;/object&gt;&lt;object type=&quot;3&quot; unique_id=&quot;75058&quot;&gt;&lt;property id=&quot;20148&quot; value=&quot;5&quot;/&gt;&lt;property id=&quot;20300&quot; value=&quot;Slide 202 - &amp;quot;Value Delivery Tracking&amp;quot;&quot;/&gt;&lt;property id=&quot;20307&quot; value=&quot;481&quot;/&gt;&lt;/object&gt;&lt;object type=&quot;3&quot; unique_id=&quot;75059&quot;&gt;&lt;property id=&quot;20148&quot; value=&quot;5&quot;/&gt;&lt;property id=&quot;20300&quot; value=&quot;Slide 204 - &amp;quot;Instruction:  Complete the following for a real world project&amp;quot;&quot;/&gt;&lt;property id=&quot;20307&quot; value=&quot;480&quot;/&gt;&lt;/object&gt;&lt;object type=&quot;3&quot; unique_id=&quot;75060&quot;&gt;&lt;property id=&quot;20148&quot; value=&quot;5&quot;/&gt;&lt;property id=&quot;20300&quot; value=&quot;Slide 208&quot;/&gt;&lt;property id=&quot;20307&quot; value=&quot;503&quot;/&gt;&lt;/object&gt;&lt;object type=&quot;3&quot; unique_id=&quot;75061&quot;&gt;&lt;property id=&quot;20148&quot; value=&quot;5&quot;/&gt;&lt;property id=&quot;20300&quot; value=&quot;Slide 213 - &amp;quot;When All Else Fails&amp;quot;&quot;/&gt;&lt;property id=&quot;20307&quot; value=&quot;518&quot;/&gt;&lt;/object&gt;&lt;object type=&quot;3&quot; unique_id=&quot;75062&quot;&gt;&lt;property id=&quot;20148&quot; value=&quot;5&quot;/&gt;&lt;property id=&quot;20300&quot; value=&quot;Slide 217 - &amp;quot;Optional Exercise: User Modeling&amp;quot;&quot;/&gt;&lt;property id=&quot;20307&quot; value=&quot;457&quot;/&gt;&lt;/object&gt;&lt;object type=&quot;3&quot; unique_id=&quot;75063&quot;&gt;&lt;property id=&quot;20148&quot; value=&quot;5&quot;/&gt;&lt;property id=&quot;20300&quot; value=&quot;Slide 218 - &amp;quot;Personas&amp;quot;&quot;/&gt;&lt;property id=&quot;20307&quot; value=&quot;458&quot;/&gt;&lt;/object&gt;&lt;object type=&quot;3&quot; unique_id=&quot;75064&quot;&gt;&lt;property id=&quot;20148&quot; value=&quot;5&quot;/&gt;&lt;property id=&quot;20300&quot; value=&quot;Slide 219 - &amp;quot;Example Persona&amp;quot;&quot;/&gt;&lt;property id=&quot;20307&quot; value=&quot;459&quot;/&gt;&lt;/object&gt;&lt;object type=&quot;3&quot; unique_id=&quot;75065&quot;&gt;&lt;property id=&quot;20148&quot; value=&quot;5&quot;/&gt;&lt;property id=&quot;20300&quot; value=&quot;Slide 220 - &amp;quot;User Analysis&amp;quot;&quot;/&gt;&lt;property id=&quot;20307&quot; value=&quot;460&quot;/&gt;&lt;/object&gt;&lt;object type=&quot;3&quot; unique_id=&quot;75066&quot;&gt;&lt;property id=&quot;20148&quot; value=&quot;5&quot;/&gt;&lt;property id=&quot;20300&quot; value=&quot;Slide 221 - &amp;quot;User Modeling&amp;quot;&quot;/&gt;&lt;property id=&quot;20307&quot; value=&quot;461&quot;/&gt;&lt;/object&gt;&lt;object type=&quot;3&quot; unique_id=&quot;75067&quot;&gt;&lt;property id=&quot;20148&quot; value=&quot;5&quot;/&gt;&lt;property id=&quot;20300&quot; value=&quot;Slide 227 - &amp;quot;4 R’s – The User Story Lifecycle&amp;quot;&quot;/&gt;&lt;property id=&quot;20307&quot; value=&quot;525&quot;/&gt;&lt;/object&gt;&lt;object type=&quot;3&quot; unique_id=&quot;75068&quot;&gt;&lt;property id=&quot;20148&quot; value=&quot;5&quot;/&gt;&lt;property id=&quot;20300&quot; value=&quot;Slide 228&quot;/&gt;&lt;property id=&quot;20307&quot; value=&quot;502&quot;/&gt;&lt;/object&gt;&lt;object type=&quot;3&quot; unique_id=&quot;75069&quot;&gt;&lt;property id=&quot;20148&quot; value=&quot;5&quot;/&gt;&lt;property id=&quot;20300&quot; value=&quot;Slide 229 - &amp;quot;Modeling to Build a Shared Understanding&amp;quot;&quot;/&gt;&lt;property id=&quot;20307&quot; value=&quot;477&quot;/&gt;&lt;/object&gt;&lt;object type=&quot;3&quot; unique_id=&quot;75070&quot;&gt;&lt;property id=&quot;20148&quot; value=&quot;5&quot;/&gt;&lt;property id=&quot;20300&quot; value=&quot;Slide 230 - &amp;quot;Choose the Appropriate Model&amp;quot;&quot;/&gt;&lt;property id=&quot;20307&quot; value=&quot;478&quot;/&gt;&lt;/object&gt;&lt;object type=&quot;3&quot; unique_id=&quot;75071&quot;&gt;&lt;property id=&quot;20148&quot; value=&quot;5&quot;/&gt;&lt;property id=&quot;20300&quot; value=&quot;Slide 231 - &amp;quot;Job Aids&amp;quot;&quot;/&gt;&lt;property id=&quot;20307&quot; value=&quot;500&quot;/&gt;&lt;/object&gt;&lt;/object&gt;&lt;object type=&quot;8&quot; unique_id=&quot;1013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2&quot;/&gt;&lt;lineCharCount val=&quot;14&quot;/&gt;&lt;lineCharCount val=&quot;18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2&quot;/&gt;&lt;lineCharCount val=&quot;24&quot;/&gt;&lt;lineCharCount val=&quot;31&quot;/&gt;&lt;lineCharCount val=&quot;26&quot;/&gt;&lt;lineCharCount val=&quot;6&quot;/&gt;&lt;lineCharCount val=&quot;20&quot;/&gt;&lt;lineCharCount val=&quot;14&quot;/&gt;&lt;lineCharCount val=&quot;14&quot;/&gt;&lt;lineCharCount val=&quot;25&quot;/&gt;&lt;lineCharCount val=&quot;3&quot;/&gt;&lt;lineCharCount val=&quot;11&quot;/&gt;&lt;lineCharCount val=&quot;14&quot;/&gt;&lt;lineCharCount val=&quot;13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1A65FA7E-0375-47A4-B666-8EA685EDF0FD}_49.png&quot;/&gt;&lt;left val=&quot;27&quot;/&gt;&lt;top val=&quot;177&quot;/&gt;&lt;width val=&quot;330&quot;/&gt;&lt;height val=&quot;327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4844EEBC-BE58-4CD1-BBFE-C59F8CC2E67B}_49.png&quot;/&gt;&lt;left val=&quot;12&quot;/&gt;&lt;top val=&quot;-3&quot;/&gt;&lt;width val=&quot;677&quot;/&gt;&lt;height val=&quot;8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2&quot;/&gt;&lt;lineCharCount val=&quot;24&quot;/&gt;&lt;lineCharCount val=&quot;31&quot;/&gt;&lt;lineCharCount val=&quot;26&quot;/&gt;&lt;lineCharCount val=&quot;6&quot;/&gt;&lt;lineCharCount val=&quot;20&quot;/&gt;&lt;lineCharCount val=&quot;14&quot;/&gt;&lt;lineCharCount val=&quot;14&quot;/&gt;&lt;lineCharCount val=&quot;25&quot;/&gt;&lt;lineCharCount val=&quot;3&quot;/&gt;&lt;lineCharCount val=&quot;11&quot;/&gt;&lt;lineCharCount val=&quot;14&quot;/&gt;&lt;lineCharCount val=&quot;13&quot;/&gt;&lt;/TableIndex&gt;&lt;/ShapeTextInfo&gt;"/>
  <p:tag name="HTML_SHAPEINFO" val="&lt;ThreeDShapeInfo&gt;&lt;uuid val=&quot;&quot;/&gt;&lt;isInvalidForFieldText val=&quot;0&quot;/&gt;&lt;Image&gt;&lt;filename val=&quot;C:\Users\Dennis\AppData\Local\Temp\PR\data\asimages\{1A65FA7E-0375-47A4-B666-8EA685EDF0FD}_49.png&quot;/&gt;&lt;left val=&quot;27&quot;/&gt;&lt;top val=&quot;177&quot;/&gt;&lt;width val=&quot;330&quot;/&gt;&lt;height val=&quot;32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Agile Analysis Boot Camp - v2dot6</Template>
  <TotalTime>58724</TotalTime>
  <Words>1563</Words>
  <Application>Microsoft Macintosh PowerPoint</Application>
  <PresentationFormat>Custom</PresentationFormat>
  <Paragraphs>323</Paragraphs>
  <Slides>36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3_Office Theme</vt:lpstr>
      <vt:lpstr>Slide</vt:lpstr>
      <vt:lpstr>Slide 0</vt:lpstr>
      <vt:lpstr>Agenda:  How to Write Excellent Requirements</vt:lpstr>
      <vt:lpstr>Why are Excellent Requirements Important?</vt:lpstr>
      <vt:lpstr>What are Excellent Requirements?</vt:lpstr>
      <vt:lpstr>Valuable – Right Features &amp; Capabilities</vt:lpstr>
      <vt:lpstr>Concise – Useful, Easy to Read &amp; Change</vt:lpstr>
      <vt:lpstr>Design Free</vt:lpstr>
      <vt:lpstr>Is this an excellent requirement?</vt:lpstr>
      <vt:lpstr>Attainable – Can Be Met</vt:lpstr>
      <vt:lpstr>Is this an excellent requirement?</vt:lpstr>
      <vt:lpstr>Is this an excellent requirement?</vt:lpstr>
      <vt:lpstr>Complete – Not Missing Anything of Value</vt:lpstr>
      <vt:lpstr>Slide 12</vt:lpstr>
      <vt:lpstr>Slide 13</vt:lpstr>
      <vt:lpstr>Consistent – Similar Look &amp; Feel</vt:lpstr>
      <vt:lpstr>Poll #1</vt:lpstr>
      <vt:lpstr>Unambiguous – On the Same Page</vt:lpstr>
      <vt:lpstr>Is this an excellent requirement?</vt:lpstr>
      <vt:lpstr>Is this an excellent requirement?</vt:lpstr>
      <vt:lpstr>Verifiable – Testable</vt:lpstr>
      <vt:lpstr>Verifiable – Testable (continued)</vt:lpstr>
      <vt:lpstr>Is this an excellent requirement?</vt:lpstr>
      <vt:lpstr>Is this an excellent requirement?</vt:lpstr>
      <vt:lpstr>Atomic </vt:lpstr>
      <vt:lpstr>Is this an excellent requirement?</vt:lpstr>
      <vt:lpstr>Understandable</vt:lpstr>
      <vt:lpstr>Where are Excellent Requirements found?</vt:lpstr>
      <vt:lpstr>DISCUSSION QUESTION:</vt:lpstr>
      <vt:lpstr>Who is to Write Excellent Requirements?</vt:lpstr>
      <vt:lpstr>When are Excellent Requirements Written?</vt:lpstr>
      <vt:lpstr>How are Excellent Requirements Written?</vt:lpstr>
      <vt:lpstr>How are Excellent Requirements Written?</vt:lpstr>
      <vt:lpstr>How are Excellent Requirements Written?</vt:lpstr>
      <vt:lpstr>How are Excellent Requirements Written?</vt:lpstr>
      <vt:lpstr>Remember…</vt:lpstr>
      <vt:lpstr>Stay in Touch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techexpresso</dc:creator>
  <cp:lastModifiedBy>Pamela  Swent</cp:lastModifiedBy>
  <cp:revision>415</cp:revision>
  <cp:lastPrinted>2018-10-07T23:34:13Z</cp:lastPrinted>
  <dcterms:created xsi:type="dcterms:W3CDTF">2019-03-10T15:11:13Z</dcterms:created>
  <dcterms:modified xsi:type="dcterms:W3CDTF">2019-03-20T10:29:26Z</dcterms:modified>
</cp:coreProperties>
</file>